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58"/>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Lst>
  <p:sldSz cx="18288000" cy="10287000"/>
  <p:notesSz cx="6858000" cy="9144000"/>
  <p:embeddedFontLst>
    <p:embeddedFont>
      <p:font typeface="Inter" charset="1" panose="02000503000000020004"/>
      <p:regular r:id="rId61"/>
    </p:embeddedFont>
    <p:embeddedFont>
      <p:font typeface="Playfair Display Italics" charset="1" panose="00000000000000000000"/>
      <p:regular r:id="rId62"/>
    </p:embeddedFont>
    <p:embeddedFont>
      <p:font typeface="Helvetica Now Display" charset="1" panose="020B0504030202020204"/>
      <p:regular r:id="rId63"/>
    </p:embeddedFont>
    <p:embeddedFont>
      <p:font typeface="Helvetica Now Display Bold" charset="1" panose="020B0804030202020204"/>
      <p:regular r:id="rId67"/>
    </p:embeddedFont>
    <p:embeddedFont>
      <p:font typeface="Helvetica Now Display Italics" charset="1" panose="020B0504030202090204"/>
      <p:regular r:id="rId69"/>
    </p:embeddedFont>
    <p:embeddedFont>
      <p:font typeface="Inter Bold" charset="1" panose="02000503000000020004"/>
      <p:regular r:id="rId101"/>
    </p:embeddedFont>
    <p:embeddedFont>
      <p:font typeface="Inter Italics" charset="1" panose="02000503000000020004"/>
      <p:regular r:id="rId102"/>
    </p:embeddedFont>
    <p:embeddedFont>
      <p:font typeface="Inter Bold Italics" charset="1" panose="02000503000000020004"/>
      <p:regular r:id="rId10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00" Target="notesSlides/notesSlide36.xml" Type="http://schemas.openxmlformats.org/officeDocument/2006/relationships/notesSlide"/><Relationship Id="rId101" Target="fonts/font101.fntdata" Type="http://schemas.openxmlformats.org/officeDocument/2006/relationships/font"/><Relationship Id="rId102" Target="fonts/font102.fntdata" Type="http://schemas.openxmlformats.org/officeDocument/2006/relationships/font"/><Relationship Id="rId103" Target="fonts/font103.fntdata" Type="http://schemas.openxmlformats.org/officeDocument/2006/relationships/font"/><Relationship Id="rId104" Target="notesSlides/notesSlide37.xml" Type="http://schemas.openxmlformats.org/officeDocument/2006/relationships/notesSlide"/><Relationship Id="rId105" Target="notesSlides/notesSlide38.xml" Type="http://schemas.openxmlformats.org/officeDocument/2006/relationships/note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slides/slide46.xml" Type="http://schemas.openxmlformats.org/officeDocument/2006/relationships/slide"/><Relationship Id="rId52" Target="slides/slide47.xml" Type="http://schemas.openxmlformats.org/officeDocument/2006/relationships/slide"/><Relationship Id="rId53" Target="slides/slide48.xml" Type="http://schemas.openxmlformats.org/officeDocument/2006/relationships/slide"/><Relationship Id="rId54" Target="slides/slide49.xml" Type="http://schemas.openxmlformats.org/officeDocument/2006/relationships/slide"/><Relationship Id="rId55" Target="slides/slide50.xml" Type="http://schemas.openxmlformats.org/officeDocument/2006/relationships/slide"/><Relationship Id="rId56" Target="slides/slide51.xml" Type="http://schemas.openxmlformats.org/officeDocument/2006/relationships/slide"/><Relationship Id="rId57" Target="slides/slide52.xml" Type="http://schemas.openxmlformats.org/officeDocument/2006/relationships/slide"/><Relationship Id="rId58" Target="notesMasters/notesMaster1.xml" Type="http://schemas.openxmlformats.org/officeDocument/2006/relationships/notesMaster"/><Relationship Id="rId59" Target="theme/theme2.xml" Type="http://schemas.openxmlformats.org/officeDocument/2006/relationships/theme"/><Relationship Id="rId6" Target="slides/slide1.xml" Type="http://schemas.openxmlformats.org/officeDocument/2006/relationships/slide"/><Relationship Id="rId60" Target="notesSlides/notesSlide1.xml" Type="http://schemas.openxmlformats.org/officeDocument/2006/relationships/notesSlide"/><Relationship Id="rId61" Target="fonts/font61.fntdata" Type="http://schemas.openxmlformats.org/officeDocument/2006/relationships/font"/><Relationship Id="rId62" Target="fonts/font62.fntdata" Type="http://schemas.openxmlformats.org/officeDocument/2006/relationships/font"/><Relationship Id="rId63" Target="fonts/font63.fntdata" Type="http://schemas.openxmlformats.org/officeDocument/2006/relationships/font"/><Relationship Id="rId64" Target="notesSlides/notesSlide2.xml" Type="http://schemas.openxmlformats.org/officeDocument/2006/relationships/notesSlide"/><Relationship Id="rId65" Target="notesSlides/notesSlide3.xml" Type="http://schemas.openxmlformats.org/officeDocument/2006/relationships/notesSlide"/><Relationship Id="rId66" Target="notesSlides/notesSlide4.xml" Type="http://schemas.openxmlformats.org/officeDocument/2006/relationships/notesSlide"/><Relationship Id="rId67" Target="fonts/font67.fntdata" Type="http://schemas.openxmlformats.org/officeDocument/2006/relationships/font"/><Relationship Id="rId68" Target="notesSlides/notesSlide5.xml" Type="http://schemas.openxmlformats.org/officeDocument/2006/relationships/notesSlide"/><Relationship Id="rId69" Target="fonts/font69.fntdata" Type="http://schemas.openxmlformats.org/officeDocument/2006/relationships/font"/><Relationship Id="rId7" Target="slides/slide2.xml" Type="http://schemas.openxmlformats.org/officeDocument/2006/relationships/slide"/><Relationship Id="rId70" Target="notesSlides/notesSlide6.xml" Type="http://schemas.openxmlformats.org/officeDocument/2006/relationships/notesSlide"/><Relationship Id="rId71" Target="notesSlides/notesSlide7.xml" Type="http://schemas.openxmlformats.org/officeDocument/2006/relationships/notesSlide"/><Relationship Id="rId72" Target="notesSlides/notesSlide8.xml" Type="http://schemas.openxmlformats.org/officeDocument/2006/relationships/notesSlide"/><Relationship Id="rId73" Target="notesSlides/notesSlide9.xml" Type="http://schemas.openxmlformats.org/officeDocument/2006/relationships/notesSlide"/><Relationship Id="rId74" Target="notesSlides/notesSlide10.xml" Type="http://schemas.openxmlformats.org/officeDocument/2006/relationships/notesSlide"/><Relationship Id="rId75" Target="notesSlides/notesSlide11.xml" Type="http://schemas.openxmlformats.org/officeDocument/2006/relationships/notesSlide"/><Relationship Id="rId76" Target="notesSlides/notesSlide12.xml" Type="http://schemas.openxmlformats.org/officeDocument/2006/relationships/notesSlide"/><Relationship Id="rId77" Target="notesSlides/notesSlide13.xml" Type="http://schemas.openxmlformats.org/officeDocument/2006/relationships/notesSlide"/><Relationship Id="rId78" Target="notesSlides/notesSlide14.xml" Type="http://schemas.openxmlformats.org/officeDocument/2006/relationships/notesSlide"/><Relationship Id="rId79" Target="notesSlides/notesSlide15.xml" Type="http://schemas.openxmlformats.org/officeDocument/2006/relationships/notesSlide"/><Relationship Id="rId8" Target="slides/slide3.xml" Type="http://schemas.openxmlformats.org/officeDocument/2006/relationships/slide"/><Relationship Id="rId80" Target="notesSlides/notesSlide16.xml" Type="http://schemas.openxmlformats.org/officeDocument/2006/relationships/notesSlide"/><Relationship Id="rId81" Target="notesSlides/notesSlide17.xml" Type="http://schemas.openxmlformats.org/officeDocument/2006/relationships/notesSlide"/><Relationship Id="rId82" Target="notesSlides/notesSlide18.xml" Type="http://schemas.openxmlformats.org/officeDocument/2006/relationships/notesSlide"/><Relationship Id="rId83" Target="notesSlides/notesSlide19.xml" Type="http://schemas.openxmlformats.org/officeDocument/2006/relationships/notesSlide"/><Relationship Id="rId84" Target="notesSlides/notesSlide20.xml" Type="http://schemas.openxmlformats.org/officeDocument/2006/relationships/notesSlide"/><Relationship Id="rId85" Target="notesSlides/notesSlide21.xml" Type="http://schemas.openxmlformats.org/officeDocument/2006/relationships/notesSlide"/><Relationship Id="rId86" Target="notesSlides/notesSlide22.xml" Type="http://schemas.openxmlformats.org/officeDocument/2006/relationships/notesSlide"/><Relationship Id="rId87" Target="notesSlides/notesSlide23.xml" Type="http://schemas.openxmlformats.org/officeDocument/2006/relationships/notesSlide"/><Relationship Id="rId88" Target="notesSlides/notesSlide24.xml" Type="http://schemas.openxmlformats.org/officeDocument/2006/relationships/notesSlide"/><Relationship Id="rId89" Target="notesSlides/notesSlide25.xml" Type="http://schemas.openxmlformats.org/officeDocument/2006/relationships/notesSlide"/><Relationship Id="rId9" Target="slides/slide4.xml" Type="http://schemas.openxmlformats.org/officeDocument/2006/relationships/slide"/><Relationship Id="rId90" Target="notesSlides/notesSlide26.xml" Type="http://schemas.openxmlformats.org/officeDocument/2006/relationships/notesSlide"/><Relationship Id="rId91" Target="notesSlides/notesSlide27.xml" Type="http://schemas.openxmlformats.org/officeDocument/2006/relationships/notesSlide"/><Relationship Id="rId92" Target="notesSlides/notesSlide28.xml" Type="http://schemas.openxmlformats.org/officeDocument/2006/relationships/notesSlide"/><Relationship Id="rId93" Target="notesSlides/notesSlide29.xml" Type="http://schemas.openxmlformats.org/officeDocument/2006/relationships/notesSlide"/><Relationship Id="rId94" Target="notesSlides/notesSlide30.xml" Type="http://schemas.openxmlformats.org/officeDocument/2006/relationships/notesSlide"/><Relationship Id="rId95" Target="notesSlides/notesSlide31.xml" Type="http://schemas.openxmlformats.org/officeDocument/2006/relationships/notesSlide"/><Relationship Id="rId96" Target="notesSlides/notesSlide32.xml" Type="http://schemas.openxmlformats.org/officeDocument/2006/relationships/notesSlide"/><Relationship Id="rId97" Target="notesSlides/notesSlide33.xml" Type="http://schemas.openxmlformats.org/officeDocument/2006/relationships/notesSlide"/><Relationship Id="rId98" Target="notesSlides/notesSlide34.xml" Type="http://schemas.openxmlformats.org/officeDocument/2006/relationships/notesSlide"/><Relationship Id="rId99" Target="notesSlides/notesSlide35.xml" Type="http://schemas.openxmlformats.org/officeDocument/2006/relationships/note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2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2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2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2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3.xml" Type="http://schemas.openxmlformats.org/officeDocument/2006/relationships/slide"/></Relationships>
</file>

<file path=ppt/notesSlides/_rels/notesSlide2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5.xml" Type="http://schemas.openxmlformats.org/officeDocument/2006/relationships/slide"/></Relationships>
</file>

<file path=ppt/notesSlides/_rels/notesSlide2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6.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7.xml" Type="http://schemas.openxmlformats.org/officeDocument/2006/relationships/slide"/></Relationships>
</file>

<file path=ppt/notesSlides/_rels/notesSlide3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9.xml" Type="http://schemas.openxmlformats.org/officeDocument/2006/relationships/slide"/></Relationships>
</file>

<file path=ppt/notesSlides/_rels/notesSlide3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0.xml" Type="http://schemas.openxmlformats.org/officeDocument/2006/relationships/slide"/></Relationships>
</file>

<file path=ppt/notesSlides/_rels/notesSlide3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1.xml" Type="http://schemas.openxmlformats.org/officeDocument/2006/relationships/slide"/></Relationships>
</file>

<file path=ppt/notesSlides/_rels/notesSlide3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2.xml" Type="http://schemas.openxmlformats.org/officeDocument/2006/relationships/slide"/></Relationships>
</file>

<file path=ppt/notesSlides/_rels/notesSlide3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3.xml" Type="http://schemas.openxmlformats.org/officeDocument/2006/relationships/slide"/></Relationships>
</file>

<file path=ppt/notesSlides/_rels/notesSlide3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4.xml" Type="http://schemas.openxmlformats.org/officeDocument/2006/relationships/slide"/></Relationships>
</file>

<file path=ppt/notesSlides/_rels/notesSlide3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8.xml" Type="http://schemas.openxmlformats.org/officeDocument/2006/relationships/slide"/></Relationships>
</file>

<file path=ppt/notesSlides/_rels/notesSlide3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1.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Wanted to start off inaugural launch with current leaders. </a:t>
            </a:r>
          </a:p>
          <a:p>
            <a:r>
              <a:rPr lang="en-US"/>
              <a:t/>
            </a:r>
          </a:p>
          <a:p>
            <a:r>
              <a:rPr lang="en-US"/>
              <a:t>Before bringing program to true EL, looking to existing leaders for evaluation.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start with a question: on a scale of 1-10, how important is self-awareness to leadership? Think of the number in your head. </a:t>
            </a:r>
          </a:p>
          <a:p>
            <a:r>
              <a:rPr lang="en-US"/>
              <a:t/>
            </a:r>
          </a:p>
          <a:p>
            <a:r>
              <a:rPr lang="en-US"/>
              <a:t>For the self-awareness pillar, I want to open up with a study that was done which indicated that most people aren't as self-aware as they believe. </a:t>
            </a:r>
          </a:p>
          <a:p>
            <a:r>
              <a:rPr lang="en-US"/>
              <a:t/>
            </a:r>
          </a:p>
          <a:p>
            <a:r>
              <a:rPr lang="en-US"/>
              <a:t>In a study conducted by Tasha Eurich, PhD, 95 percent of participants rated themselves highly in self-awareness. However, more objective assessments revealed that only 10 to 15 percent of participants were truly self-aware.</a:t>
            </a:r>
          </a:p>
          <a:p>
            <a:r>
              <a:rPr lang="en-US"/>
              <a:t/>
            </a:r>
          </a:p>
          <a:p>
            <a:r>
              <a:rPr lang="en-US"/>
              <a:t>Here is what self-awareness looks like: recognizing your personal values, having a realistic image, knowing what your triggers are, and understanding your impact on others.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now, we briefly discussed what self-awareness is generally. We are going to pause and give you all an opportunity to practice self-awareness and reflect on your answers to the questions on your worksheet. </a:t>
            </a:r>
          </a:p>
          <a:p>
            <a:r>
              <a:rPr lang="en-US"/>
              <a:t/>
            </a:r>
          </a:p>
          <a:p>
            <a:r>
              <a:rPr lang="en-US"/>
              <a:t>We are going to give you guys 5 minutes to complete the self-awareness section on your worksheet. There are 5 questions for you all to answer, and this is just for you; we won't share these.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Self-management is all about taking responsibility for actions, emotions, and outcomes rather than deflecting or externalizing blame.</a:t>
            </a:r>
          </a:p>
          <a:p>
            <a:r>
              <a:rPr lang="en-US"/>
              <a:t/>
            </a:r>
          </a:p>
          <a:p>
            <a:r>
              <a:rPr lang="en-US"/>
              <a:t>It's really about observing the ripple effect from your emotions, and you do this by doing the following:</a:t>
            </a:r>
          </a:p>
          <a:p>
            <a:r>
              <a:rPr lang="en-US"/>
              <a:t/>
            </a:r>
          </a:p>
          <a:p>
            <a:r>
              <a:rPr lang="en-US"/>
              <a:t>- being adaptable, especially when circumstances change</a:t>
            </a:r>
          </a:p>
          <a:p>
            <a:r>
              <a:rPr lang="en-US"/>
              <a:t/>
            </a:r>
          </a:p>
          <a:p>
            <a:r>
              <a:rPr lang="en-US"/>
              <a:t>-deciding how you want to respond vs. reacting and finding a solution. </a:t>
            </a:r>
          </a:p>
          <a:p>
            <a:r>
              <a:rPr lang="en-US"/>
              <a:t/>
            </a:r>
          </a:p>
          <a:p>
            <a:r>
              <a:rPr lang="en-US"/>
              <a:t>- doing a rationality check, which looks like asking yourself if there is a reason and challenging the perspective for why things happened the way they did. </a:t>
            </a:r>
          </a:p>
          <a:p>
            <a:r>
              <a:rPr lang="en-US"/>
              <a:t/>
            </a:r>
          </a:p>
          <a:p>
            <a:r>
              <a:rPr lang="en-US"/>
              <a:t>- and finding a middle ground between not sharing your feelings and suppressing it vs. communicating them in a healthy way.  </a:t>
            </a:r>
          </a:p>
          <a:p>
            <a:r>
              <a:rPr lang="en-US"/>
              <a:t/>
            </a:r>
          </a:p>
          <a:p>
            <a:r>
              <a:rPr lang="en-US"/>
              <a:t>So with that, I want to end with a question for us to talk about that focuses on self-management, which is, what is your go-to strategy for managing difficult emotions?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Part of self-management is being able to name your emotions. We may already know this, but a highlight here is that the way you name and identify your emotions matters just as much for self-management. </a:t>
            </a:r>
          </a:p>
          <a:p>
            <a:r>
              <a:rPr lang="en-US"/>
              <a:t/>
            </a:r>
          </a:p>
          <a:p>
            <a:r>
              <a:rPr lang="en-US"/>
              <a:t>So here on the screen and in your worksheet is a tool called an emotion wheel, which is used to identify, understand, and express your emotions more precisely</a:t>
            </a:r>
          </a:p>
          <a:p>
            <a:r>
              <a:rPr lang="en-US"/>
              <a:t/>
            </a:r>
          </a:p>
          <a:p>
            <a:r>
              <a:rPr lang="en-US"/>
              <a:t>Some of you may already know what this is but if you don't, the way is work, is They usually:</a:t>
            </a:r>
          </a:p>
          <a:p>
            <a:r>
              <a:rPr lang="en-US"/>
              <a:t/>
            </a:r>
          </a:p>
          <a:p>
            <a:r>
              <a:rPr lang="en-US"/>
              <a:t>Start with core emotions in the center (e.g., happy, anger, fear, sadness).</a:t>
            </a:r>
          </a:p>
          <a:p>
            <a:r>
              <a:rPr lang="en-US"/>
              <a:t/>
            </a:r>
          </a:p>
          <a:p>
            <a:r>
              <a:rPr lang="en-US"/>
              <a:t>and they move outward to more specific emotions (e.g., frustration, disappointment, vulnerable).</a:t>
            </a:r>
          </a:p>
          <a:p>
            <a:r>
              <a:rPr lang="en-US"/>
              <a:t/>
            </a:r>
          </a:p>
          <a:p>
            <a:r>
              <a:rPr lang="en-US"/>
              <a:t>and an emotion wheel uses color coding to group related feelings.</a:t>
            </a:r>
          </a:p>
          <a:p>
            <a:r>
              <a:rPr lang="en-US"/>
              <a:t/>
            </a:r>
          </a:p>
          <a:p>
            <a:r>
              <a:rPr lang="en-US"/>
              <a:t>so an example here:</a:t>
            </a:r>
          </a:p>
          <a:p>
            <a:r>
              <a:rPr lang="en-US"/>
              <a:t/>
            </a:r>
          </a:p>
          <a:p>
            <a:r>
              <a:rPr lang="en-US"/>
              <a:t>You’ve just been offered a stretch assignment — a bigger opportunity with more visibility and responsibility. As you check in with yourself using the emotion wheel, you notice something feels uncomfortable.</a:t>
            </a:r>
          </a:p>
          <a:p>
            <a:r>
              <a:rPr lang="en-US"/>
              <a:t/>
            </a:r>
          </a:p>
          <a:p>
            <a:r>
              <a:rPr lang="en-US"/>
              <a:t>Looking at the center of the wheel, you identify fearful.</a:t>
            </a:r>
          </a:p>
          <a:p>
            <a:r>
              <a:rPr lang="en-US"/>
              <a:t>Moving outward, you recognize you’re actually anxious.</a:t>
            </a:r>
          </a:p>
          <a:p>
            <a:r>
              <a:rPr lang="en-US"/>
              <a:t>Going one layer deeper, you realize what you’re truly feeling is worried. The emotion is actually worried (even though at first it just feels like fear or anxiety).</a:t>
            </a:r>
          </a:p>
          <a:p>
            <a:r>
              <a:rPr lang="en-US"/>
              <a:t/>
            </a:r>
          </a:p>
          <a:p>
            <a:r>
              <a:rPr lang="en-US"/>
              <a:t>The emotion wheel highlights that emotions and stress are not random — they operate in a loop. An emotional trigger creates a feeling, and that feeling drives a response. When we don’t pause to identify the emotion, the loop runs automatically. But when we name the emotion, we interrupt the cycle and choose a more intentional response.</a:t>
            </a:r>
          </a:p>
          <a:p>
            <a:r>
              <a:rPr lang="en-US"/>
              <a:t/>
            </a:r>
          </a:p>
          <a:p>
            <a:r>
              <a:rPr lang="en-US"/>
              <a:t>Emotional Trigger → Emotion → Response</a:t>
            </a:r>
          </a:p>
          <a:p>
            <a:r>
              <a:rPr lang="en-US"/>
              <a:t/>
            </a:r>
          </a:p>
          <a:p>
            <a:r>
              <a:rPr lang="en-US"/>
              <a:t>Instead of letting that worry drive self-doubt or hesitation, you choose a thoughtful response:So maybe a good r esponse for this example situation is:</a:t>
            </a:r>
          </a:p>
          <a:p>
            <a:r>
              <a:rPr lang="en-US"/>
              <a:t/>
            </a:r>
          </a:p>
          <a:p>
            <a:r>
              <a:rPr lang="en-US"/>
              <a:t> “I’m excited about this opportunity, and I also feel a little worried because it’s new territory for me. I want to make sure I do it well, so I may ask for clarity and feedback along the way." </a:t>
            </a:r>
          </a:p>
          <a:p>
            <a:r>
              <a:rPr lang="en-US"/>
              <a:t/>
            </a:r>
          </a:p>
          <a:p>
            <a:r>
              <a:rPr lang="en-US"/>
              <a:t>A response like this shows you that that’s the loop working in your favor — awareness turning into intentional leadership.</a:t>
            </a:r>
          </a:p>
          <a:p>
            <a:r>
              <a:rPr lang="en-US"/>
              <a:t/>
            </a:r>
          </a:p>
          <a:p>
            <a:r>
              <a:rPr lang="en-US"/>
              <a:t>Now that we understand how emotions drive responses, it’s helpful to recognize what actually sets off the loop. Triggers can come from outside us or from within:</a:t>
            </a:r>
          </a:p>
          <a:p>
            <a:r>
              <a:rPr lang="en-US"/>
              <a:t/>
            </a:r>
          </a:p>
          <a:p>
            <a:r>
              <a:rPr lang="en-US"/>
              <a:t>External triggers — things like deadlines, conflicts, noise, interruptions, or difficult conversations.</a:t>
            </a:r>
          </a:p>
          <a:p>
            <a:r>
              <a:rPr lang="en-US"/>
              <a:t/>
            </a:r>
          </a:p>
          <a:p>
            <a:r>
              <a:rPr lang="en-US"/>
              <a:t>Internal triggers — things like negative self-talk, memories, fatigue, hunger, or worrying thoughts.</a:t>
            </a:r>
          </a:p>
          <a:p>
            <a:r>
              <a:rPr lang="en-US"/>
              <a:t/>
            </a:r>
          </a:p>
          <a:p>
            <a:r>
              <a:rPr lang="en-US"/>
              <a:t>Recognizing triggers is only the first step. Once we know what sparks our emotions, the next question is: What can we actually influence?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that brings us to the locus of control wheel. This is another tool that helps us self-manage. </a:t>
            </a:r>
          </a:p>
          <a:p>
            <a:r>
              <a:rPr lang="en-US"/>
              <a:t/>
            </a:r>
          </a:p>
          <a:p>
            <a:r>
              <a:rPr lang="en-US"/>
              <a:t>The concept of locus of control comes in — understanding what’s within our control versus what’s outside it. Focusing on what we can control helps us respond intentionally rather than react automatically to every trigger.</a:t>
            </a:r>
          </a:p>
          <a:p>
            <a:r>
              <a:rPr lang="en-US"/>
              <a:t/>
            </a:r>
          </a:p>
          <a:p>
            <a:r>
              <a:rPr lang="en-US"/>
              <a:t>so there are 3 layers:</a:t>
            </a:r>
          </a:p>
          <a:p>
            <a:r>
              <a:rPr lang="en-US"/>
              <a:t/>
            </a:r>
          </a:p>
          <a:p>
            <a:r>
              <a:rPr lang="en-US"/>
              <a:t>control- things you have full control over. </a:t>
            </a:r>
          </a:p>
          <a:p>
            <a:r>
              <a:rPr lang="en-US"/>
              <a:t> </a:t>
            </a:r>
          </a:p>
          <a:p>
            <a:r>
              <a:rPr lang="en-US"/>
              <a:t>These are actions and decisions that are fully yours—where you can have immediate impact.</a:t>
            </a:r>
          </a:p>
          <a:p>
            <a:r>
              <a:rPr lang="en-US"/>
              <a:t/>
            </a:r>
          </a:p>
          <a:p>
            <a:r>
              <a:rPr lang="en-US"/>
              <a:t>influence: things you can affect or partially shape but don't fully control </a:t>
            </a:r>
          </a:p>
          <a:p>
            <a:r>
              <a:rPr lang="en-US"/>
              <a:t/>
            </a:r>
          </a:p>
          <a:p>
            <a:r>
              <a:rPr lang="en-US"/>
              <a:t>are areas where you can shape the outcome indirectly—where your actions affect others or the situation.</a:t>
            </a:r>
          </a:p>
          <a:p>
            <a:r>
              <a:rPr lang="en-US"/>
              <a:t/>
            </a:r>
          </a:p>
          <a:p>
            <a:r>
              <a:rPr lang="en-US"/>
              <a:t/>
            </a:r>
          </a:p>
          <a:p>
            <a:r>
              <a:rPr lang="en-US"/>
              <a:t>accept: things beyond your control or influence. </a:t>
            </a:r>
          </a:p>
          <a:p>
            <a:r>
              <a:rPr lang="en-US"/>
              <a:t/>
            </a:r>
          </a:p>
          <a:p>
            <a:r>
              <a:rPr lang="en-US"/>
              <a:t>these are things outside of your control. You can only adjust and adapt how you respond.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a group, to help us understand the locus of control wheel better, let's brainstrom things that fall in each layer. </a:t>
            </a:r>
          </a:p>
          <a:p>
            <a:r>
              <a:rPr lang="en-US"/>
              <a:t/>
            </a:r>
          </a:p>
          <a:p>
            <a:r>
              <a:rPr lang="en-US"/>
              <a:t/>
            </a:r>
          </a:p>
          <a:p>
            <a:r>
              <a:rPr lang="en-US"/>
              <a:t>Control</a:t>
            </a:r>
          </a:p>
          <a:p>
            <a:r>
              <a:rPr lang="en-US"/>
              <a:t>Your actions</a:t>
            </a:r>
          </a:p>
          <a:p>
            <a:r>
              <a:rPr lang="en-US"/>
              <a:t>Your decisions</a:t>
            </a:r>
          </a:p>
          <a:p>
            <a:r>
              <a:rPr lang="en-US"/>
              <a:t>Your attitude</a:t>
            </a:r>
          </a:p>
          <a:p>
            <a:r>
              <a:rPr lang="en-US"/>
              <a:t>Your responses to stress</a:t>
            </a:r>
          </a:p>
          <a:p>
            <a:r>
              <a:rPr lang="en-US"/>
              <a:t/>
            </a:r>
          </a:p>
          <a:p>
            <a:r>
              <a:rPr lang="en-US"/>
              <a:t>Influence</a:t>
            </a:r>
          </a:p>
          <a:p>
            <a:r>
              <a:rPr lang="en-US"/>
              <a:t> Others’ behaviors</a:t>
            </a:r>
          </a:p>
          <a:p>
            <a:r>
              <a:rPr lang="en-US"/>
              <a:t>Company culture</a:t>
            </a:r>
          </a:p>
          <a:p>
            <a:r>
              <a:rPr lang="en-US"/>
              <a:t>Team norms</a:t>
            </a:r>
          </a:p>
          <a:p>
            <a:r>
              <a:rPr lang="en-US"/>
              <a:t>Engagement levels</a:t>
            </a:r>
          </a:p>
          <a:p>
            <a:r>
              <a:rPr lang="en-US"/>
              <a:t/>
            </a:r>
          </a:p>
          <a:p>
            <a:r>
              <a:rPr lang="en-US"/>
              <a:t>Accept &amp; Adapt</a:t>
            </a:r>
          </a:p>
          <a:p>
            <a:r>
              <a:rPr lang="en-US"/>
              <a:t>Policies</a:t>
            </a:r>
          </a:p>
          <a:p>
            <a:r>
              <a:rPr lang="en-US"/>
              <a:t>Market shifts</a:t>
            </a:r>
          </a:p>
          <a:p>
            <a:r>
              <a:rPr lang="en-US"/>
              <a:t>Others’ personalities</a:t>
            </a:r>
          </a:p>
          <a:p>
            <a:r>
              <a:rPr lang="en-US"/>
              <a:t>Competing demands</a:t>
            </a:r>
          </a:p>
          <a:p>
            <a:r>
              <a:rPr lang="en-US"/>
              <a:t>Resource constraints</a:t>
            </a:r>
          </a:p>
          <a:p>
            <a:r>
              <a:rPr lang="en-US"/>
              <a:t/>
            </a:r>
          </a:p>
          <a:p>
            <a:r>
              <a:rPr lang="en-US"/>
              <a:t/>
            </a:r>
          </a:p>
          <a:p>
            <a:r>
              <a:rPr lang="en-US"/>
              <a:t>---------</a:t>
            </a:r>
          </a:p>
          <a:p>
            <a:r>
              <a:rPr lang="en-US"/>
              <a:t/>
            </a:r>
          </a:p>
          <a:p>
            <a:r>
              <a:rPr lang="en-US"/>
              <a:t>control</a:t>
            </a:r>
          </a:p>
          <a:p>
            <a:r>
              <a:rPr lang="en-US"/>
              <a:t>Your actions, your responses in meetings, your attitude, schedule or how you mange your time for the most part right, how you respond to stress.</a:t>
            </a:r>
          </a:p>
          <a:p>
            <a:r>
              <a:rPr lang="en-US"/>
              <a:t/>
            </a:r>
          </a:p>
          <a:p>
            <a:r>
              <a:rPr lang="en-US"/>
              <a:t>This can look like controlling our focus and effort by prioritizing the most important parts of the task.</a:t>
            </a:r>
          </a:p>
          <a:p>
            <a:r>
              <a:rPr lang="en-US"/>
              <a:t/>
            </a:r>
          </a:p>
          <a:p>
            <a:r>
              <a:rPr lang="en-US"/>
              <a:t>controlling your time management to the best way you can by Planing small, actionable chunks to make progress efficiently.</a:t>
            </a:r>
          </a:p>
          <a:p>
            <a:r>
              <a:rPr lang="en-US"/>
              <a:t/>
            </a:r>
          </a:p>
          <a:p>
            <a:r>
              <a:rPr lang="en-US"/>
              <a:t>and controlling your approach and mindset by choosing to stay calm, organized, and focused instead of panicking.</a:t>
            </a:r>
          </a:p>
          <a:p>
            <a:r>
              <a:rPr lang="en-US"/>
              <a:t/>
            </a:r>
          </a:p>
          <a:p>
            <a:r>
              <a:rPr lang="en-US"/>
              <a:t/>
            </a:r>
          </a:p>
          <a:p>
            <a:r>
              <a:rPr lang="en-US"/>
              <a:t>The Influence layer: </a:t>
            </a:r>
          </a:p>
          <a:p>
            <a:r>
              <a:rPr lang="en-US"/>
              <a:t>you can influence something by negotiating or requesting support such as ask a teammate for help, delegate minor parts, or request feedback early.</a:t>
            </a:r>
          </a:p>
          <a:p>
            <a:r>
              <a:rPr lang="en-US"/>
              <a:t/>
            </a:r>
          </a:p>
          <a:p>
            <a:r>
              <a:rPr lang="en-US"/>
              <a:t>Managing expectations: Communicate progress updates or realistic timelines to stakeholders.</a:t>
            </a:r>
          </a:p>
          <a:p>
            <a:r>
              <a:rPr lang="en-US"/>
              <a:t/>
            </a:r>
          </a:p>
          <a:p>
            <a:r>
              <a:rPr lang="en-US"/>
              <a:t>You can influence Other people’s behaviors, work culture, project timelines. You can’t control them, but you can impact them through communication, persuasion, or teamwork. you can also influence team collaboration or client satisfaction</a:t>
            </a:r>
          </a:p>
          <a:p>
            <a:r>
              <a:rPr lang="en-US"/>
              <a:t/>
            </a:r>
          </a:p>
          <a:p>
            <a:r>
              <a:rPr lang="en-US"/>
              <a:t/>
            </a:r>
          </a:p>
          <a:p>
            <a:r>
              <a:rPr lang="en-US"/>
              <a:t>Lastly is the Accept &amp; Adapt layer: </a:t>
            </a:r>
          </a:p>
          <a:p>
            <a:r>
              <a:rPr lang="en-US"/>
              <a:t/>
            </a:r>
          </a:p>
          <a:p>
            <a:r>
              <a:rPr lang="en-US"/>
              <a:t>Things that fall in this layer are thing you should Adapt and Accept</a:t>
            </a:r>
          </a:p>
          <a:p>
            <a:r>
              <a:rPr lang="en-US"/>
              <a:t/>
            </a:r>
          </a:p>
          <a:p>
            <a:r>
              <a:rPr lang="en-US"/>
              <a:t>This can look like: The fixed deadline itself: The calendar, the stakeholder’s timing, or organizational constraints.</a:t>
            </a:r>
          </a:p>
          <a:p>
            <a:r>
              <a:rPr lang="en-US"/>
              <a:t/>
            </a:r>
          </a:p>
          <a:p>
            <a:r>
              <a:rPr lang="en-US"/>
              <a:t>Other people’s responsiveness: Colleagues may be slow to reply or unavailable when you need input.</a:t>
            </a:r>
          </a:p>
          <a:p>
            <a:r>
              <a:rPr lang="en-US"/>
              <a:t/>
            </a:r>
          </a:p>
          <a:p>
            <a:r>
              <a:rPr lang="en-US"/>
              <a:t>Unexpected interruptions: Fires, last-minute changes, or shifting priorities you can’t prevent.</a:t>
            </a:r>
          </a:p>
          <a:p>
            <a:r>
              <a:rPr lang="en-US"/>
              <a:t/>
            </a:r>
          </a:p>
          <a:p>
            <a:r>
              <a:rPr lang="en-US"/>
              <a:t>External pressures or resource limits: Systems, tools, or processes that aren’t flexible.</a:t>
            </a:r>
          </a:p>
          <a:p>
            <a:r>
              <a:rPr lang="en-US"/>
              <a:t/>
            </a:r>
          </a:p>
          <a:p>
            <a:r>
              <a:rPr lang="en-US"/>
              <a:t>Here’s a strong transition statement you could use:</a:t>
            </a:r>
          </a:p>
          <a:p>
            <a:r>
              <a:rPr lang="en-US"/>
              <a:t/>
            </a:r>
          </a:p>
          <a:p>
            <a:r>
              <a:rPr lang="en-US"/>
              <a:t>I show you this toold because Understanding the locus of control is a powerful tool for emerging leaders because it helps them distinguish between what they can directly shape, what they can influence, and what they need to accept. By focusing energy on areas they can control and influence, leaders become more effective, resilient, and strategic, rather than wasting time and stress on things beyond their reach. This clarity not only improves decision-making but also models emotional intelligence and accountability for their teams.</a:t>
            </a:r>
          </a:p>
          <a:p>
            <a:r>
              <a:rPr lang="en-US"/>
              <a:t/>
            </a:r>
          </a:p>
          <a:p>
            <a:r>
              <a:rPr lang="en-US"/>
              <a:t>so now that I showed you both tools, we are going to practice using both of them!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now we are going to complete an activity. In a second you will pair up with the person next to you and you are going to think of situation that triggered a strong negative emotion. it can be work or personal. Share the situation with your parthner and then using the emotion wheel and the locus of control wheel you are going to answer the following questions. </a:t>
            </a:r>
          </a:p>
          <a:p>
            <a:r>
              <a:rPr lang="en-US"/>
              <a:t/>
            </a:r>
          </a:p>
          <a:p>
            <a:r>
              <a:rPr lang="en-US"/>
              <a:t>1. which emotions within each layer best describe what you felt in that siutation. </a:t>
            </a:r>
          </a:p>
          <a:p>
            <a:r>
              <a:rPr lang="en-US"/>
              <a:t/>
            </a:r>
          </a:p>
          <a:p>
            <a:r>
              <a:rPr lang="en-US"/>
              <a:t>2. what specific actions triggered these emotions. </a:t>
            </a:r>
          </a:p>
          <a:p>
            <a:r>
              <a:rPr lang="en-US"/>
              <a:t/>
            </a:r>
          </a:p>
          <a:p>
            <a:r>
              <a:rPr lang="en-US"/>
              <a:t>3. what beliefs or assumptions might have shaped your reaction </a:t>
            </a:r>
          </a:p>
          <a:p>
            <a:r>
              <a:rPr lang="en-US"/>
              <a:t/>
            </a:r>
          </a:p>
          <a:p>
            <a:r>
              <a:rPr lang="en-US"/>
              <a:t>and 4. what was in your sphere of control, influece or acception/adapting. </a:t>
            </a:r>
          </a:p>
          <a:p>
            <a:r>
              <a:rPr lang="en-US"/>
              <a:t/>
            </a:r>
          </a:p>
          <a:p>
            <a:r>
              <a:rPr lang="en-US"/>
              <a:t>and because this is new, I am going to walk through a made up example before you start doing parthner work so you can get an idea of how the activity should go. </a:t>
            </a:r>
          </a:p>
          <a:p>
            <a:r>
              <a:rPr lang="en-US"/>
              <a:t/>
            </a:r>
          </a:p>
          <a:p>
            <a:r>
              <a:rPr lang="en-US"/>
              <a:t/>
            </a:r>
          </a:p>
          <a:p>
            <a:r>
              <a:rPr lang="en-US"/>
              <a:t>**Example:**</a:t>
            </a:r>
          </a:p>
          <a:p>
            <a:r>
              <a:rPr lang="en-US"/>
              <a:t/>
            </a:r>
          </a:p>
          <a:p>
            <a:r>
              <a:rPr lang="en-US"/>
              <a:t>*Imagine you were working on a critical project with a tight deadline. One day, a key team member unexpectedly missed an important deliverable, which delayed the entire project timeline. This triggered a strong negative emotion anger.*</a:t>
            </a:r>
          </a:p>
          <a:p>
            <a:r>
              <a:rPr lang="en-US"/>
              <a:t/>
            </a:r>
          </a:p>
          <a:p>
            <a:r>
              <a:rPr lang="en-US"/>
              <a:t>* **Which emotions within each layer of the wheel best describe what you felt?**</a:t>
            </a:r>
          </a:p>
          <a:p>
            <a:r>
              <a:rPr lang="en-US"/>
              <a:t>  anger (inner layer), frustrated (middle layer), and more specifically, annoyed (outer layer).</a:t>
            </a:r>
          </a:p>
          <a:p>
            <a:r>
              <a:rPr lang="en-US"/>
              <a:t/>
            </a:r>
          </a:p>
          <a:p>
            <a:r>
              <a:rPr lang="en-US"/>
              <a:t>* **What specific actions triggered these emotions?**</a:t>
            </a:r>
          </a:p>
          <a:p>
            <a:r>
              <a:rPr lang="en-US"/>
              <a:t>  The missed deliverable and the resulting project delay.</a:t>
            </a:r>
          </a:p>
          <a:p>
            <a:r>
              <a:rPr lang="en-US"/>
              <a:t/>
            </a:r>
          </a:p>
          <a:p>
            <a:r>
              <a:rPr lang="en-US"/>
              <a:t>* **What beliefs or assumptions might have shaped your reaction?**</a:t>
            </a:r>
          </a:p>
          <a:p>
            <a:r>
              <a:rPr lang="en-US"/>
              <a:t>  Perhaps you believed that everyone should always meet deadlines, or assumed the delay would cause the project to fail. I assumed the team member had plenty of time to complete the deliverable.</a:t>
            </a:r>
          </a:p>
          <a:p>
            <a:r>
              <a:rPr lang="en-US"/>
              <a:t/>
            </a:r>
          </a:p>
          <a:p>
            <a:r>
              <a:rPr lang="en-US"/>
              <a:t>* **What was in your sphere of control, influence, and accepting/adapting?**</a:t>
            </a:r>
          </a:p>
          <a:p>
            <a:r>
              <a:rPr lang="en-US"/>
              <a:t/>
            </a:r>
          </a:p>
          <a:p>
            <a:r>
              <a:rPr lang="en-US"/>
              <a:t>  * *Control:* How you responded—communicating calmly with the team member, adjusting your own work priorities to meet the project deadline.</a:t>
            </a:r>
          </a:p>
          <a:p>
            <a:r>
              <a:rPr lang="en-US"/>
              <a:t/>
            </a:r>
          </a:p>
          <a:p>
            <a:r>
              <a:rPr lang="en-US"/>
              <a:t/>
            </a:r>
          </a:p>
          <a:p>
            <a:r>
              <a:rPr lang="en-US"/>
              <a:t>  * *Influence:* Helping the team member get back on track, negotiating deadline adjustments with stakeholders, and the rest of the team members. </a:t>
            </a:r>
          </a:p>
          <a:p>
            <a:r>
              <a:rPr lang="en-US"/>
              <a:t/>
            </a:r>
          </a:p>
          <a:p>
            <a:r>
              <a:rPr lang="en-US"/>
              <a:t/>
            </a:r>
          </a:p>
          <a:p>
            <a:r>
              <a:rPr lang="en-US"/>
              <a:t>  * *Accept:* The fact that the delay happened and that you can’t change past actions immediately.</a:t>
            </a:r>
          </a:p>
          <a:p>
            <a:r>
              <a:rPr lang="en-US"/>
              <a:t/>
            </a:r>
          </a:p>
          <a:p>
            <a:r>
              <a:rPr lang="en-US"/>
              <a:t>---</a:t>
            </a:r>
          </a:p>
          <a:p>
            <a:r>
              <a:rPr lang="en-US"/>
              <a:t/>
            </a:r>
          </a:p>
          <a:p>
            <a:r>
              <a:rPr lang="en-US"/>
              <a:t>Okay, any questions before we break? </a:t>
            </a:r>
          </a:p>
          <a:p>
            <a:r>
              <a:rPr lang="en-US"/>
              <a:t/>
            </a:r>
          </a:p>
          <a:p>
            <a:r>
              <a:rPr lang="en-US"/>
              <a:t>Come back, can I have two groups share? </a:t>
            </a:r>
          </a:p>
          <a:p>
            <a:r>
              <a:rPr lang="en-US"/>
              <a:t/>
            </a:r>
          </a:p>
          <a:p>
            <a:r>
              <a:rPr lang="en-US"/>
              <a:t/>
            </a:r>
          </a:p>
          <a:p>
            <a:r>
              <a:rPr lang="en-US"/>
              <a:t>Great thanks for sharing, so this activity was aimed at leaders to understand what they can control, influence, or accept as it is crucial for self-management. These tools can help yiu regulate your emotions, prioritize actions, and maintain focus under pressure.</a:t>
            </a:r>
          </a:p>
          <a:p>
            <a:r>
              <a:rPr lang="en-US"/>
              <a:t/>
            </a:r>
          </a:p>
          <a:p>
            <a:r>
              <a:rPr lang="en-US"/>
              <a:t/>
            </a:r>
          </a:p>
          <a:p>
            <a:r>
              <a:rPr lang="en-US"/>
              <a:t/>
            </a:r>
          </a:p>
          <a:p>
            <a:r>
              <a:rPr lang="en-US"/>
              <a:t/>
            </a:r>
          </a:p>
          <a:p>
            <a:r>
              <a:rPr lang="en-US"/>
              <a:t/>
            </a:r>
          </a:p>
          <a:p>
            <a:r>
              <a:rPr lang="en-US"/>
              <a:t/>
            </a:r>
          </a:p>
          <a:p>
            <a:r>
              <a:rPr lang="en-US"/>
              <a:t>****Provide example</a:t>
            </a:r>
          </a:p>
          <a:p>
            <a:r>
              <a:rPr lang="en-US"/>
              <a:t/>
            </a:r>
          </a:p>
          <a:p>
            <a:r>
              <a:rPr lang="en-US"/>
              <a:t/>
            </a:r>
          </a:p>
          <a:p>
            <a:r>
              <a:rPr lang="en-US"/>
              <a:t>Give a Heads Up If You're Feeling Off</a:t>
            </a:r>
          </a:p>
          <a:p>
            <a:r>
              <a:rPr lang="en-US"/>
              <a:t>Be sure you're not projecting your feelings onto others but proactively letting them know that you aren't in the best mood. This way, they know what to expect if you're acting differently than usual and don't take it personally.</a:t>
            </a:r>
          </a:p>
          <a:p>
            <a:r>
              <a:rPr lang="en-US"/>
              <a:t/>
            </a:r>
          </a:p>
          <a:p>
            <a:r>
              <a:rPr lang="en-US"/>
              <a:t>Express Your Needs</a:t>
            </a:r>
          </a:p>
          <a:p>
            <a:r>
              <a:rPr lang="en-US"/>
              <a:t>Clearly communicate any specific needs or preferences you have related to your emotional state. Whether it's requesting support, understanding, or space, expressing your needs helps others know how they can best respond to your emotions. </a:t>
            </a:r>
          </a:p>
          <a:p>
            <a:r>
              <a:rPr lang="en-US"/>
              <a:t/>
            </a:r>
          </a:p>
          <a:p>
            <a:r>
              <a:rPr lang="en-US"/>
              <a:t>Maintain a Professional Tone</a:t>
            </a:r>
          </a:p>
          <a:p>
            <a:r>
              <a:rPr lang="en-US"/>
              <a:t>While it's important to be honest and authentic about your emotions, maintain a professional demeanor during your discussions. Avoid venting excessively or making personal attacks, and strive to keep the conversation constructive and respectful.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we talked alot about the first 2 pillars of emotional intelligence and if you noticed the first 2 pillars are focused on YOU. this is where the transition happens where you start to focus on other people. </a:t>
            </a:r>
          </a:p>
          <a:p>
            <a:r>
              <a:rPr lang="en-US"/>
              <a:t/>
            </a:r>
          </a:p>
          <a:p>
            <a:r>
              <a:rPr lang="en-US"/>
              <a:t/>
            </a:r>
          </a:p>
          <a:p>
            <a:r>
              <a:rPr lang="en-US"/>
              <a:t>so let's jump into social awareness. of course self impacts others but social awaress is tuly and understanding of others.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to go even deeper, social awareness includes picking up on tone, facial expressions, energy shifts, and what’s not being said.</a:t>
            </a:r>
          </a:p>
          <a:p>
            <a:r>
              <a:rPr lang="en-US"/>
              <a:t/>
            </a:r>
          </a:p>
          <a:p>
            <a:r>
              <a:rPr lang="en-US"/>
              <a:t>Read the room</a:t>
            </a:r>
          </a:p>
          <a:p>
            <a:r>
              <a:rPr lang="en-US"/>
              <a:t/>
            </a:r>
          </a:p>
          <a:p>
            <a:r>
              <a:rPr lang="en-US"/>
              <a:t>Manage yourself</a:t>
            </a:r>
          </a:p>
          <a:p>
            <a:r>
              <a:rPr lang="en-US"/>
              <a:t/>
            </a:r>
          </a:p>
          <a:p>
            <a:r>
              <a:rPr lang="en-US"/>
              <a:t>Be empathetic</a:t>
            </a:r>
          </a:p>
          <a:p>
            <a:r>
              <a:rPr lang="en-US"/>
              <a:t/>
            </a:r>
          </a:p>
          <a:p>
            <a:r>
              <a:rPr lang="en-US"/>
              <a:t>Pay attention to social cues</a:t>
            </a:r>
          </a:p>
          <a:p>
            <a:r>
              <a:rPr lang="en-US"/>
              <a:t/>
            </a:r>
          </a:p>
          <a:p>
            <a:r>
              <a:rPr lang="en-US"/>
              <a:t>Facilitator Explanation:</a:t>
            </a:r>
          </a:p>
          <a:p>
            <a:r>
              <a:rPr lang="en-US"/>
              <a:t/>
            </a:r>
          </a:p>
          <a:p>
            <a:r>
              <a:rPr lang="en-US"/>
              <a:t>Let’s unpack these:</a:t>
            </a:r>
          </a:p>
          <a:p>
            <a:r>
              <a:rPr lang="en-US"/>
              <a:t/>
            </a:r>
          </a:p>
          <a:p>
            <a:r>
              <a:rPr lang="en-US"/>
              <a:t>Read the room means noticing the emotional undercurrents — what people feel but don’t say.</a:t>
            </a:r>
          </a:p>
          <a:p>
            <a:r>
              <a:rPr lang="en-US"/>
              <a:t/>
            </a:r>
          </a:p>
          <a:p>
            <a:r>
              <a:rPr lang="en-US"/>
              <a:t>Manage yourself means adjusting how you show up based on what you sense — your tone, body language, timing.</a:t>
            </a:r>
          </a:p>
          <a:p>
            <a:r>
              <a:rPr lang="en-US"/>
              <a:t/>
            </a:r>
          </a:p>
          <a:p>
            <a:r>
              <a:rPr lang="en-US"/>
              <a:t>Be empathetic means understanding the pressures or experiences others face that influence their decisions.</a:t>
            </a:r>
          </a:p>
          <a:p>
            <a:r>
              <a:rPr lang="en-US"/>
              <a:t/>
            </a:r>
          </a:p>
          <a:p>
            <a:r>
              <a:rPr lang="en-US"/>
              <a:t>Pay attention to social cues means noticing subtle signs — like someone needing space or reassurance — and responding accordingly.</a:t>
            </a:r>
          </a:p>
          <a:p>
            <a:r>
              <a:rPr lang="en-US"/>
              <a:t/>
            </a:r>
          </a:p>
          <a:p>
            <a:r>
              <a:rPr lang="en-US"/>
              <a:t>Lastly, here is a self reflection question for you to fill out in your worksheet, What patterns in behavior or engagement do you notice on your team?</a:t>
            </a:r>
          </a:p>
          <a:p>
            <a:r>
              <a:rPr lang="en-US"/>
              <a:t/>
            </a:r>
          </a:p>
          <a:p>
            <a:r>
              <a:rPr lang="en-US"/>
              <a:t>-few seconds- transition, okay so we have a whole group discussion,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we have been talking about how Part of social awareness is noticing patterns and shifts in behavior, especially as a leader responsible for staying connected to your team - and also knowing how to best navigate these challenges based on what you know about each individual and personalizing your approach.</a:t>
            </a:r>
          </a:p>
          <a:p>
            <a:r>
              <a:rPr lang="en-US"/>
              <a:t/>
            </a:r>
          </a:p>
          <a:p>
            <a:r>
              <a:rPr lang="en-US"/>
              <a:t>so, imagine your team members are juggling multiple priorities, and recently, mistakes or missed details have started appearing where they normally wouldn’t. The employees are still completing tasks, but the quality of interaction and reliability has changed slightly. </a:t>
            </a:r>
          </a:p>
          <a:p>
            <a:r>
              <a:rPr lang="en-US"/>
              <a:t/>
            </a:r>
          </a:p>
          <a:p>
            <a:r>
              <a:rPr lang="en-US"/>
              <a:t>How can we address this shift in a way that personalizes the interaction and maintains trust with each of the following types of employees?</a:t>
            </a:r>
          </a:p>
          <a:p>
            <a:r>
              <a:rPr lang="en-US"/>
              <a:t/>
            </a:r>
          </a:p>
          <a:p>
            <a:r>
              <a:rPr lang="en-US"/>
              <a:t>So as a whole group, what do we think, what factors should we be mindful of and how can we communicate our message if we are dealing with a defensive employee??</a:t>
            </a:r>
          </a:p>
          <a:p>
            <a:r>
              <a:rPr lang="en-US"/>
              <a:t/>
            </a:r>
          </a:p>
          <a:p>
            <a:r>
              <a:rPr lang="en-US"/>
              <a:t>1. Defensive Employee</a:t>
            </a:r>
          </a:p>
          <a:p>
            <a:r>
              <a:rPr lang="en-US"/>
              <a:t/>
            </a:r>
          </a:p>
          <a:p>
            <a:r>
              <a:rPr lang="en-US"/>
              <a:t>so to start off, how should our Tone be? </a:t>
            </a:r>
          </a:p>
          <a:p>
            <a:r>
              <a:rPr lang="en-US"/>
              <a:t/>
            </a:r>
          </a:p>
          <a:p>
            <a:r>
              <a:rPr lang="en-US"/>
              <a:t> Reassuring, neutral, low-threat</a:t>
            </a:r>
          </a:p>
          <a:p>
            <a:r>
              <a:rPr lang="en-US"/>
              <a:t/>
            </a:r>
          </a:p>
          <a:p>
            <a:r>
              <a:rPr lang="en-US"/>
              <a:t>Signs/Behaviors:</a:t>
            </a:r>
          </a:p>
          <a:p>
            <a:r>
              <a:rPr lang="en-US"/>
              <a:t/>
            </a:r>
          </a:p>
          <a:p>
            <a:r>
              <a:rPr lang="en-US"/>
              <a:t>Reacts quickly to feedback with excuses or pushback</a:t>
            </a:r>
          </a:p>
          <a:p>
            <a:r>
              <a:rPr lang="en-US"/>
              <a:t/>
            </a:r>
          </a:p>
          <a:p>
            <a:r>
              <a:rPr lang="en-US"/>
              <a:t>Avoids admitting mistakes</a:t>
            </a:r>
          </a:p>
          <a:p>
            <a:r>
              <a:rPr lang="en-US"/>
              <a:t/>
            </a:r>
          </a:p>
          <a:p>
            <a:r>
              <a:rPr lang="en-US"/>
              <a:t>Becomes guarded or closed off in conversations</a:t>
            </a:r>
          </a:p>
          <a:p>
            <a:r>
              <a:rPr lang="en-US"/>
              <a:t/>
            </a:r>
          </a:p>
          <a:p>
            <a:r>
              <a:rPr lang="en-US"/>
              <a:t>Approach with curiosity, not judgment</a:t>
            </a:r>
          </a:p>
          <a:p>
            <a:r>
              <a:rPr lang="en-US"/>
              <a:t/>
            </a:r>
          </a:p>
          <a:p>
            <a:r>
              <a:rPr lang="en-US"/>
              <a:t>Use “I” statements to reduce defensiveness (“I noticed…” rather than “You did…”)</a:t>
            </a:r>
          </a:p>
          <a:p>
            <a:r>
              <a:rPr lang="en-US"/>
              <a:t/>
            </a:r>
          </a:p>
          <a:p>
            <a:r>
              <a:rPr lang="en-US"/>
              <a:t>Create a safe space for dialogue — reassure that the goal is support, not blame</a:t>
            </a:r>
          </a:p>
          <a:p>
            <a:r>
              <a:rPr lang="en-US"/>
              <a:t/>
            </a:r>
          </a:p>
          <a:p>
            <a:r>
              <a:rPr lang="en-US"/>
              <a:t>Communication Strategies:</a:t>
            </a:r>
          </a:p>
          <a:p>
            <a:r>
              <a:rPr lang="en-US"/>
              <a:t/>
            </a:r>
          </a:p>
          <a:p>
            <a:r>
              <a:rPr lang="en-US"/>
              <a:t>Listen actively without interrupting</a:t>
            </a:r>
          </a:p>
          <a:p>
            <a:r>
              <a:rPr lang="en-US"/>
              <a:t/>
            </a:r>
          </a:p>
          <a:p>
            <a:r>
              <a:rPr lang="en-US"/>
              <a:t>Ask open-ended questions to understand their perspective</a:t>
            </a:r>
          </a:p>
          <a:p>
            <a:r>
              <a:rPr lang="en-US"/>
              <a:t/>
            </a:r>
          </a:p>
          <a:p>
            <a:r>
              <a:rPr lang="en-US"/>
              <a:t>Acknowledge their feelings before moving into problem-solving</a:t>
            </a:r>
          </a:p>
          <a:p>
            <a:r>
              <a:rPr lang="en-US"/>
              <a:t/>
            </a:r>
          </a:p>
          <a:p>
            <a:r>
              <a:rPr lang="en-US"/>
              <a:t>Support Needed:</a:t>
            </a:r>
          </a:p>
          <a:p>
            <a:r>
              <a:rPr lang="en-US"/>
              <a:t/>
            </a:r>
          </a:p>
          <a:p>
            <a:r>
              <a:rPr lang="en-US"/>
              <a:t>Clear expectations delivered calmly</a:t>
            </a:r>
          </a:p>
          <a:p>
            <a:r>
              <a:rPr lang="en-US"/>
              <a:t/>
            </a:r>
          </a:p>
          <a:p>
            <a:r>
              <a:rPr lang="en-US"/>
              <a:t>Reassurance that mistakes are learning opportunities</a:t>
            </a:r>
          </a:p>
          <a:p>
            <a:r>
              <a:rPr lang="en-US"/>
              <a:t/>
            </a:r>
          </a:p>
          <a:p>
            <a:r>
              <a:rPr lang="en-US"/>
              <a:t>Possibly coaching or mentoring focused on emotional safety</a:t>
            </a:r>
          </a:p>
          <a:p>
            <a:r>
              <a:rPr lang="en-US"/>
              <a:t/>
            </a:r>
          </a:p>
          <a:p>
            <a:r>
              <a:rPr lang="en-US"/>
              <a:t>example:</a:t>
            </a:r>
          </a:p>
          <a:p>
            <a:r>
              <a:rPr lang="en-US"/>
              <a:t>“I want to share an observation and get your take. I’ve noticed you’ve been quieter in meetings recently, and I may be missing something. Your perspective is valuable, and I want to make sure you feel comfortable contributing. Is there anything getting in the way right now?”</a:t>
            </a:r>
          </a:p>
          <a:p>
            <a:r>
              <a:rPr lang="en-US"/>
              <a:t/>
            </a:r>
          </a:p>
          <a:p>
            <a:r>
              <a:rPr lang="en-US"/>
              <a:t>Why this works:</a:t>
            </a:r>
          </a:p>
          <a:p>
            <a:r>
              <a:rPr lang="en-US"/>
              <a:t> It frames the issue as a shared gap rather than a personal failure and invites conversation without pressure.</a:t>
            </a:r>
          </a:p>
          <a:p>
            <a:r>
              <a:rPr lang="en-US"/>
              <a:t/>
            </a:r>
          </a:p>
          <a:p>
            <a:r>
              <a:rPr lang="en-US"/>
              <a:t>2. Disengaged Peer</a:t>
            </a:r>
          </a:p>
          <a:p>
            <a:r>
              <a:rPr lang="en-US"/>
              <a:t/>
            </a:r>
          </a:p>
          <a:p>
            <a:r>
              <a:rPr lang="en-US"/>
              <a:t>Tone: Direct, grounded, re-connecting</a:t>
            </a:r>
          </a:p>
          <a:p>
            <a:r>
              <a:rPr lang="en-US"/>
              <a:t/>
            </a:r>
          </a:p>
          <a:p>
            <a:r>
              <a:rPr lang="en-US"/>
              <a:t>Signs/Behaviors:</a:t>
            </a:r>
          </a:p>
          <a:p>
            <a:r>
              <a:rPr lang="en-US"/>
              <a:t/>
            </a:r>
          </a:p>
          <a:p>
            <a:r>
              <a:rPr lang="en-US"/>
              <a:t>Shows minimal enthusiasm or energy</a:t>
            </a:r>
          </a:p>
          <a:p>
            <a:r>
              <a:rPr lang="en-US"/>
              <a:t/>
            </a:r>
          </a:p>
          <a:p>
            <a:r>
              <a:rPr lang="en-US"/>
              <a:t>Misses details or deadlines repeatedly</a:t>
            </a:r>
          </a:p>
          <a:p>
            <a:r>
              <a:rPr lang="en-US"/>
              <a:t/>
            </a:r>
          </a:p>
          <a:p>
            <a:r>
              <a:rPr lang="en-US"/>
              <a:t>Limited participation in team discussions</a:t>
            </a:r>
          </a:p>
          <a:p>
            <a:r>
              <a:rPr lang="en-US"/>
              <a:t/>
            </a:r>
          </a:p>
          <a:p>
            <a:r>
              <a:rPr lang="en-US"/>
              <a:t>Physically or emotionally checked out</a:t>
            </a:r>
          </a:p>
          <a:p>
            <a:r>
              <a:rPr lang="en-US"/>
              <a:t/>
            </a:r>
          </a:p>
          <a:p>
            <a:r>
              <a:rPr lang="en-US"/>
              <a:t>Check in personally to understand underlying causes (burnout, lack of clarity, outside stress)</a:t>
            </a:r>
          </a:p>
          <a:p>
            <a:r>
              <a:rPr lang="en-US"/>
              <a:t/>
            </a:r>
          </a:p>
          <a:p>
            <a:r>
              <a:rPr lang="en-US"/>
              <a:t>Reconnect their work to meaningful goals or team impact</a:t>
            </a:r>
          </a:p>
          <a:p>
            <a:r>
              <a:rPr lang="en-US"/>
              <a:t/>
            </a:r>
          </a:p>
          <a:p>
            <a:r>
              <a:rPr lang="en-US"/>
              <a:t>Involve them in setting realistic priorities to regain ownership</a:t>
            </a:r>
          </a:p>
          <a:p>
            <a:r>
              <a:rPr lang="en-US"/>
              <a:t/>
            </a:r>
          </a:p>
          <a:p>
            <a:r>
              <a:rPr lang="en-US"/>
              <a:t>Communication Strategies:</a:t>
            </a:r>
          </a:p>
          <a:p>
            <a:r>
              <a:rPr lang="en-US"/>
              <a:t/>
            </a:r>
          </a:p>
          <a:p>
            <a:r>
              <a:rPr lang="en-US"/>
              <a:t>Use motivational, positive language</a:t>
            </a:r>
          </a:p>
          <a:p>
            <a:r>
              <a:rPr lang="en-US"/>
              <a:t/>
            </a:r>
          </a:p>
          <a:p>
            <a:r>
              <a:rPr lang="en-US"/>
              <a:t>Recognize small wins to build momentum</a:t>
            </a:r>
          </a:p>
          <a:p>
            <a:r>
              <a:rPr lang="en-US"/>
              <a:t/>
            </a:r>
          </a:p>
          <a:p>
            <a:r>
              <a:rPr lang="en-US"/>
              <a:t>Provide opportunities for input and choice in their tasks</a:t>
            </a:r>
          </a:p>
          <a:p>
            <a:r>
              <a:rPr lang="en-US"/>
              <a:t/>
            </a:r>
          </a:p>
          <a:p>
            <a:r>
              <a:rPr lang="en-US"/>
              <a:t>Support Needed:</a:t>
            </a:r>
          </a:p>
          <a:p>
            <a:r>
              <a:rPr lang="en-US"/>
              <a:t/>
            </a:r>
          </a:p>
          <a:p>
            <a:r>
              <a:rPr lang="en-US"/>
              <a:t>Clarity on priorities and expectations</a:t>
            </a:r>
          </a:p>
          <a:p>
            <a:r>
              <a:rPr lang="en-US"/>
              <a:t/>
            </a:r>
          </a:p>
          <a:p>
            <a:r>
              <a:rPr lang="en-US"/>
              <a:t>Flexibility if needed (schedule, workload)</a:t>
            </a:r>
          </a:p>
          <a:p>
            <a:r>
              <a:rPr lang="en-US"/>
              <a:t/>
            </a:r>
          </a:p>
          <a:p>
            <a:r>
              <a:rPr lang="en-US"/>
              <a:t>Recognition and encouragement to rebuild engagement</a:t>
            </a:r>
          </a:p>
          <a:p>
            <a:r>
              <a:rPr lang="en-US"/>
              <a:t/>
            </a:r>
          </a:p>
          <a:p>
            <a:r>
              <a:rPr lang="en-US"/>
              <a:t> Focus: Ownership and impact</a:t>
            </a:r>
          </a:p>
          <a:p>
            <a:r>
              <a:rPr lang="en-US"/>
              <a:t>“I’ve noticed you haven’t been as vocal in meetings lately, and it’s been noticeable. Your input matters to the team, and I need you more engaged in those conversations. What’s going on from your side?”</a:t>
            </a:r>
          </a:p>
          <a:p>
            <a:r>
              <a:rPr lang="en-US"/>
              <a:t/>
            </a:r>
          </a:p>
          <a:p>
            <a:r>
              <a:rPr lang="en-US"/>
              <a:t>Why this works:</a:t>
            </a:r>
          </a:p>
          <a:p>
            <a:r>
              <a:rPr lang="en-US"/>
              <a:t> It names the behavior clearly and reinforces relevance, signaling that disengagement doesn’t go unnoticed—but the relationship still matters.</a:t>
            </a:r>
          </a:p>
          <a:p>
            <a:r>
              <a:rPr lang="en-US"/>
              <a:t/>
            </a:r>
          </a:p>
          <a:p>
            <a:r>
              <a:rPr lang="en-US"/>
              <a:t>3. High Performer Under Stress</a:t>
            </a:r>
          </a:p>
          <a:p>
            <a:r>
              <a:rPr lang="en-US"/>
              <a:t/>
            </a:r>
          </a:p>
          <a:p>
            <a:r>
              <a:rPr lang="en-US"/>
              <a:t>Tone: Supportive, respectful, steady</a:t>
            </a:r>
          </a:p>
          <a:p>
            <a:r>
              <a:rPr lang="en-US"/>
              <a:t/>
            </a:r>
          </a:p>
          <a:p>
            <a:r>
              <a:rPr lang="en-US"/>
              <a:t>Signs/Behaviors:</a:t>
            </a:r>
          </a:p>
          <a:p>
            <a:r>
              <a:rPr lang="en-US"/>
              <a:t/>
            </a:r>
          </a:p>
          <a:p>
            <a:r>
              <a:rPr lang="en-US"/>
              <a:t>Working longer hours or pushing harder than usual</a:t>
            </a:r>
          </a:p>
          <a:p>
            <a:r>
              <a:rPr lang="en-US"/>
              <a:t/>
            </a:r>
          </a:p>
          <a:p>
            <a:r>
              <a:rPr lang="en-US"/>
              <a:t>Perfectionism or reluctance to delegate</a:t>
            </a:r>
          </a:p>
          <a:p>
            <a:r>
              <a:rPr lang="en-US"/>
              <a:t/>
            </a:r>
          </a:p>
          <a:p>
            <a:r>
              <a:rPr lang="en-US"/>
              <a:t>Increased irritability or fatigue</a:t>
            </a:r>
          </a:p>
          <a:p>
            <a:r>
              <a:rPr lang="en-US"/>
              <a:t/>
            </a:r>
          </a:p>
          <a:p>
            <a:r>
              <a:rPr lang="en-US"/>
              <a:t>Mistakes appearing despite high effort</a:t>
            </a:r>
          </a:p>
          <a:p>
            <a:r>
              <a:rPr lang="en-US"/>
              <a:t/>
            </a:r>
          </a:p>
          <a:p>
            <a:r>
              <a:rPr lang="en-US"/>
              <a:t>Personalized Approach:</a:t>
            </a:r>
          </a:p>
          <a:p>
            <a:r>
              <a:rPr lang="en-US"/>
              <a:t/>
            </a:r>
          </a:p>
          <a:p>
            <a:r>
              <a:rPr lang="en-US"/>
              <a:t>Acknowledge their hard work and value</a:t>
            </a:r>
          </a:p>
          <a:p>
            <a:r>
              <a:rPr lang="en-US"/>
              <a:t/>
            </a:r>
          </a:p>
          <a:p>
            <a:r>
              <a:rPr lang="en-US"/>
              <a:t>Encourage healthy boundaries and self-care</a:t>
            </a:r>
          </a:p>
          <a:p>
            <a:r>
              <a:rPr lang="en-US"/>
              <a:t/>
            </a:r>
          </a:p>
          <a:p>
            <a:r>
              <a:rPr lang="en-US"/>
              <a:t>Help them prioritize and delegate to reduce overload</a:t>
            </a:r>
          </a:p>
          <a:p>
            <a:r>
              <a:rPr lang="en-US"/>
              <a:t/>
            </a:r>
          </a:p>
          <a:p>
            <a:r>
              <a:rPr lang="en-US"/>
              <a:t>Communication Strategies:</a:t>
            </a:r>
          </a:p>
          <a:p>
            <a:r>
              <a:rPr lang="en-US"/>
              <a:t/>
            </a:r>
          </a:p>
          <a:p>
            <a:r>
              <a:rPr lang="en-US"/>
              <a:t>Be direct but supportive about workload limits</a:t>
            </a:r>
          </a:p>
          <a:p>
            <a:r>
              <a:rPr lang="en-US"/>
              <a:t/>
            </a:r>
          </a:p>
          <a:p>
            <a:r>
              <a:rPr lang="en-US"/>
              <a:t>Collaborate on problem-solving, don’t just assign more tasks</a:t>
            </a:r>
          </a:p>
          <a:p>
            <a:r>
              <a:rPr lang="en-US"/>
              <a:t/>
            </a:r>
          </a:p>
          <a:p>
            <a:r>
              <a:rPr lang="en-US"/>
              <a:t>Regular check-ins to monitor stress levels</a:t>
            </a:r>
          </a:p>
          <a:p>
            <a:r>
              <a:rPr lang="en-US"/>
              <a:t/>
            </a:r>
          </a:p>
          <a:p>
            <a:r>
              <a:rPr lang="en-US"/>
              <a:t>Support Needed:</a:t>
            </a:r>
          </a:p>
          <a:p>
            <a:r>
              <a:rPr lang="en-US"/>
              <a:t/>
            </a:r>
          </a:p>
          <a:p>
            <a:r>
              <a:rPr lang="en-US"/>
              <a:t>Resources or assistance to share workload</a:t>
            </a:r>
          </a:p>
          <a:p>
            <a:r>
              <a:rPr lang="en-US"/>
              <a:t/>
            </a:r>
          </a:p>
          <a:p>
            <a:r>
              <a:rPr lang="en-US"/>
              <a:t>Permission and encouragement to take breaks</a:t>
            </a:r>
          </a:p>
          <a:p>
            <a:r>
              <a:rPr lang="en-US"/>
              <a:t/>
            </a:r>
          </a:p>
          <a:p>
            <a:r>
              <a:rPr lang="en-US"/>
              <a:t>Possibly coaching on resilience and stress management</a:t>
            </a:r>
          </a:p>
          <a:p>
            <a:r>
              <a:rPr lang="en-US"/>
              <a:t/>
            </a:r>
          </a:p>
          <a:p>
            <a:r>
              <a:rPr lang="en-US"/>
              <a:t>Focus: Recognition without lowering expectations</a:t>
            </a:r>
          </a:p>
          <a:p>
            <a:r>
              <a:rPr lang="en-US"/>
              <a:t>“I know you’ve been managing a lot, and I want to acknowledge that. I’ve also noticed you’ve been quieter in meetings, and I miss your perspective. Your voice carries weight, and I’d like to see you more engaged. Let’s talk through what might help right now.”</a:t>
            </a:r>
          </a:p>
          <a:p>
            <a:r>
              <a:rPr lang="en-US"/>
              <a:t/>
            </a:r>
          </a:p>
          <a:p>
            <a:r>
              <a:rPr lang="en-US"/>
              <a:t>Why this works:</a:t>
            </a:r>
          </a:p>
          <a:p>
            <a:r>
              <a:rPr lang="en-US"/>
              <a:t> It balances care with expectation, reinforcing trust while encouraging continued contribution.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okay so with that we are getting near the end of the EQ section but I wanted to highlight this chart. </a:t>
            </a:r>
          </a:p>
          <a:p>
            <a:r>
              <a:rPr lang="en-US"/>
              <a:t/>
            </a:r>
          </a:p>
          <a:p>
            <a:r>
              <a:rPr lang="en-US"/>
              <a:t>on the left are low EQ descriptos and on the right are high EQ describtors. </a:t>
            </a:r>
          </a:p>
          <a:p>
            <a:r>
              <a:rPr lang="en-US"/>
              <a:t/>
            </a:r>
          </a:p>
          <a:p>
            <a:r>
              <a:rPr lang="en-US"/>
              <a:t>“Before I reveal the high EQ descriptors, I want you to pause and think about the low EQ descriptions on the left.</a:t>
            </a:r>
          </a:p>
          <a:p>
            <a:r>
              <a:rPr lang="en-US"/>
              <a:t/>
            </a:r>
          </a:p>
          <a:p>
            <a:r>
              <a:rPr lang="en-US"/>
              <a:t>Your task is to reframe each low EQ descriptor in a neutral or even positive way—without yet knowing what the high EQ version looks like.</a:t>
            </a:r>
          </a:p>
          <a:p>
            <a:r>
              <a:rPr lang="en-US"/>
              <a:t/>
            </a:r>
          </a:p>
          <a:p>
            <a:r>
              <a:rPr lang="en-US"/>
              <a:t>For example, if the low EQ word is ‘defensive,’ maybe a reframe could be ‘protective’ or ‘cautious.’</a:t>
            </a:r>
          </a:p>
          <a:p>
            <a:r>
              <a:rPr lang="en-US"/>
              <a:t/>
            </a:r>
          </a:p>
          <a:p>
            <a:r>
              <a:rPr lang="en-US"/>
              <a:t>Take 3–5 minutes silently or jot down your reframes.</a:t>
            </a:r>
          </a:p>
          <a:p>
            <a:r>
              <a:rPr lang="en-US"/>
              <a:t/>
            </a:r>
          </a:p>
          <a:p>
            <a:r>
              <a:rPr lang="en-US"/>
              <a:t/>
            </a:r>
          </a:p>
          <a:p>
            <a:r>
              <a:rPr lang="en-US"/>
              <a:t>This exercise isn’t just about EQ — it mirrors what we see in our Birkman profiles.</a:t>
            </a:r>
          </a:p>
          <a:p>
            <a:r>
              <a:rPr lang="en-US"/>
              <a:t/>
            </a:r>
          </a:p>
          <a:p>
            <a:r>
              <a:rPr lang="en-US"/>
              <a:t>Birkman highlights behaviors, interests, and needs — but what looks like a ‘blind spot’ to one person can be a strength or natural way of working for another.</a:t>
            </a:r>
          </a:p>
          <a:p>
            <a:r>
              <a:rPr lang="en-US"/>
              <a:t/>
            </a:r>
          </a:p>
          <a:p>
            <a:r>
              <a:rPr lang="en-US"/>
              <a:t>For example:</a:t>
            </a:r>
          </a:p>
          <a:p>
            <a:r>
              <a:rPr lang="en-US"/>
              <a:t/>
            </a:r>
          </a:p>
          <a:p>
            <a:r>
              <a:rPr lang="en-US"/>
              <a:t>Someone with a low tolerance for ambiguity might seem rigid or inflexible to others. But that same trait can mean they are highly detail-oriented and dependable.</a:t>
            </a:r>
          </a:p>
          <a:p>
            <a:r>
              <a:rPr lang="en-US"/>
              <a:t/>
            </a:r>
          </a:p>
          <a:p>
            <a:r>
              <a:rPr lang="en-US"/>
              <a:t>Conversely, a person with a high need for social connection might seem distracting to a more task-focused colleague, who in turn might be seen as aloof or unengaged.</a:t>
            </a:r>
          </a:p>
          <a:p>
            <a:r>
              <a:rPr lang="en-US"/>
              <a:t/>
            </a:r>
          </a:p>
          <a:p>
            <a:r>
              <a:rPr lang="en-US"/>
              <a:t>Our blind spots show up when we interpret others’ behaviors only through our own lens or EQ level, without recognizing different wiring or experience.</a:t>
            </a:r>
          </a:p>
          <a:p>
            <a:r>
              <a:rPr lang="en-US"/>
              <a:t/>
            </a:r>
          </a:p>
          <a:p>
            <a:r>
              <a:rPr lang="en-US"/>
              <a:t/>
            </a:r>
          </a:p>
          <a:p>
            <a:r>
              <a:rPr lang="en-US"/>
              <a:t/>
            </a:r>
          </a:p>
          <a:p>
            <a:r>
              <a:rPr lang="en-US"/>
              <a:t/>
            </a:r>
          </a:p>
          <a:p>
            <a:r>
              <a:rPr lang="en-US"/>
              <a:t/>
            </a:r>
          </a:p>
          <a:p>
            <a:r>
              <a:rPr lang="en-US"/>
              <a:t/>
            </a:r>
          </a:p>
          <a:p>
            <a:r>
              <a:rPr lang="en-US"/>
              <a:t/>
            </a:r>
          </a:p>
          <a:p>
            <a:r>
              <a:rPr lang="en-US"/>
              <a:t>tie back to Birkman and blind spots for others that differ or have lower/higher levels of certain traits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“Lastly, we have Relationship Management.</a:t>
            </a:r>
          </a:p>
          <a:p>
            <a:r>
              <a:rPr lang="en-US"/>
              <a:t/>
            </a:r>
          </a:p>
          <a:p>
            <a:r>
              <a:rPr lang="en-US"/>
              <a:t>Before we get into the strategies, I want you to go back to your worksheet for one a self-reflection question for this section:</a:t>
            </a:r>
          </a:p>
          <a:p>
            <a:r>
              <a:rPr lang="en-US"/>
              <a:t/>
            </a:r>
          </a:p>
          <a:p>
            <a:r>
              <a:rPr lang="en-US"/>
              <a:t>👉 How does a leader shape psychological safety?</a:t>
            </a:r>
          </a:p>
          <a:p>
            <a:r>
              <a:rPr lang="en-US"/>
              <a:t/>
            </a:r>
          </a:p>
          <a:p>
            <a:r>
              <a:rPr lang="en-US"/>
              <a:t>Because at its core, relationship management is not just about being relational—it’s about creating an environment where people feel safe to contribute, grow, and be honest.”</a:t>
            </a:r>
          </a:p>
          <a:p>
            <a:r>
              <a:rPr lang="en-US"/>
              <a:t/>
            </a:r>
          </a:p>
          <a:p>
            <a:r>
              <a:rPr lang="en-US"/>
              <a:t>“Strong leaders take the time to truly understand their people:</a:t>
            </a:r>
          </a:p>
          <a:p>
            <a:r>
              <a:rPr lang="en-US"/>
              <a:t/>
            </a:r>
          </a:p>
          <a:p>
            <a:r>
              <a:rPr lang="en-US"/>
              <a:t>What motivates them</a:t>
            </a:r>
          </a:p>
          <a:p>
            <a:r>
              <a:rPr lang="en-US"/>
              <a:t/>
            </a:r>
          </a:p>
          <a:p>
            <a:r>
              <a:rPr lang="en-US"/>
              <a:t>How they prefer to communicate</a:t>
            </a:r>
          </a:p>
          <a:p>
            <a:r>
              <a:rPr lang="en-US"/>
              <a:t/>
            </a:r>
          </a:p>
          <a:p>
            <a:r>
              <a:rPr lang="en-US"/>
              <a:t>What matters to them professionally and personally</a:t>
            </a:r>
          </a:p>
          <a:p>
            <a:r>
              <a:rPr lang="en-US"/>
              <a:t/>
            </a:r>
          </a:p>
          <a:p>
            <a:r>
              <a:rPr lang="en-US"/>
              <a:t>This does not mean becoming best friends with everyone.</a:t>
            </a:r>
          </a:p>
          <a:p>
            <a:r>
              <a:rPr lang="en-US"/>
              <a:t>It means being intentional about connection.</a:t>
            </a:r>
          </a:p>
          <a:p>
            <a:r>
              <a:rPr lang="en-US"/>
              <a:t/>
            </a:r>
          </a:p>
          <a:p>
            <a:r>
              <a:rPr lang="en-US"/>
              <a:t>When people feel seen and valued:</a:t>
            </a:r>
          </a:p>
          <a:p>
            <a:r>
              <a:rPr lang="en-US"/>
              <a:t/>
            </a:r>
          </a:p>
          <a:p>
            <a:r>
              <a:rPr lang="en-US"/>
              <a:t>➡ trust increases</a:t>
            </a:r>
          </a:p>
          <a:p>
            <a:r>
              <a:rPr lang="en-US"/>
              <a:t>➡ engagement increases</a:t>
            </a:r>
          </a:p>
          <a:p>
            <a:r>
              <a:rPr lang="en-US"/>
              <a:t>➡ performance follows.”</a:t>
            </a:r>
          </a:p>
          <a:p>
            <a:r>
              <a:rPr lang="en-US"/>
              <a:t/>
            </a:r>
          </a:p>
          <a:p>
            <a:r>
              <a:rPr lang="en-US"/>
              <a:t>Simple leadership behaviors that build connection:</a:t>
            </a:r>
          </a:p>
          <a:p>
            <a:r>
              <a:rPr lang="en-US"/>
              <a:t/>
            </a:r>
          </a:p>
          <a:p>
            <a:r>
              <a:rPr lang="en-US"/>
              <a:t>Greet people by name</a:t>
            </a:r>
          </a:p>
          <a:p>
            <a:r>
              <a:rPr lang="en-US"/>
              <a:t/>
            </a:r>
          </a:p>
          <a:p>
            <a:r>
              <a:rPr lang="en-US"/>
              <a:t>Remember that the little things matter</a:t>
            </a:r>
          </a:p>
          <a:p>
            <a:r>
              <a:rPr lang="en-US"/>
              <a:t/>
            </a:r>
          </a:p>
          <a:p>
            <a:r>
              <a:rPr lang="en-US"/>
              <a:t>Take a moment to check in, not just check on tasks</a:t>
            </a:r>
          </a:p>
          <a:p>
            <a:r>
              <a:rPr lang="en-US"/>
              <a:t/>
            </a:r>
          </a:p>
          <a:p>
            <a:r>
              <a:rPr lang="en-US"/>
              <a:t>Those small actions send a big message: You matter here.”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to close this section out, we have a reflection activity for you to complete. This one is for you and won't be shared.</a:t>
            </a:r>
          </a:p>
          <a:p>
            <a:r>
              <a:rPr lang="en-US"/>
              <a:t/>
            </a:r>
          </a:p>
          <a:p>
            <a:r>
              <a:rPr lang="en-US"/>
              <a:t>think about a current working relationship that you feel could be improved. </a:t>
            </a:r>
          </a:p>
          <a:p>
            <a:r>
              <a:rPr lang="en-US"/>
              <a:t/>
            </a:r>
          </a:p>
          <a:p>
            <a:r>
              <a:rPr lang="en-US"/>
              <a:t>what spefici aspects of the relationship with benefit from improvement and what steps can you take to be more intentional about building this relationship further?</a:t>
            </a:r>
          </a:p>
          <a:p>
            <a:r>
              <a:rPr lang="en-US"/>
              <a:t/>
            </a:r>
          </a:p>
          <a:p>
            <a:r>
              <a:rPr lang="en-US"/>
              <a:t>“Relationship management is what we’re building.</a:t>
            </a:r>
          </a:p>
          <a:p>
            <a:r>
              <a:rPr lang="en-US"/>
              <a:t>Communication is how we build it.</a:t>
            </a:r>
          </a:p>
          <a:p>
            <a:r>
              <a:rPr lang="en-US"/>
              <a:t/>
            </a:r>
          </a:p>
          <a:p>
            <a:r>
              <a:rPr lang="en-US"/>
              <a:t>I am going to pass it over to Michelle to</a:t>
            </a:r>
          </a:p>
          <a:p>
            <a:r>
              <a:rPr lang="en-US"/>
              <a:t>talk about the communication skills that elevate your leadership presence and influence.”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Think about your experiences communicating with colleagues, team members, or customers.</a:t>
            </a:r>
          </a:p>
          <a:p>
            <a:r>
              <a:rPr lang="en-US"/>
              <a:t>Identify behaviors, phrases, or approaches that strengthen connection and clarity (Do’s).</a:t>
            </a:r>
          </a:p>
          <a:p>
            <a:r>
              <a:rPr lang="en-US"/>
              <a:t>Identify behaviors, phrases, or approaches that create confusion, tension, or disengagement (Don’ts)</a:t>
            </a:r>
          </a:p>
          <a:p>
            <a:r>
              <a:rPr lang="en-US"/>
              <a:t/>
            </a:r>
          </a:p>
          <a:p>
            <a:r>
              <a:rPr lang="en-US"/>
              <a:t>Verbal: Tone, volume, verbiage</a:t>
            </a:r>
          </a:p>
          <a:p>
            <a:r>
              <a:rPr lang="en-US"/>
              <a:t>Nonverbal: Body language, facial expressions, eye contact</a:t>
            </a:r>
          </a:p>
          <a:p>
            <a:r>
              <a:rPr lang="en-US"/>
              <a:t/>
            </a:r>
          </a:p>
          <a:p>
            <a:r>
              <a:rPr lang="en-US"/>
              <a:t>Listen to understand rather than speak</a:t>
            </a:r>
          </a:p>
          <a:p>
            <a:r>
              <a:rPr lang="en-US"/>
              <a:t/>
            </a:r>
          </a:p>
          <a:p>
            <a:r>
              <a:rPr lang="en-US"/>
              <a:t>Summarize what the speaker said</a:t>
            </a:r>
          </a:p>
          <a:p>
            <a:r>
              <a:rPr lang="en-US"/>
              <a:t/>
            </a:r>
          </a:p>
          <a:p>
            <a:r>
              <a:rPr lang="en-US"/>
              <a:t>***Each group covers</a:t>
            </a:r>
          </a:p>
          <a:p>
            <a:r>
              <a:rPr lang="en-US"/>
              <a:t>Email</a:t>
            </a:r>
          </a:p>
          <a:p>
            <a:r>
              <a:rPr lang="en-US"/>
              <a:t>Group Meeting</a:t>
            </a:r>
          </a:p>
          <a:p>
            <a:r>
              <a:rPr lang="en-US"/>
              <a:t>1:1 Meeting</a:t>
            </a:r>
          </a:p>
          <a:p>
            <a:r>
              <a:rPr lang="en-US"/>
              <a:t>Phone Call</a:t>
            </a:r>
          </a:p>
          <a:p>
            <a:r>
              <a:rPr lang="en-US"/>
              <a:t>Teams Chat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most conversations don’t really fall apart because of the topic or information itself, but it’s more about the layers around that information and that’s what makes communicating so complicated right. And the biggest part here kind of goes back to that question you guys just answered where you all could see different kind of priorities around what you notice first or what seems the most important or glaring - and all of that comes from the assumptions that either party of the conversation is making. </a:t>
            </a:r>
          </a:p>
          <a:p>
            <a:r>
              <a:rPr lang="en-US"/>
              <a:t/>
            </a:r>
          </a:p>
          <a:p>
            <a:r>
              <a:rPr lang="en-US"/>
              <a:t>For instance:</a:t>
            </a:r>
          </a:p>
          <a:p>
            <a:r>
              <a:rPr lang="en-US"/>
              <a:t>Maybe you send a short Teams message because you’re busy and in the middle of something - but to someone else, it comes off as snappy or dismissive. Or vice vera. </a:t>
            </a:r>
          </a:p>
          <a:p>
            <a:r>
              <a:rPr lang="en-US"/>
              <a:t>Or if someone just asks me out of the blue, “We need to talk later,”’ it kind of makes me feel like, “Ohhh this must be serious…am I in trouble?” and more often than not, they really just meant it surface level and wanted to touch base about something completely routine or normal. </a:t>
            </a:r>
          </a:p>
          <a:p>
            <a:r>
              <a:rPr lang="en-US"/>
              <a:t/>
            </a:r>
          </a:p>
          <a:p>
            <a:r>
              <a:rPr lang="en-US"/>
              <a:t>So anyway - a lot of room for interpretation right, and so part of becoming a strong communicator is understanding those nuances and why they might happen.</a:t>
            </a:r>
          </a:p>
          <a:p>
            <a:r>
              <a:rPr lang="en-US"/>
              <a:t/>
            </a:r>
          </a:p>
          <a:p>
            <a:r>
              <a:rPr lang="en-US"/>
              <a:t>Now, there are three friction points that consistently affect how conversations land. </a:t>
            </a:r>
          </a:p>
          <a:p>
            <a:r>
              <a:rPr lang="en-US"/>
              <a:t>And so starting off easy, there’s contextual friction right - where some sort of miscommunication happens because maybe there are too many technical words and jargon or acronyms being used, or there’s just misalignment somewhere objectively from possibly missing information that is causing confusion or tension, and the message just isn’t making it across as intended. Arguably, this one I think is the easiest fix.</a:t>
            </a:r>
          </a:p>
          <a:p>
            <a:r>
              <a:rPr lang="en-US"/>
              <a:t/>
            </a:r>
          </a:p>
          <a:p>
            <a:r>
              <a:rPr lang="en-US"/>
              <a:t>Then, there’s perceptual friction where things get a bit stickier, and this is when the message contextually probably has all the information needed, but what gets in the way of understanding is that everyone is coming from a different perspective based on their own values or </a:t>
            </a:r>
          </a:p>
          <a:p>
            <a:r>
              <a:rPr lang="en-US"/>
              <a:t>experiences - or to no surprise - the unspoken assumptions we all tend to make and kind of fill the gaps in ourselves. </a:t>
            </a:r>
          </a:p>
          <a:p>
            <a:r>
              <a:rPr lang="en-US"/>
              <a:t/>
            </a:r>
          </a:p>
          <a:p>
            <a:r>
              <a:rPr lang="en-US"/>
              <a:t>And even stickier than that is emotional friction which happens when people’s stress behaviors come out because their needs aren’t being met and they feel invalidated or misunderstood or just all around overwhelmed. This one requires a lot empathy and outward perspective taking outside of your own bubble.</a:t>
            </a:r>
          </a:p>
          <a:p>
            <a:r>
              <a:rPr lang="en-US"/>
              <a:t/>
            </a:r>
          </a:p>
          <a:p>
            <a:r>
              <a:rPr lang="en-US"/>
              <a:t>So a lot of different areas where conversations can go sideways, and so there’s a quote that I always think back to here, and it’s that “The single biggest problem in communication is the illusion that it has taken place.”</a:t>
            </a:r>
          </a:p>
          <a:p>
            <a:r>
              <a:rPr lang="en-US"/>
              <a:t/>
            </a:r>
          </a:p>
          <a:p>
            <a:r>
              <a:rPr lang="en-US"/>
              <a:t>Obviously, everyone knows how to communicate. We do it everyday sometimes without a thought, but to really truly communicate, not only do you need to be saying your piece, but saying it in a way that others understand and are receptive to, and vice versa. Which can be hard, especially with those unspoken assumptions or expectations.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And so there’s a laundry list of tips and tricks out there on how to best communicate, but we’ve taken the liberty to boil down the four most crucial points of any given conversation that you’ll sometimes need to bounce around but it pretty much goes in this foundational cycle of first, establishing an authentic presence, then building connection points, then shaping the narrative, and finally being able to manage the dynamics of the conversation as things shift and progress.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here’s the first piece of authentic presence. This is the first thing people sense in a conversation — before your tone, before the content, and essentially this is how they sense your intention and whether it’s genuine or not.</a:t>
            </a:r>
          </a:p>
          <a:p>
            <a:r>
              <a:rPr lang="en-US"/>
              <a:t/>
            </a:r>
          </a:p>
          <a:p>
            <a:r>
              <a:rPr lang="en-US"/>
              <a:t>In order to get buy-in from others, they need to know you’re being sincere. Raise your hands if you’ve ever had an interaction with someone where you could tell they weren’t being entirely true to themselves or you, and you could kind of tell there were reservations that weren’t being revealed in conversation. </a:t>
            </a:r>
          </a:p>
          <a:p>
            <a:r>
              <a:rPr lang="en-US"/>
              <a:t/>
            </a:r>
          </a:p>
          <a:p>
            <a:r>
              <a:rPr lang="en-US"/>
              <a:t>Okay, now on the flip side, what feelings or signals do you notice in yourself when you’re starting to hold back in a conversation?</a:t>
            </a:r>
          </a:p>
          <a:p>
            <a:r>
              <a:rPr lang="en-US"/>
              <a:t/>
            </a:r>
          </a:p>
          <a:p>
            <a:r>
              <a:rPr lang="en-US"/>
              <a:t>B ex: Not getting mad or feeling any emotion</a:t>
            </a:r>
          </a:p>
          <a:p>
            <a:r>
              <a:rPr lang="en-US"/>
              <a:t/>
            </a:r>
          </a:p>
          <a:p>
            <a:r>
              <a:rPr lang="en-US"/>
              <a:t>Sometimes when conversations happen, especially difficult or sensitive ones, we kind of try to avoid stepping on each other’s toes and we start to hold back on sharing our truth. Things get awkward - I get it - we’ve all been there. But nothing is going to progress or change or have a productive outcome if you can’t have intentional vulnerability and take off that mask. </a:t>
            </a:r>
          </a:p>
          <a:p>
            <a:r>
              <a:rPr lang="en-US"/>
              <a:t/>
            </a:r>
          </a:p>
          <a:p>
            <a:r>
              <a:rPr lang="en-US"/>
              <a:t>The most progress comes when you can get out of your comfort zone. So with intentional vulnerability, this is really making an ACTIVE and deliberate choice to share your true thoughts and feelings without fear of being judged or taking away from the credibility of who you are or how you want to be perceived right. And that takes humility, but you’d be surprised to see that once you open up first then that opens the channel for others to be more authentic with you as well. </a:t>
            </a:r>
          </a:p>
          <a:p>
            <a:r>
              <a:rPr lang="en-US"/>
              <a:t/>
            </a:r>
          </a:p>
          <a:p>
            <a:r>
              <a:rPr lang="en-US"/>
              <a:t>You just have to take that first step to open the communication channel. And then taking off the mask really - and especially in the workplace, letting people see the person you are behind the role. Of course, this comes with a certain level of professionalism, but professionalism doesn’t mean that you aren’t allowed to have any thoughts but positive ones, and sometimes it’s more relatable to others that way. And in your personal life too - it’s sometimes easiest to pretend like everything is okay and to be agreeable, but there’s a lot of value in conversations to be had when you’re being authentic since everyone comes from such diverse backgrounds and we can all show each other more perspective right.</a:t>
            </a:r>
          </a:p>
          <a:p>
            <a:r>
              <a:rPr lang="en-US"/>
              <a:t/>
            </a:r>
          </a:p>
          <a:p>
            <a:r>
              <a:rPr lang="en-US"/>
              <a:t>So anyway, you can’t have a good conversation if someone can sense that you’re not being authentic, because it’s hard to establish that level of trust there if they feel you’re putting on a performance.</a:t>
            </a:r>
          </a:p>
          <a:p>
            <a:r>
              <a:rPr lang="en-US"/>
              <a:t/>
            </a:r>
          </a:p>
          <a:p>
            <a:r>
              <a:rPr lang="en-US"/>
              <a:t>So your presence is the first part that sets the tone for your communication and interactions and really is the entry point for building rapport with others - So now, with authentic presence, we start to move into the next part of the cycle where we start paying attention to how people respond to cues so that we can start to build connection.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Ask participants: What is the problem with this?</a:t>
            </a:r>
          </a:p>
          <a:p>
            <a:r>
              <a:rPr lang="en-US"/>
              <a:t/>
            </a:r>
          </a:p>
          <a:p>
            <a:r>
              <a:rPr lang="en-US"/>
              <a:t>If you have positional authority, your casual comment can land like a directive.</a:t>
            </a:r>
          </a:p>
          <a:p>
            <a:r>
              <a:rPr lang="en-US"/>
              <a:t/>
            </a:r>
          </a:p>
          <a:p>
            <a:r>
              <a:rPr lang="en-US"/>
              <a:t>“That might not work.”</a:t>
            </a:r>
          </a:p>
          <a:p>
            <a:r>
              <a:rPr lang="en-US"/>
              <a:t>To you: a thought.</a:t>
            </a:r>
          </a:p>
          <a:p>
            <a:r>
              <a:rPr lang="en-US"/>
              <a:t>To them: a decision.</a:t>
            </a:r>
          </a:p>
          <a:p>
            <a:r>
              <a:rPr lang="en-US"/>
              <a:t/>
            </a:r>
          </a:p>
          <a:p>
            <a:r>
              <a:rPr lang="en-US"/>
              <a:t>Leaders often underestimate how much weight their voice carries.</a:t>
            </a:r>
          </a:p>
          <a:p>
            <a:r>
              <a:rPr lang="en-US"/>
              <a:t/>
            </a:r>
          </a:p>
          <a:p>
            <a:r>
              <a:rPr lang="en-US"/>
              <a:t>The skill to hold your opinions to yourself until everyone has spoken does two things:</a:t>
            </a:r>
          </a:p>
          <a:p>
            <a:r>
              <a:rPr lang="en-US"/>
              <a:t>It gives everybody else the feeling that they have been heard and have contributed</a:t>
            </a:r>
          </a:p>
          <a:p>
            <a:r>
              <a:rPr lang="en-US"/>
              <a:t>You get to hear more authentic perspectives from everyone else before you share your own.</a:t>
            </a:r>
          </a:p>
          <a:p>
            <a:r>
              <a:rPr lang="en-US"/>
              <a:t/>
            </a:r>
          </a:p>
          <a:p>
            <a:r>
              <a:rPr lang="en-US"/>
              <a:t>Leaders who ask thoughtful questions elevate discussion.</a:t>
            </a:r>
          </a:p>
          <a:p>
            <a:r>
              <a:rPr lang="en-US"/>
              <a:t>Leaders who only provide answers can unintentionally shut thinking down.</a:t>
            </a:r>
          </a:p>
          <a:p>
            <a:r>
              <a:rPr lang="en-US"/>
              <a:t/>
            </a:r>
          </a:p>
          <a:p>
            <a:r>
              <a:rPr lang="en-US"/>
              <a:t>Strategic silence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Questions Can Signal Either Curiosity or Doubt</a:t>
            </a:r>
          </a:p>
          <a:p>
            <a:r>
              <a:rPr lang="en-US"/>
              <a:t/>
            </a:r>
          </a:p>
          <a:p>
            <a:r>
              <a:rPr lang="en-US"/>
              <a:t>“How did you arrive at that?”</a:t>
            </a:r>
          </a:p>
          <a:p>
            <a:r>
              <a:rPr lang="en-US"/>
              <a:t>Can feel like:</a:t>
            </a:r>
          </a:p>
          <a:p>
            <a:r>
              <a:rPr lang="en-US"/>
              <a:t>• Genuine interest</a:t>
            </a:r>
          </a:p>
          <a:p>
            <a:r>
              <a:rPr lang="en-US"/>
              <a:t>• Interrogation</a:t>
            </a:r>
          </a:p>
          <a:p>
            <a:r>
              <a:rPr lang="en-US"/>
              <a:t/>
            </a:r>
          </a:p>
          <a:p>
            <a:r>
              <a:rPr lang="en-US"/>
              <a:t>Intent doesn’t determine impact. Delivery does.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Executive presence can be a difficult concept to define because it isn't a technical skill that can be simply taught or measured but instead hinges on how others perceive you in how you communicate, carry yourself, and interact with those around you.</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Side A: Agree</a:t>
            </a:r>
          </a:p>
          <a:p>
            <a:r>
              <a:rPr lang="en-US"/>
              <a:t>Different audiences value different signals (confidence, expertise, empathy).</a:t>
            </a:r>
          </a:p>
          <a:p>
            <a:r>
              <a:rPr lang="en-US"/>
              <a:t>Power dynamics, hierarchy, and familiarity change how presence is interpreted.</a:t>
            </a:r>
          </a:p>
          <a:p>
            <a:r>
              <a:rPr lang="en-US"/>
              <a:t>Executive presence is relational, not absolute.</a:t>
            </a:r>
          </a:p>
          <a:p>
            <a:r>
              <a:rPr lang="en-US"/>
              <a:t/>
            </a:r>
          </a:p>
          <a:p>
            <a:r>
              <a:rPr lang="en-US"/>
              <a:t>Side B: Disagree</a:t>
            </a:r>
          </a:p>
          <a:p>
            <a:r>
              <a:rPr lang="en-US"/>
              <a:t>True executive presence is steady regardless of audience.</a:t>
            </a:r>
          </a:p>
          <a:p>
            <a:r>
              <a:rPr lang="en-US"/>
              <a:t>Leaders with strong presence don’t change who they are based on who’s watching.</a:t>
            </a:r>
          </a:p>
          <a:p>
            <a:r>
              <a:rPr lang="en-US"/>
              <a:t>Presence that depends on the room lacks authenticity.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Side A: Agree</a:t>
            </a:r>
          </a:p>
          <a:p>
            <a:r>
              <a:rPr lang="en-US"/>
              <a:t>Executive presence is situational and shifts based on stakes, audience, and environment.</a:t>
            </a:r>
          </a:p>
          <a:p>
            <a:r>
              <a:rPr lang="en-US"/>
              <a:t>Behaviors that signal presence in one context (decisiveness, brevity) may undermine it in another.</a:t>
            </a:r>
          </a:p>
          <a:p>
            <a:r>
              <a:rPr lang="en-US"/>
              <a:t>Leaders who read the room well are perceived as having stronger presence.</a:t>
            </a:r>
          </a:p>
          <a:p>
            <a:r>
              <a:rPr lang="en-US"/>
              <a:t/>
            </a:r>
          </a:p>
          <a:p>
            <a:r>
              <a:rPr lang="en-US"/>
              <a:t>Side B: Disagree</a:t>
            </a:r>
          </a:p>
          <a:p>
            <a:r>
              <a:rPr lang="en-US"/>
              <a:t>Individual style creates consistency, which builds credibility over time.</a:t>
            </a:r>
          </a:p>
          <a:p>
            <a:r>
              <a:rPr lang="en-US"/>
              <a:t>Strong executive presence comes from self-awareness and intentional personal habits, not external conditions.</a:t>
            </a:r>
          </a:p>
          <a:p>
            <a:r>
              <a:rPr lang="en-US"/>
              <a:t>Context may influence expression, but presence originates from the individual.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Side A: Agree</a:t>
            </a:r>
          </a:p>
          <a:p>
            <a:r>
              <a:rPr lang="en-US"/>
              <a:t>Executive presence can be shown through listening, restraint, and enabling others.</a:t>
            </a:r>
          </a:p>
          <a:p>
            <a:r>
              <a:rPr lang="en-US"/>
              <a:t>Influence doesn’t always mean speaking the most or deciding outcomes.</a:t>
            </a:r>
          </a:p>
          <a:p>
            <a:r>
              <a:rPr lang="en-US"/>
              <a:t>Leaders can signal presence by shaping conversations rather than controlling them.</a:t>
            </a:r>
          </a:p>
          <a:p>
            <a:r>
              <a:rPr lang="en-US"/>
              <a:t/>
            </a:r>
          </a:p>
          <a:p>
            <a:r>
              <a:rPr lang="en-US"/>
              <a:t>Side B: Disagree</a:t>
            </a:r>
          </a:p>
          <a:p>
            <a:r>
              <a:rPr lang="en-US"/>
              <a:t>Executive presence implies influence and impact.</a:t>
            </a:r>
          </a:p>
          <a:p>
            <a:r>
              <a:rPr lang="en-US"/>
              <a:t>If others consistently drive decisions, presence is diminished.</a:t>
            </a:r>
          </a:p>
          <a:p>
            <a:r>
              <a:rPr lang="en-US"/>
              <a:t>Being overshadowed—even intentionally—can be perceived as lack of authority.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Side A: Agree</a:t>
            </a:r>
          </a:p>
          <a:p>
            <a:r>
              <a:rPr lang="en-US"/>
              <a:t>As trust builds, leaders can rely less on formality and more on authenticity.</a:t>
            </a:r>
          </a:p>
          <a:p>
            <a:r>
              <a:rPr lang="en-US"/>
              <a:t>Presence evolves from proving credibility to sustaining influence.</a:t>
            </a:r>
          </a:p>
          <a:p>
            <a:r>
              <a:rPr lang="en-US"/>
              <a:t>Long-term relationships allow more flexibility in communication style.</a:t>
            </a:r>
          </a:p>
          <a:p>
            <a:r>
              <a:rPr lang="en-US"/>
              <a:t/>
            </a:r>
          </a:p>
          <a:p>
            <a:r>
              <a:rPr lang="en-US"/>
              <a:t>Side B: Disagree</a:t>
            </a:r>
          </a:p>
          <a:p>
            <a:r>
              <a:rPr lang="en-US"/>
              <a:t>Executive presence should be consistent, regardless of relationship depth.</a:t>
            </a:r>
          </a:p>
          <a:p>
            <a:r>
              <a:rPr lang="en-US"/>
              <a:t>Familiarity can erode presence if leaders become too casual.</a:t>
            </a:r>
          </a:p>
          <a:p>
            <a:r>
              <a:rPr lang="en-US"/>
              <a:t>Strong presence sets a steady tone over time, not a shifting one.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Some leaders may have impressive roles but lack the presence to command a room, while others without formal titles can exude strong executive presence through their demeanor.</a:t>
            </a:r>
          </a:p>
          <a:p>
            <a:r>
              <a:rPr lang="en-US"/>
              <a:t/>
            </a:r>
          </a:p>
          <a:p>
            <a:r>
              <a:rPr lang="en-US"/>
              <a:t>Leaders with strong executive presence know how to convey their knowledge effectively while fostering genuine connections with others and mastering the art of influence.</a:t>
            </a:r>
          </a:p>
          <a:p>
            <a:r>
              <a:rPr lang="en-US"/>
              <a:t/>
            </a:r>
          </a:p>
          <a:p>
            <a:r>
              <a:rPr lang="en-US"/>
              <a:t>Executive presence is about how others experience you.</a:t>
            </a:r>
          </a:p>
          <a:p>
            <a:r>
              <a:rPr lang="en-US"/>
              <a:t/>
            </a:r>
          </a:p>
          <a:p>
            <a:r>
              <a:rPr lang="en-US"/>
              <a:t>Encourage participants to start identifying on their team.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Additional Info for Consideration:</a:t>
            </a:r>
          </a:p>
          <a:p>
            <a:r>
              <a:rPr lang="en-US"/>
              <a:t/>
            </a:r>
          </a:p>
          <a:p>
            <a:r>
              <a:rPr lang="en-US"/>
              <a:t>Decision-making</a:t>
            </a:r>
          </a:p>
          <a:p>
            <a:r>
              <a:rPr lang="en-US"/>
              <a:t>Handling Challenges</a:t>
            </a:r>
          </a:p>
          <a:p>
            <a:r>
              <a:rPr lang="en-US"/>
              <a:t>Adaptability</a:t>
            </a:r>
          </a:p>
          <a:p>
            <a:r>
              <a:rPr lang="en-US"/>
              <a:t/>
            </a:r>
          </a:p>
          <a:p>
            <a:r>
              <a:rPr lang="en-US"/>
              <a:t>Myths</a:t>
            </a:r>
          </a:p>
          <a:p>
            <a:r>
              <a:rPr lang="en-US"/>
              <a:t>1. Confident people tend to be the loudest in the room. Not true. That might be true, but true confidence often shows up in quiet ways. It isn’t about how much you speak or how often you try to prove yourself—confident people don’t need to.</a:t>
            </a:r>
          </a:p>
          <a:p>
            <a:r>
              <a:rPr lang="en-US"/>
              <a:t/>
            </a:r>
          </a:p>
          <a:p>
            <a:r>
              <a:rPr lang="en-US"/>
              <a:t>2.Confidence is built when you are winning. Not true. Real confidence is built in the tough moments, when you fail, get back up, and try again. At its core, confidence is curiosity, the drive to learn, grow, and keep going.</a:t>
            </a:r>
          </a:p>
          <a:p>
            <a:r>
              <a:rPr lang="en-US"/>
              <a:t/>
            </a:r>
          </a:p>
          <a:p>
            <a:r>
              <a:rPr lang="en-US"/>
              <a:t>Charisma = persuasiveness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 recognized by IMD Business School. IMD is one of the top universities in Lausanne, Switzerland. It is ranked #38 in Executive MBA Rankings - Global 2025.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Now that you learned about yourself, your tendencies, and how you show up in different ways when your stressors and triggers show up, and how you work with other people, we are going to focus in on a little more about emotional intelligence.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 are going straight into defining emotional intelligence. I know you all have heard or know what emotional intelligence is, but I want to highlight the distinctions between IQ, personality, and EQ. </a:t>
            </a:r>
          </a:p>
          <a:p>
            <a:r>
              <a:rPr lang="en-US"/>
              <a:t/>
            </a:r>
          </a:p>
          <a:p>
            <a:r>
              <a:rPr lang="en-US"/>
              <a:t>Your personality and IQ don't change over time, but EQ can change as you learn about emotional intelligence and practice EQ. </a:t>
            </a:r>
          </a:p>
          <a:p>
            <a:r>
              <a:rPr lang="en-US"/>
              <a:t/>
            </a:r>
          </a:p>
          <a:p>
            <a:r>
              <a:rPr lang="en-US"/>
              <a:t>So as Parmis and Marisa mentioned, your birkman which gives insight into your personality, doesn't change unless you experience a life-altering event.</a:t>
            </a:r>
          </a:p>
          <a:p>
            <a:r>
              <a:rPr lang="en-US"/>
              <a:t/>
            </a:r>
          </a:p>
          <a:p>
            <a:r>
              <a:rPr lang="en-US"/>
              <a:t>So with that said, as a leader EQ is the one thing you can rely on to be improved and developed over time. EQ is a powerful part of leadership.</a:t>
            </a:r>
          </a:p>
          <a:p>
            <a:r>
              <a:rPr lang="en-US"/>
              <a:t/>
            </a:r>
          </a:p>
          <a:p>
            <a:r>
              <a:rPr lang="en-US"/>
              <a:t>At a glance, these are the 4 pillars that define EQ. Self-awareness, self-management, social awaress and relationship management. The next few slides are going to deep dive into each pillar of EQ.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23.pn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1.png" Type="http://schemas.openxmlformats.org/officeDocument/2006/relationships/image"/><Relationship Id="rId4" Target="../media/image12.svg" Type="http://schemas.openxmlformats.org/officeDocument/2006/relationships/image"/><Relationship Id="rId5" Target="../media/image23.png" Type="http://schemas.openxmlformats.org/officeDocument/2006/relationships/image"/><Relationship Id="rId6" Target="../media/image26.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27.png" Type="http://schemas.openxmlformats.org/officeDocument/2006/relationships/image"/><Relationship Id="rId6" Target="../media/image28.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11.png" Type="http://schemas.openxmlformats.org/officeDocument/2006/relationships/image"/><Relationship Id="rId4" Target="../media/image12.svg" Type="http://schemas.openxmlformats.org/officeDocument/2006/relationships/image"/><Relationship Id="rId5" Target="../media/image23.png" Type="http://schemas.openxmlformats.org/officeDocument/2006/relationships/image"/><Relationship Id="rId6" Target="../media/image29.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30.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31.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23.pn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27.png" Type="http://schemas.openxmlformats.org/officeDocument/2006/relationships/image"/><Relationship Id="rId4" Target="../media/image28.svg" Type="http://schemas.openxmlformats.org/officeDocument/2006/relationships/image"/><Relationship Id="rId5" Target="../media/image23.png" Type="http://schemas.openxmlformats.org/officeDocument/2006/relationships/image"/><Relationship Id="rId6" Target="../media/image30.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32.png" Type="http://schemas.openxmlformats.org/officeDocument/2006/relationships/image"/><Relationship Id="rId4" Target="../media/image33.svg" Type="http://schemas.openxmlformats.org/officeDocument/2006/relationships/image"/><Relationship Id="rId5" Target="../media/image34.png" Type="http://schemas.openxmlformats.org/officeDocument/2006/relationships/image"/><Relationship Id="rId6" Target="../media/image35.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11.png" Type="http://schemas.openxmlformats.org/officeDocument/2006/relationships/image"/><Relationship Id="rId4" Target="../media/image12.svg" Type="http://schemas.openxmlformats.org/officeDocument/2006/relationships/image"/><Relationship Id="rId5" Target="../media/image23.png" Type="http://schemas.openxmlformats.org/officeDocument/2006/relationships/image"/><Relationship Id="rId6" Target="../media/image36.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27.png" Type="http://schemas.openxmlformats.org/officeDocument/2006/relationships/image"/><Relationship Id="rId6" Target="../media/image28.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23.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1.xml" Type="http://schemas.openxmlformats.org/officeDocument/2006/relationships/notesSlide"/><Relationship Id="rId3" Target="../media/image11.png" Type="http://schemas.openxmlformats.org/officeDocument/2006/relationships/image"/><Relationship Id="rId4" Target="../media/image12.svg" Type="http://schemas.openxmlformats.org/officeDocument/2006/relationships/image"/><Relationship Id="rId5" Target="../media/image37.jpeg" Type="http://schemas.openxmlformats.org/officeDocument/2006/relationships/image"/><Relationship Id="rId6" Target="../media/image23.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2.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27.png" Type="http://schemas.openxmlformats.org/officeDocument/2006/relationships/image"/><Relationship Id="rId6" Target="../media/image28.sv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1.png" Type="http://schemas.openxmlformats.org/officeDocument/2006/relationships/image"/><Relationship Id="rId3" Target="../media/image21.png" Type="http://schemas.openxmlformats.org/officeDocument/2006/relationships/image"/><Relationship Id="rId4" Target="../media/image22.sv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3.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27.png" Type="http://schemas.openxmlformats.org/officeDocument/2006/relationships/image"/><Relationship Id="rId6" Target="../media/image28.sv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4.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23.png" Type="http://schemas.openxmlformats.org/officeDocument/2006/relationships/image"/><Relationship Id="rId6" Target="../media/image21.png" Type="http://schemas.openxmlformats.org/officeDocument/2006/relationships/image"/><Relationship Id="rId7" Target="../media/image22.sv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5.png" Type="http://schemas.openxmlformats.org/officeDocument/2006/relationships/image"/><Relationship Id="rId11" Target="../media/image46.svg" Type="http://schemas.openxmlformats.org/officeDocument/2006/relationships/image"/><Relationship Id="rId12" Target="../media/image47.png" Type="http://schemas.openxmlformats.org/officeDocument/2006/relationships/image"/><Relationship Id="rId13" Target="../media/image48.svg" Type="http://schemas.openxmlformats.org/officeDocument/2006/relationships/image"/><Relationship Id="rId14" Target="../media/image32.png" Type="http://schemas.openxmlformats.org/officeDocument/2006/relationships/image"/><Relationship Id="rId15" Target="../media/image33.svg" Type="http://schemas.openxmlformats.org/officeDocument/2006/relationships/image"/><Relationship Id="rId2" Target="../notesSlides/notesSlide25.xml" Type="http://schemas.openxmlformats.org/officeDocument/2006/relationships/notesSlide"/><Relationship Id="rId3" Target="../media/image38.png" Type="http://schemas.openxmlformats.org/officeDocument/2006/relationships/image"/><Relationship Id="rId4" Target="../media/image39.png" Type="http://schemas.openxmlformats.org/officeDocument/2006/relationships/image"/><Relationship Id="rId5" Target="../media/image40.svg" Type="http://schemas.openxmlformats.org/officeDocument/2006/relationships/image"/><Relationship Id="rId6" Target="../media/image41.png" Type="http://schemas.openxmlformats.org/officeDocument/2006/relationships/image"/><Relationship Id="rId7" Target="../media/image42.svg" Type="http://schemas.openxmlformats.org/officeDocument/2006/relationships/image"/><Relationship Id="rId8" Target="../media/image43.png" Type="http://schemas.openxmlformats.org/officeDocument/2006/relationships/image"/><Relationship Id="rId9" Target="../media/image44.sv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6.xml" Type="http://schemas.openxmlformats.org/officeDocument/2006/relationships/notesSlide"/><Relationship Id="rId3" Target="../media/image49.jpeg" Type="http://schemas.openxmlformats.org/officeDocument/2006/relationships/image"/><Relationship Id="rId4" Target="../media/image32.png" Type="http://schemas.openxmlformats.org/officeDocument/2006/relationships/image"/><Relationship Id="rId5" Target="../media/image33.svg" Type="http://schemas.openxmlformats.org/officeDocument/2006/relationships/image"/><Relationship Id="rId6" Target="../media/image21.png" Type="http://schemas.openxmlformats.org/officeDocument/2006/relationships/image"/><Relationship Id="rId7" Target="../media/image22.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png" Type="http://schemas.openxmlformats.org/officeDocument/2006/relationships/image"/><Relationship Id="rId3" Target="../media/image33.svg" Type="http://schemas.openxmlformats.org/officeDocument/2006/relationships/image"/><Relationship Id="rId4" Target="../media/image21.png" Type="http://schemas.openxmlformats.org/officeDocument/2006/relationships/image"/><Relationship Id="rId5" Target="../media/image22.svg" Type="http://schemas.openxmlformats.org/officeDocument/2006/relationships/image"/><Relationship Id="rId6" Target="../media/image50.jpe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png" Type="http://schemas.openxmlformats.org/officeDocument/2006/relationships/image"/><Relationship Id="rId3" Target="../media/image33.svg" Type="http://schemas.openxmlformats.org/officeDocument/2006/relationships/image"/><Relationship Id="rId4" Target="../media/image21.png" Type="http://schemas.openxmlformats.org/officeDocument/2006/relationships/image"/><Relationship Id="rId5" Target="../media/image22.svg" Type="http://schemas.openxmlformats.org/officeDocument/2006/relationships/image"/><Relationship Id="rId6" Target="../media/image51.jpe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png" Type="http://schemas.openxmlformats.org/officeDocument/2006/relationships/image"/><Relationship Id="rId3" Target="../media/image33.svg" Type="http://schemas.openxmlformats.org/officeDocument/2006/relationships/image"/><Relationship Id="rId4" Target="../media/image21.png" Type="http://schemas.openxmlformats.org/officeDocument/2006/relationships/image"/><Relationship Id="rId5" Target="../media/image22.svg" Type="http://schemas.openxmlformats.org/officeDocument/2006/relationships/image"/><Relationship Id="rId6" Target="../media/image52.jpe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7.xml" Type="http://schemas.openxmlformats.org/officeDocument/2006/relationships/notesSlide"/><Relationship Id="rId3" Target="../media/image23.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png" Type="http://schemas.openxmlformats.org/officeDocument/2006/relationships/image"/><Relationship Id="rId3" Target="../media/image33.svg" Type="http://schemas.openxmlformats.org/officeDocument/2006/relationships/image"/><Relationship Id="rId4" Target="../media/image53.jpe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8.xml" Type="http://schemas.openxmlformats.org/officeDocument/2006/relationships/notesSlide"/><Relationship Id="rId3" Target="../media/image54.png" Type="http://schemas.openxmlformats.org/officeDocument/2006/relationships/image"/><Relationship Id="rId4" Target="../media/image55.sv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9.xml" Type="http://schemas.openxmlformats.org/officeDocument/2006/relationships/notesSlid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0.xml" Type="http://schemas.openxmlformats.org/officeDocument/2006/relationships/notesSlid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1.xml" Type="http://schemas.openxmlformats.org/officeDocument/2006/relationships/notesSlide"/><Relationship Id="rId3" Target="../media/image31.pn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6.jpe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2.xml" Type="http://schemas.openxmlformats.org/officeDocument/2006/relationships/notesSlide"/><Relationship Id="rId3" Target="../media/image31.pn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3.xml" Type="http://schemas.openxmlformats.org/officeDocument/2006/relationships/notesSlide"/><Relationship Id="rId3" Target="../media/image31.pn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4.xml" Type="http://schemas.openxmlformats.org/officeDocument/2006/relationships/notesSlide"/><Relationship Id="rId3" Target="../media/image31.pn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5.xml" Type="http://schemas.openxmlformats.org/officeDocument/2006/relationships/notesSlide"/><Relationship Id="rId3" Target="../media/image32.png" Type="http://schemas.openxmlformats.org/officeDocument/2006/relationships/image"/><Relationship Id="rId4" Target="../media/image33.svg" Type="http://schemas.openxmlformats.org/officeDocument/2006/relationships/image"/><Relationship Id="rId5" Target="../media/image56.png" Type="http://schemas.openxmlformats.org/officeDocument/2006/relationships/image"/><Relationship Id="rId6" Target="../media/image57.svg" Type="http://schemas.openxmlformats.org/officeDocument/2006/relationships/image"/><Relationship Id="rId7" Target="../media/image58.png" Type="http://schemas.openxmlformats.org/officeDocument/2006/relationships/image"/><Relationship Id="rId8" Target="../media/image59.svg" Type="http://schemas.openxmlformats.org/officeDocument/2006/relationships/image"/></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6.png" Type="http://schemas.openxmlformats.org/officeDocument/2006/relationships/image"/><Relationship Id="rId11" Target="../media/image67.svg" Type="http://schemas.openxmlformats.org/officeDocument/2006/relationships/image"/><Relationship Id="rId12" Target="../media/image68.png" Type="http://schemas.openxmlformats.org/officeDocument/2006/relationships/image"/><Relationship Id="rId13" Target="../media/image69.svg" Type="http://schemas.openxmlformats.org/officeDocument/2006/relationships/image"/><Relationship Id="rId14" Target="../media/image21.png" Type="http://schemas.openxmlformats.org/officeDocument/2006/relationships/image"/><Relationship Id="rId15" Target="../media/image22.svg" Type="http://schemas.openxmlformats.org/officeDocument/2006/relationships/image"/><Relationship Id="rId2" Target="../notesSlides/notesSlide36.xml" Type="http://schemas.openxmlformats.org/officeDocument/2006/relationships/notesSlide"/><Relationship Id="rId3" Target="../media/image23.png" Type="http://schemas.openxmlformats.org/officeDocument/2006/relationships/image"/><Relationship Id="rId4" Target="../media/image60.png" Type="http://schemas.openxmlformats.org/officeDocument/2006/relationships/image"/><Relationship Id="rId5" Target="../media/image61.svg" Type="http://schemas.openxmlformats.org/officeDocument/2006/relationships/image"/><Relationship Id="rId6" Target="../media/image62.png" Type="http://schemas.openxmlformats.org/officeDocument/2006/relationships/image"/><Relationship Id="rId7" Target="../media/image63.svg" Type="http://schemas.openxmlformats.org/officeDocument/2006/relationships/image"/><Relationship Id="rId8" Target="../media/image64.png" Type="http://schemas.openxmlformats.org/officeDocument/2006/relationships/image"/><Relationship Id="rId9" Target="../media/image65.sv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 Id="rId4" Target="../media/image31.png" Type="http://schemas.openxmlformats.org/officeDocument/2006/relationships/image"/><Relationship Id="rId5" Target="../media/image21.png" Type="http://schemas.openxmlformats.org/officeDocument/2006/relationships/image"/><Relationship Id="rId6" Target="../media/image22.svg" Type="http://schemas.openxmlformats.org/officeDocument/2006/relationships/image"/></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6.png" Type="http://schemas.openxmlformats.org/officeDocument/2006/relationships/image"/><Relationship Id="rId11" Target="../media/image77.png" Type="http://schemas.openxmlformats.org/officeDocument/2006/relationships/image"/><Relationship Id="rId2" Target="../media/image32.png" Type="http://schemas.openxmlformats.org/officeDocument/2006/relationships/image"/><Relationship Id="rId3" Target="../media/image33.svg" Type="http://schemas.openxmlformats.org/officeDocument/2006/relationships/image"/><Relationship Id="rId4" Target="../media/image70.png" Type="http://schemas.openxmlformats.org/officeDocument/2006/relationships/image"/><Relationship Id="rId5" Target="../media/image71.png" Type="http://schemas.openxmlformats.org/officeDocument/2006/relationships/image"/><Relationship Id="rId6" Target="../media/image72.png" Type="http://schemas.openxmlformats.org/officeDocument/2006/relationships/image"/><Relationship Id="rId7" Target="../media/image73.png" Type="http://schemas.openxmlformats.org/officeDocument/2006/relationships/image"/><Relationship Id="rId8" Target="../media/image74.png" Type="http://schemas.openxmlformats.org/officeDocument/2006/relationships/image"/><Relationship Id="rId9" Target="../media/image75.pn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3.svg" Type="http://schemas.openxmlformats.org/officeDocument/2006/relationships/image"/><Relationship Id="rId11" Target="../media/image84.png" Type="http://schemas.openxmlformats.org/officeDocument/2006/relationships/image"/><Relationship Id="rId12" Target="../media/image85.svg" Type="http://schemas.openxmlformats.org/officeDocument/2006/relationships/image"/><Relationship Id="rId13" Target="../media/image86.png" Type="http://schemas.openxmlformats.org/officeDocument/2006/relationships/image"/><Relationship Id="rId14" Target="../media/image87.svg" Type="http://schemas.openxmlformats.org/officeDocument/2006/relationships/image"/><Relationship Id="rId15" Target="../media/image88.png" Type="http://schemas.openxmlformats.org/officeDocument/2006/relationships/image"/><Relationship Id="rId16" Target="../media/image89.svg" Type="http://schemas.openxmlformats.org/officeDocument/2006/relationships/image"/><Relationship Id="rId2" Target="../notesSlides/notesSlide37.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78.png" Type="http://schemas.openxmlformats.org/officeDocument/2006/relationships/image"/><Relationship Id="rId6" Target="../media/image79.svg" Type="http://schemas.openxmlformats.org/officeDocument/2006/relationships/image"/><Relationship Id="rId7" Target="../media/image80.png" Type="http://schemas.openxmlformats.org/officeDocument/2006/relationships/image"/><Relationship Id="rId8" Target="../media/image81.svg" Type="http://schemas.openxmlformats.org/officeDocument/2006/relationships/image"/><Relationship Id="rId9" Target="../media/image82.png" Type="http://schemas.openxmlformats.org/officeDocument/2006/relationships/image"/></Relationships>
</file>

<file path=ppt/slides/_rels/slide4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png" Type="http://schemas.openxmlformats.org/officeDocument/2006/relationships/image"/><Relationship Id="rId3" Target="../media/image33.svg" Type="http://schemas.openxmlformats.org/officeDocument/2006/relationships/image"/><Relationship Id="rId4" Target="../media/image90.png" Type="http://schemas.openxmlformats.org/officeDocument/2006/relationships/image"/><Relationship Id="rId5" Target="../media/image3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9.png" Type="http://schemas.openxmlformats.org/officeDocument/2006/relationships/image"/><Relationship Id="rId4" Target="../media/image10.pn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11.png" Type="http://schemas.openxmlformats.org/officeDocument/2006/relationships/image"/><Relationship Id="rId8" Target="../media/image12.svg" Type="http://schemas.openxmlformats.org/officeDocument/2006/relationships/image"/></Relationships>
</file>

<file path=ppt/slides/_rels/slide5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5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8.xml" Type="http://schemas.openxmlformats.org/officeDocument/2006/relationships/notesSlide"/><Relationship Id="rId3" Target="../media/image5.png" Type="http://schemas.openxmlformats.org/officeDocument/2006/relationships/image"/><Relationship Id="rId4" Target="../media/image91.png" Type="http://schemas.openxmlformats.org/officeDocument/2006/relationships/image"/></Relationships>
</file>

<file path=ppt/slides/_rels/slide5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png" Type="http://schemas.openxmlformats.org/officeDocument/2006/relationships/image"/><Relationship Id="rId11" Target="../media/image20.svg" Type="http://schemas.openxmlformats.org/officeDocument/2006/relationships/image"/><Relationship Id="rId12" Target="../media/image21.png" Type="http://schemas.openxmlformats.org/officeDocument/2006/relationships/image"/><Relationship Id="rId13" Target="../media/image22.svg" Type="http://schemas.openxmlformats.org/officeDocument/2006/relationships/image"/><Relationship Id="rId2" Target="../media/image7.png" Type="http://schemas.openxmlformats.org/officeDocument/2006/relationships/image"/><Relationship Id="rId3" Target="../media/image8.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 Id="rId8" Target="../media/image17.png" Type="http://schemas.openxmlformats.org/officeDocument/2006/relationships/image"/><Relationship Id="rId9" Target="../media/image18.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940139"/>
            <a:chOff x="0" y="0"/>
            <a:chExt cx="13546667" cy="2177881"/>
          </a:xfrm>
        </p:grpSpPr>
        <p:sp>
          <p:nvSpPr>
            <p:cNvPr name="Freeform 3" id="3"/>
            <p:cNvSpPr/>
            <p:nvPr/>
          </p:nvSpPr>
          <p:spPr>
            <a:xfrm flipH="false" flipV="false" rot="0">
              <a:off x="0" y="0"/>
              <a:ext cx="13546666" cy="2177881"/>
            </a:xfrm>
            <a:custGeom>
              <a:avLst/>
              <a:gdLst/>
              <a:ahLst/>
              <a:cxnLst/>
              <a:rect r="r" b="b" t="t" l="l"/>
              <a:pathLst>
                <a:path h="2177881" w="13546666">
                  <a:moveTo>
                    <a:pt x="0" y="0"/>
                  </a:moveTo>
                  <a:lnTo>
                    <a:pt x="13546666" y="0"/>
                  </a:lnTo>
                  <a:lnTo>
                    <a:pt x="13546666" y="2177881"/>
                  </a:lnTo>
                  <a:lnTo>
                    <a:pt x="0" y="2177881"/>
                  </a:lnTo>
                  <a:close/>
                </a:path>
              </a:pathLst>
            </a:custGeom>
            <a:solidFill>
              <a:srgbClr val="51748B"/>
            </a:solidFill>
            <a:ln cap="sq">
              <a:noFill/>
              <a:prstDash val="solid"/>
              <a:miter/>
            </a:ln>
          </p:spPr>
        </p:sp>
        <p:sp>
          <p:nvSpPr>
            <p:cNvPr name="TextBox 4" id="4"/>
            <p:cNvSpPr txBox="true"/>
            <p:nvPr/>
          </p:nvSpPr>
          <p:spPr>
            <a:xfrm>
              <a:off x="0" y="-9525"/>
              <a:ext cx="13546667" cy="2187406"/>
            </a:xfrm>
            <a:prstGeom prst="rect">
              <a:avLst/>
            </a:prstGeom>
          </p:spPr>
          <p:txBody>
            <a:bodyPr anchor="ctr" rtlCol="false" tIns="50800" lIns="50800" bIns="50800" rIns="50800"/>
            <a:lstStyle/>
            <a:p>
              <a:pPr algn="ctr">
                <a:lnSpc>
                  <a:spcPts val="979"/>
                </a:lnSpc>
                <a:spcBef>
                  <a:spcPct val="0"/>
                </a:spcBef>
              </a:pPr>
            </a:p>
          </p:txBody>
        </p:sp>
      </p:grpSp>
      <p:sp>
        <p:nvSpPr>
          <p:cNvPr name="Freeform 5" id="5"/>
          <p:cNvSpPr/>
          <p:nvPr/>
        </p:nvSpPr>
        <p:spPr>
          <a:xfrm flipH="false" flipV="false" rot="0">
            <a:off x="12469498" y="-883033"/>
            <a:ext cx="8986990" cy="4312725"/>
          </a:xfrm>
          <a:custGeom>
            <a:avLst/>
            <a:gdLst/>
            <a:ahLst/>
            <a:cxnLst/>
            <a:rect r="r" b="b" t="t" l="l"/>
            <a:pathLst>
              <a:path h="4312725" w="8986990">
                <a:moveTo>
                  <a:pt x="0" y="0"/>
                </a:moveTo>
                <a:lnTo>
                  <a:pt x="8986991" y="0"/>
                </a:lnTo>
                <a:lnTo>
                  <a:pt x="8986991" y="4312725"/>
                </a:lnTo>
                <a:lnTo>
                  <a:pt x="0" y="4312725"/>
                </a:lnTo>
                <a:lnTo>
                  <a:pt x="0" y="0"/>
                </a:lnTo>
                <a:close/>
              </a:path>
            </a:pathLst>
          </a:custGeom>
          <a:blipFill>
            <a:blip r:embed="rId3">
              <a:extLst>
                <a:ext uri="{96DAC541-7B7A-43D3-8B79-37D633B846F1}">
                  <asvg:svgBlip xmlns:asvg="http://schemas.microsoft.com/office/drawing/2016/SVG/main" r:embed="rId4"/>
                </a:ext>
              </a:extLst>
            </a:blip>
            <a:stretch>
              <a:fillRect l="0" t="-421" r="0" b="-3770"/>
            </a:stretch>
          </a:blipFill>
        </p:spPr>
      </p:sp>
      <p:sp>
        <p:nvSpPr>
          <p:cNvPr name="Freeform 6" id="6"/>
          <p:cNvSpPr/>
          <p:nvPr/>
        </p:nvSpPr>
        <p:spPr>
          <a:xfrm flipH="false" flipV="false" rot="0">
            <a:off x="11771543" y="-969852"/>
            <a:ext cx="10325752" cy="11569470"/>
          </a:xfrm>
          <a:custGeom>
            <a:avLst/>
            <a:gdLst/>
            <a:ahLst/>
            <a:cxnLst/>
            <a:rect r="r" b="b" t="t" l="l"/>
            <a:pathLst>
              <a:path h="11569470" w="10325752">
                <a:moveTo>
                  <a:pt x="0" y="0"/>
                </a:moveTo>
                <a:lnTo>
                  <a:pt x="10325751" y="0"/>
                </a:lnTo>
                <a:lnTo>
                  <a:pt x="10325751" y="11569469"/>
                </a:lnTo>
                <a:lnTo>
                  <a:pt x="0" y="11569469"/>
                </a:lnTo>
                <a:lnTo>
                  <a:pt x="0" y="0"/>
                </a:lnTo>
                <a:close/>
              </a:path>
            </a:pathLst>
          </a:custGeom>
          <a:blipFill>
            <a:blip r:embed="rId5">
              <a:alphaModFix amt="25000"/>
              <a:extLst>
                <a:ext uri="{96DAC541-7B7A-43D3-8B79-37D633B846F1}">
                  <asvg:svgBlip xmlns:asvg="http://schemas.microsoft.com/office/drawing/2016/SVG/main" r:embed="rId6"/>
                </a:ext>
              </a:extLst>
            </a:blip>
            <a:stretch>
              <a:fillRect l="0" t="0" r="0" b="0"/>
            </a:stretch>
          </a:blipFill>
        </p:spPr>
      </p:sp>
      <p:sp>
        <p:nvSpPr>
          <p:cNvPr name="TextBox 7" id="7"/>
          <p:cNvSpPr txBox="true"/>
          <p:nvPr/>
        </p:nvSpPr>
        <p:spPr>
          <a:xfrm rot="0">
            <a:off x="1028700" y="7251700"/>
            <a:ext cx="12252341" cy="2006600"/>
          </a:xfrm>
          <a:prstGeom prst="rect">
            <a:avLst/>
          </a:prstGeom>
        </p:spPr>
        <p:txBody>
          <a:bodyPr anchor="t" rtlCol="false" tIns="0" lIns="0" bIns="0" rIns="0">
            <a:spAutoFit/>
          </a:bodyPr>
          <a:lstStyle/>
          <a:p>
            <a:pPr algn="l" marL="0" indent="0" lvl="1">
              <a:lnSpc>
                <a:spcPts val="15400"/>
              </a:lnSpc>
              <a:spcBef>
                <a:spcPct val="0"/>
              </a:spcBef>
            </a:pPr>
            <a:r>
              <a:rPr lang="en-US" sz="14000" spc="-840" strike="noStrike" u="none">
                <a:solidFill>
                  <a:srgbClr val="000000">
                    <a:alpha val="60000"/>
                  </a:srgbClr>
                </a:solidFill>
                <a:latin typeface="Inter"/>
                <a:ea typeface="Inter"/>
                <a:cs typeface="Inter"/>
                <a:sym typeface="Inter"/>
              </a:rPr>
              <a:t>Leading Self</a:t>
            </a:r>
          </a:p>
        </p:txBody>
      </p:sp>
      <p:grpSp>
        <p:nvGrpSpPr>
          <p:cNvPr name="Group 8" id="8"/>
          <p:cNvGrpSpPr/>
          <p:nvPr/>
        </p:nvGrpSpPr>
        <p:grpSpPr>
          <a:xfrm rot="0">
            <a:off x="833860" y="731052"/>
            <a:ext cx="7882400" cy="1478035"/>
            <a:chOff x="0" y="0"/>
            <a:chExt cx="10509867" cy="1970713"/>
          </a:xfrm>
        </p:grpSpPr>
        <p:sp>
          <p:nvSpPr>
            <p:cNvPr name="Freeform 9" id="9"/>
            <p:cNvSpPr/>
            <p:nvPr/>
          </p:nvSpPr>
          <p:spPr>
            <a:xfrm flipH="false" flipV="false" rot="0">
              <a:off x="0" y="500441"/>
              <a:ext cx="2825636" cy="1252682"/>
            </a:xfrm>
            <a:custGeom>
              <a:avLst/>
              <a:gdLst/>
              <a:ahLst/>
              <a:cxnLst/>
              <a:rect r="r" b="b" t="t" l="l"/>
              <a:pathLst>
                <a:path h="1252682" w="2825636">
                  <a:moveTo>
                    <a:pt x="0" y="0"/>
                  </a:moveTo>
                  <a:lnTo>
                    <a:pt x="2825636" y="0"/>
                  </a:lnTo>
                  <a:lnTo>
                    <a:pt x="2825636" y="1252682"/>
                  </a:lnTo>
                  <a:lnTo>
                    <a:pt x="0" y="1252682"/>
                  </a:lnTo>
                  <a:lnTo>
                    <a:pt x="0" y="0"/>
                  </a:lnTo>
                  <a:close/>
                </a:path>
              </a:pathLst>
            </a:custGeom>
            <a:blipFill>
              <a:blip r:embed="rId7"/>
              <a:stretch>
                <a:fillRect l="0" t="-22127" r="-9816" b="0"/>
              </a:stretch>
            </a:blipFill>
          </p:spPr>
        </p:sp>
        <p:sp>
          <p:nvSpPr>
            <p:cNvPr name="AutoShape 10" id="10"/>
            <p:cNvSpPr/>
            <p:nvPr/>
          </p:nvSpPr>
          <p:spPr>
            <a:xfrm flipV="true">
              <a:off x="3515911" y="0"/>
              <a:ext cx="0" cy="1970713"/>
            </a:xfrm>
            <a:prstGeom prst="line">
              <a:avLst/>
            </a:prstGeom>
            <a:ln cap="flat" w="32199">
              <a:solidFill>
                <a:srgbClr val="FFFFFF"/>
              </a:solidFill>
              <a:prstDash val="solid"/>
              <a:headEnd type="none" len="sm" w="sm"/>
              <a:tailEnd type="none" len="sm" w="sm"/>
            </a:ln>
          </p:spPr>
        </p:sp>
        <p:sp>
          <p:nvSpPr>
            <p:cNvPr name="TextBox 11" id="11"/>
            <p:cNvSpPr txBox="true"/>
            <p:nvPr/>
          </p:nvSpPr>
          <p:spPr>
            <a:xfrm rot="0">
              <a:off x="4386747" y="546617"/>
              <a:ext cx="6123120" cy="1039055"/>
            </a:xfrm>
            <a:prstGeom prst="rect">
              <a:avLst/>
            </a:prstGeom>
          </p:spPr>
          <p:txBody>
            <a:bodyPr anchor="t" rtlCol="false" tIns="0" lIns="0" bIns="0" rIns="0">
              <a:spAutoFit/>
            </a:bodyPr>
            <a:lstStyle/>
            <a:p>
              <a:pPr algn="ctr">
                <a:lnSpc>
                  <a:spcPts val="6640"/>
                </a:lnSpc>
                <a:spcBef>
                  <a:spcPct val="0"/>
                </a:spcBef>
              </a:pPr>
              <a:r>
                <a:rPr lang="en-US" sz="4743" i="true">
                  <a:solidFill>
                    <a:srgbClr val="FFFFFF"/>
                  </a:solidFill>
                  <a:latin typeface="Playfair Display Italics"/>
                  <a:ea typeface="Playfair Display Italics"/>
                  <a:cs typeface="Playfair Display Italics"/>
                  <a:sym typeface="Playfair Display Italics"/>
                </a:rPr>
                <a:t>Emerging Leaders</a:t>
              </a:r>
            </a:p>
          </p:txBody>
        </p:sp>
        <p:sp>
          <p:nvSpPr>
            <p:cNvPr name="TextBox 12" id="12"/>
            <p:cNvSpPr txBox="true"/>
            <p:nvPr/>
          </p:nvSpPr>
          <p:spPr>
            <a:xfrm rot="0">
              <a:off x="4386747" y="339966"/>
              <a:ext cx="2475385" cy="301902"/>
            </a:xfrm>
            <a:prstGeom prst="rect">
              <a:avLst/>
            </a:prstGeom>
          </p:spPr>
          <p:txBody>
            <a:bodyPr anchor="t" rtlCol="false" tIns="0" lIns="0" bIns="0" rIns="0">
              <a:spAutoFit/>
            </a:bodyPr>
            <a:lstStyle/>
            <a:p>
              <a:pPr algn="ctr" marL="0" indent="0" lvl="0">
                <a:lnSpc>
                  <a:spcPts val="2063"/>
                </a:lnSpc>
                <a:spcBef>
                  <a:spcPct val="0"/>
                </a:spcBef>
              </a:pPr>
              <a:r>
                <a:rPr lang="en-US" sz="1473" spc="268">
                  <a:solidFill>
                    <a:srgbClr val="FFFFFF"/>
                  </a:solidFill>
                  <a:latin typeface="Helvetica Now Display"/>
                  <a:ea typeface="Helvetica Now Display"/>
                  <a:cs typeface="Helvetica Now Display"/>
                  <a:sym typeface="Helvetica Now Display"/>
                </a:rPr>
                <a:t>HEADQUARTERS</a:t>
              </a:r>
            </a:p>
          </p:txBody>
        </p:sp>
      </p:grpSp>
      <p:grpSp>
        <p:nvGrpSpPr>
          <p:cNvPr name="Group 13" id="13"/>
          <p:cNvGrpSpPr/>
          <p:nvPr/>
        </p:nvGrpSpPr>
        <p:grpSpPr>
          <a:xfrm rot="0">
            <a:off x="1028700" y="6146431"/>
            <a:ext cx="3283428" cy="804275"/>
            <a:chOff x="0" y="0"/>
            <a:chExt cx="2432169" cy="595759"/>
          </a:xfrm>
        </p:grpSpPr>
        <p:sp>
          <p:nvSpPr>
            <p:cNvPr name="Freeform 14" id="14"/>
            <p:cNvSpPr/>
            <p:nvPr/>
          </p:nvSpPr>
          <p:spPr>
            <a:xfrm flipH="false" flipV="false" rot="0">
              <a:off x="0" y="0"/>
              <a:ext cx="2432169" cy="595759"/>
            </a:xfrm>
            <a:custGeom>
              <a:avLst/>
              <a:gdLst/>
              <a:ahLst/>
              <a:cxnLst/>
              <a:rect r="r" b="b" t="t" l="l"/>
              <a:pathLst>
                <a:path h="595759" w="2432169">
                  <a:moveTo>
                    <a:pt x="0" y="0"/>
                  </a:moveTo>
                  <a:lnTo>
                    <a:pt x="2432169" y="0"/>
                  </a:lnTo>
                  <a:lnTo>
                    <a:pt x="2432169" y="595759"/>
                  </a:lnTo>
                  <a:lnTo>
                    <a:pt x="0" y="595759"/>
                  </a:lnTo>
                  <a:close/>
                </a:path>
              </a:pathLst>
            </a:custGeom>
            <a:ln w="19050" cap="sq">
              <a:solidFill>
                <a:srgbClr val="000000"/>
              </a:solidFill>
              <a:prstDash val="solid"/>
              <a:miter/>
            </a:ln>
          </p:spPr>
        </p:sp>
        <p:sp>
          <p:nvSpPr>
            <p:cNvPr name="TextBox 15" id="15"/>
            <p:cNvSpPr txBox="true"/>
            <p:nvPr/>
          </p:nvSpPr>
          <p:spPr>
            <a:xfrm>
              <a:off x="0" y="-9525"/>
              <a:ext cx="2432169" cy="605284"/>
            </a:xfrm>
            <a:prstGeom prst="rect">
              <a:avLst/>
            </a:prstGeom>
          </p:spPr>
          <p:txBody>
            <a:bodyPr anchor="ctr" rtlCol="false" tIns="50800" lIns="50800" bIns="50800" rIns="50800"/>
            <a:lstStyle/>
            <a:p>
              <a:pPr algn="ctr">
                <a:lnSpc>
                  <a:spcPts val="979"/>
                </a:lnSpc>
                <a:spcBef>
                  <a:spcPct val="0"/>
                </a:spcBef>
              </a:pPr>
            </a:p>
          </p:txBody>
        </p:sp>
      </p:grpSp>
      <p:sp>
        <p:nvSpPr>
          <p:cNvPr name="TextBox 16" id="16"/>
          <p:cNvSpPr txBox="true"/>
          <p:nvPr/>
        </p:nvSpPr>
        <p:spPr>
          <a:xfrm rot="0">
            <a:off x="1421985" y="6329497"/>
            <a:ext cx="2541376" cy="409284"/>
          </a:xfrm>
          <a:prstGeom prst="rect">
            <a:avLst/>
          </a:prstGeom>
        </p:spPr>
        <p:txBody>
          <a:bodyPr anchor="t" rtlCol="false" tIns="0" lIns="0" bIns="0" rIns="0">
            <a:spAutoFit/>
          </a:bodyPr>
          <a:lstStyle/>
          <a:p>
            <a:pPr algn="ctr">
              <a:lnSpc>
                <a:spcPts val="3350"/>
              </a:lnSpc>
              <a:spcBef>
                <a:spcPct val="0"/>
              </a:spcBef>
            </a:pPr>
            <a:r>
              <a:rPr lang="en-US" sz="2393" spc="435">
                <a:solidFill>
                  <a:srgbClr val="000000"/>
                </a:solidFill>
                <a:latin typeface="Helvetica Now Display"/>
                <a:ea typeface="Helvetica Now Display"/>
                <a:cs typeface="Helvetica Now Display"/>
                <a:sym typeface="Helvetica Now Display"/>
              </a:rPr>
              <a:t>WORKSHOP 1</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1558925"/>
            <a:ext cx="9950940" cy="8980723"/>
            <a:chOff x="0" y="0"/>
            <a:chExt cx="13267920" cy="11974298"/>
          </a:xfrm>
        </p:grpSpPr>
        <p:sp>
          <p:nvSpPr>
            <p:cNvPr name="Freeform 3" id="3"/>
            <p:cNvSpPr/>
            <p:nvPr/>
          </p:nvSpPr>
          <p:spPr>
            <a:xfrm flipH="false" flipV="false" rot="-10800000">
              <a:off x="0" y="0"/>
              <a:ext cx="13267920" cy="11974298"/>
            </a:xfrm>
            <a:custGeom>
              <a:avLst/>
              <a:gdLst/>
              <a:ahLst/>
              <a:cxnLst/>
              <a:rect r="r" b="b" t="t" l="l"/>
              <a:pathLst>
                <a:path h="11974298" w="13267920">
                  <a:moveTo>
                    <a:pt x="0" y="0"/>
                  </a:moveTo>
                  <a:lnTo>
                    <a:pt x="13267920" y="0"/>
                  </a:lnTo>
                  <a:lnTo>
                    <a:pt x="13267920" y="11974298"/>
                  </a:lnTo>
                  <a:lnTo>
                    <a:pt x="0" y="11974298"/>
                  </a:lnTo>
                  <a:lnTo>
                    <a:pt x="0" y="0"/>
                  </a:lnTo>
                  <a:close/>
                </a:path>
              </a:pathLst>
            </a:custGeom>
            <a:blipFill>
              <a:blip r:embed="rId3">
                <a:alphaModFix amt="21999"/>
              </a:blip>
              <a:stretch>
                <a:fillRect l="0" t="0" r="0" b="0"/>
              </a:stretch>
            </a:blipFill>
          </p:spPr>
        </p:sp>
        <p:grpSp>
          <p:nvGrpSpPr>
            <p:cNvPr name="Group 4" id="4"/>
            <p:cNvGrpSpPr/>
            <p:nvPr/>
          </p:nvGrpSpPr>
          <p:grpSpPr>
            <a:xfrm rot="0">
              <a:off x="1224221" y="2044481"/>
              <a:ext cx="10786668" cy="7885335"/>
              <a:chOff x="0" y="0"/>
              <a:chExt cx="1368463" cy="1000382"/>
            </a:xfrm>
          </p:grpSpPr>
          <p:sp>
            <p:nvSpPr>
              <p:cNvPr name="Freeform 5" id="5"/>
              <p:cNvSpPr/>
              <p:nvPr/>
            </p:nvSpPr>
            <p:spPr>
              <a:xfrm flipH="false" flipV="false" rot="0">
                <a:off x="0" y="0"/>
                <a:ext cx="1368463" cy="1000382"/>
              </a:xfrm>
              <a:custGeom>
                <a:avLst/>
                <a:gdLst/>
                <a:ahLst/>
                <a:cxnLst/>
                <a:rect r="r" b="b" t="t" l="l"/>
                <a:pathLst>
                  <a:path h="1000382" w="1368463">
                    <a:moveTo>
                      <a:pt x="33494" y="0"/>
                    </a:moveTo>
                    <a:lnTo>
                      <a:pt x="1334969" y="0"/>
                    </a:lnTo>
                    <a:cubicBezTo>
                      <a:pt x="1353467" y="0"/>
                      <a:pt x="1368463" y="14996"/>
                      <a:pt x="1368463" y="33494"/>
                    </a:cubicBezTo>
                    <a:lnTo>
                      <a:pt x="1368463" y="966888"/>
                    </a:lnTo>
                    <a:cubicBezTo>
                      <a:pt x="1368463" y="985386"/>
                      <a:pt x="1353467" y="1000382"/>
                      <a:pt x="1334969" y="1000382"/>
                    </a:cubicBezTo>
                    <a:lnTo>
                      <a:pt x="33494" y="1000382"/>
                    </a:lnTo>
                    <a:cubicBezTo>
                      <a:pt x="14996" y="1000382"/>
                      <a:pt x="0" y="985386"/>
                      <a:pt x="0" y="966888"/>
                    </a:cubicBezTo>
                    <a:lnTo>
                      <a:pt x="0" y="33494"/>
                    </a:lnTo>
                    <a:cubicBezTo>
                      <a:pt x="0" y="14996"/>
                      <a:pt x="14996" y="0"/>
                      <a:pt x="33494" y="0"/>
                    </a:cubicBezTo>
                    <a:close/>
                  </a:path>
                </a:pathLst>
              </a:custGeom>
              <a:solidFill>
                <a:srgbClr val="FFFFFF"/>
              </a:solidFill>
              <a:ln cap="rnd">
                <a:noFill/>
                <a:prstDash val="solid"/>
                <a:round/>
              </a:ln>
            </p:spPr>
          </p:sp>
          <p:sp>
            <p:nvSpPr>
              <p:cNvPr name="TextBox 6" id="6"/>
              <p:cNvSpPr txBox="true"/>
              <p:nvPr/>
            </p:nvSpPr>
            <p:spPr>
              <a:xfrm>
                <a:off x="0" y="-28575"/>
                <a:ext cx="1368463" cy="1028957"/>
              </a:xfrm>
              <a:prstGeom prst="rect">
                <a:avLst/>
              </a:prstGeom>
            </p:spPr>
            <p:txBody>
              <a:bodyPr anchor="ctr" rtlCol="false" tIns="85938" lIns="85938" bIns="85938" rIns="85938"/>
              <a:lstStyle/>
              <a:p>
                <a:pPr algn="ctr">
                  <a:lnSpc>
                    <a:spcPts val="2493"/>
                  </a:lnSpc>
                </a:pPr>
              </a:p>
            </p:txBody>
          </p:sp>
        </p:grpSp>
      </p:grpSp>
      <p:sp>
        <p:nvSpPr>
          <p:cNvPr name="TextBox 7" id="7"/>
          <p:cNvSpPr txBox="true"/>
          <p:nvPr/>
        </p:nvSpPr>
        <p:spPr>
          <a:xfrm rot="0">
            <a:off x="1653823" y="4036329"/>
            <a:ext cx="6643294" cy="1244278"/>
          </a:xfrm>
          <a:prstGeom prst="rect">
            <a:avLst/>
          </a:prstGeom>
        </p:spPr>
        <p:txBody>
          <a:bodyPr anchor="t" rtlCol="false" tIns="0" lIns="0" bIns="0" rIns="0">
            <a:spAutoFit/>
          </a:bodyPr>
          <a:lstStyle/>
          <a:p>
            <a:pPr algn="l">
              <a:lnSpc>
                <a:spcPts val="3331"/>
              </a:lnSpc>
            </a:pPr>
            <a:r>
              <a:rPr lang="en-US" sz="2379">
                <a:solidFill>
                  <a:srgbClr val="303030"/>
                </a:solidFill>
                <a:latin typeface="Helvetica Now Display"/>
                <a:ea typeface="Helvetica Now Display"/>
                <a:cs typeface="Helvetica Now Display"/>
                <a:sym typeface="Helvetica Now Display"/>
              </a:rPr>
              <a:t>Emotional intelligence (EQ) describes the ability to recognize, understand, and manage your own emotions as well as others’. </a:t>
            </a:r>
          </a:p>
        </p:txBody>
      </p:sp>
      <p:sp>
        <p:nvSpPr>
          <p:cNvPr name="TextBox 8" id="8"/>
          <p:cNvSpPr txBox="true"/>
          <p:nvPr/>
        </p:nvSpPr>
        <p:spPr>
          <a:xfrm rot="0">
            <a:off x="1028700" y="1095375"/>
            <a:ext cx="12534579" cy="993742"/>
          </a:xfrm>
          <a:prstGeom prst="rect">
            <a:avLst/>
          </a:prstGeom>
        </p:spPr>
        <p:txBody>
          <a:bodyPr anchor="t" rtlCol="false" tIns="0" lIns="0" bIns="0" rIns="0">
            <a:spAutoFit/>
          </a:bodyPr>
          <a:lstStyle/>
          <a:p>
            <a:pPr algn="l">
              <a:lnSpc>
                <a:spcPts val="7699"/>
              </a:lnSpc>
            </a:pPr>
            <a:r>
              <a:rPr lang="en-US" sz="6999" spc="-419">
                <a:solidFill>
                  <a:srgbClr val="303030">
                    <a:alpha val="60000"/>
                  </a:srgbClr>
                </a:solidFill>
                <a:latin typeface="Inter"/>
                <a:ea typeface="Inter"/>
                <a:cs typeface="Inter"/>
                <a:sym typeface="Inter"/>
              </a:rPr>
              <a:t>Defining </a:t>
            </a:r>
            <a:r>
              <a:rPr lang="en-US" sz="6999" spc="-419">
                <a:solidFill>
                  <a:srgbClr val="51748B">
                    <a:alpha val="60000"/>
                  </a:srgbClr>
                </a:solidFill>
                <a:latin typeface="Inter"/>
                <a:ea typeface="Inter"/>
                <a:cs typeface="Inter"/>
                <a:sym typeface="Inter"/>
              </a:rPr>
              <a:t>Emotional Intelligence</a:t>
            </a:r>
          </a:p>
        </p:txBody>
      </p:sp>
      <p:grpSp>
        <p:nvGrpSpPr>
          <p:cNvPr name="Group 9" id="9"/>
          <p:cNvGrpSpPr/>
          <p:nvPr/>
        </p:nvGrpSpPr>
        <p:grpSpPr>
          <a:xfrm rot="0">
            <a:off x="10143452" y="2658351"/>
            <a:ext cx="7115848" cy="6599949"/>
            <a:chOff x="0" y="0"/>
            <a:chExt cx="9487797" cy="8799932"/>
          </a:xfrm>
        </p:grpSpPr>
        <p:sp>
          <p:nvSpPr>
            <p:cNvPr name="Freeform 10" id="10"/>
            <p:cNvSpPr/>
            <p:nvPr/>
          </p:nvSpPr>
          <p:spPr>
            <a:xfrm flipH="false" flipV="false" rot="0">
              <a:off x="0" y="0"/>
              <a:ext cx="9487797" cy="8799932"/>
            </a:xfrm>
            <a:custGeom>
              <a:avLst/>
              <a:gdLst/>
              <a:ahLst/>
              <a:cxnLst/>
              <a:rect r="r" b="b" t="t" l="l"/>
              <a:pathLst>
                <a:path h="8799932" w="9487797">
                  <a:moveTo>
                    <a:pt x="0" y="0"/>
                  </a:moveTo>
                  <a:lnTo>
                    <a:pt x="9487797" y="0"/>
                  </a:lnTo>
                  <a:lnTo>
                    <a:pt x="9487797" y="8799932"/>
                  </a:lnTo>
                  <a:lnTo>
                    <a:pt x="0" y="8799932"/>
                  </a:lnTo>
                  <a:lnTo>
                    <a:pt x="0" y="0"/>
                  </a:lnTo>
                  <a:close/>
                </a:path>
              </a:pathLst>
            </a:custGeom>
            <a:blipFill>
              <a:blip r:embed="rId4">
                <a:alphaModFix amt="65000"/>
                <a:extLst>
                  <a:ext uri="{96DAC541-7B7A-43D3-8B79-37D633B846F1}">
                    <asvg:svgBlip xmlns:asvg="http://schemas.microsoft.com/office/drawing/2016/SVG/main" r:embed="rId5"/>
                  </a:ext>
                </a:extLst>
              </a:blip>
              <a:stretch>
                <a:fillRect l="0" t="0" r="0" b="0"/>
              </a:stretch>
            </a:blipFill>
          </p:spPr>
        </p:sp>
        <p:sp>
          <p:nvSpPr>
            <p:cNvPr name="TextBox 11" id="11"/>
            <p:cNvSpPr txBox="true"/>
            <p:nvPr/>
          </p:nvSpPr>
          <p:spPr>
            <a:xfrm rot="0">
              <a:off x="7008583" y="5189654"/>
              <a:ext cx="615858" cy="552795"/>
            </a:xfrm>
            <a:prstGeom prst="rect">
              <a:avLst/>
            </a:prstGeom>
          </p:spPr>
          <p:txBody>
            <a:bodyPr anchor="t" rtlCol="false" tIns="0" lIns="0" bIns="0" rIns="0">
              <a:spAutoFit/>
            </a:bodyPr>
            <a:lstStyle/>
            <a:p>
              <a:pPr algn="ctr">
                <a:lnSpc>
                  <a:spcPts val="3200"/>
                </a:lnSpc>
                <a:spcBef>
                  <a:spcPct val="0"/>
                </a:spcBef>
              </a:pPr>
              <a:r>
                <a:rPr lang="en-US" b="true" sz="2909" spc="-174">
                  <a:solidFill>
                    <a:srgbClr val="000000"/>
                  </a:solidFill>
                  <a:latin typeface="Helvetica Now Display Bold"/>
                  <a:ea typeface="Helvetica Now Display Bold"/>
                  <a:cs typeface="Helvetica Now Display Bold"/>
                  <a:sym typeface="Helvetica Now Display Bold"/>
                </a:rPr>
                <a:t>EQ</a:t>
              </a:r>
            </a:p>
          </p:txBody>
        </p:sp>
        <p:sp>
          <p:nvSpPr>
            <p:cNvPr name="TextBox 12" id="12"/>
            <p:cNvSpPr txBox="true"/>
            <p:nvPr/>
          </p:nvSpPr>
          <p:spPr>
            <a:xfrm rot="0">
              <a:off x="2187935" y="5189654"/>
              <a:ext cx="443418" cy="552795"/>
            </a:xfrm>
            <a:prstGeom prst="rect">
              <a:avLst/>
            </a:prstGeom>
          </p:spPr>
          <p:txBody>
            <a:bodyPr anchor="t" rtlCol="false" tIns="0" lIns="0" bIns="0" rIns="0">
              <a:spAutoFit/>
            </a:bodyPr>
            <a:lstStyle/>
            <a:p>
              <a:pPr algn="ctr">
                <a:lnSpc>
                  <a:spcPts val="3200"/>
                </a:lnSpc>
                <a:spcBef>
                  <a:spcPct val="0"/>
                </a:spcBef>
              </a:pPr>
              <a:r>
                <a:rPr lang="en-US" b="true" sz="2909" spc="-174">
                  <a:solidFill>
                    <a:srgbClr val="000000"/>
                  </a:solidFill>
                  <a:latin typeface="Helvetica Now Display Bold"/>
                  <a:ea typeface="Helvetica Now Display Bold"/>
                  <a:cs typeface="Helvetica Now Display Bold"/>
                  <a:sym typeface="Helvetica Now Display Bold"/>
                </a:rPr>
                <a:t>IQ</a:t>
              </a:r>
            </a:p>
          </p:txBody>
        </p:sp>
        <p:sp>
          <p:nvSpPr>
            <p:cNvPr name="TextBox 13" id="13"/>
            <p:cNvSpPr txBox="true"/>
            <p:nvPr/>
          </p:nvSpPr>
          <p:spPr>
            <a:xfrm rot="0">
              <a:off x="3659989" y="1581495"/>
              <a:ext cx="2167819" cy="552795"/>
            </a:xfrm>
            <a:prstGeom prst="rect">
              <a:avLst/>
            </a:prstGeom>
          </p:spPr>
          <p:txBody>
            <a:bodyPr anchor="t" rtlCol="false" tIns="0" lIns="0" bIns="0" rIns="0">
              <a:spAutoFit/>
            </a:bodyPr>
            <a:lstStyle/>
            <a:p>
              <a:pPr algn="ctr">
                <a:lnSpc>
                  <a:spcPts val="3200"/>
                </a:lnSpc>
                <a:spcBef>
                  <a:spcPct val="0"/>
                </a:spcBef>
              </a:pPr>
              <a:r>
                <a:rPr lang="en-US" b="true" sz="2909" spc="-174">
                  <a:solidFill>
                    <a:srgbClr val="000000"/>
                  </a:solidFill>
                  <a:latin typeface="Helvetica Now Display Bold"/>
                  <a:ea typeface="Helvetica Now Display Bold"/>
                  <a:cs typeface="Helvetica Now Display Bold"/>
                  <a:sym typeface="Helvetica Now Display Bold"/>
                </a:rPr>
                <a:t>Personality</a:t>
              </a:r>
            </a:p>
          </p:txBody>
        </p:sp>
        <p:sp>
          <p:nvSpPr>
            <p:cNvPr name="TextBox 14" id="14"/>
            <p:cNvSpPr txBox="true"/>
            <p:nvPr/>
          </p:nvSpPr>
          <p:spPr>
            <a:xfrm rot="0">
              <a:off x="3209335" y="2512972"/>
              <a:ext cx="3069127" cy="785014"/>
            </a:xfrm>
            <a:prstGeom prst="rect">
              <a:avLst/>
            </a:prstGeom>
          </p:spPr>
          <p:txBody>
            <a:bodyPr anchor="t" rtlCol="false" tIns="0" lIns="0" bIns="0" rIns="0">
              <a:spAutoFit/>
            </a:bodyPr>
            <a:lstStyle/>
            <a:p>
              <a:pPr algn="l" marL="452290" indent="-226145" lvl="1">
                <a:lnSpc>
                  <a:spcPts val="2304"/>
                </a:lnSpc>
                <a:buFont typeface="Arial"/>
                <a:buChar char="•"/>
              </a:pPr>
              <a:r>
                <a:rPr lang="en-US" sz="2094" spc="-125">
                  <a:solidFill>
                    <a:srgbClr val="000000"/>
                  </a:solidFill>
                  <a:latin typeface="Helvetica Now Display"/>
                  <a:ea typeface="Helvetica Now Display"/>
                  <a:cs typeface="Helvetica Now Display"/>
                  <a:sym typeface="Helvetica Now Display"/>
                </a:rPr>
                <a:t>Does not change</a:t>
              </a:r>
            </a:p>
            <a:p>
              <a:pPr algn="l" marL="452290" indent="-226145" lvl="1">
                <a:lnSpc>
                  <a:spcPts val="2304"/>
                </a:lnSpc>
                <a:buFont typeface="Arial"/>
                <a:buChar char="•"/>
              </a:pPr>
              <a:r>
                <a:rPr lang="en-US" sz="2094" spc="-125">
                  <a:solidFill>
                    <a:srgbClr val="000000"/>
                  </a:solidFill>
                  <a:latin typeface="Helvetica Now Display"/>
                  <a:ea typeface="Helvetica Now Display"/>
                  <a:cs typeface="Helvetica Now Display"/>
                  <a:sym typeface="Helvetica Now Display"/>
                </a:rPr>
                <a:t>Stable over lifetime</a:t>
              </a:r>
            </a:p>
          </p:txBody>
        </p:sp>
        <p:sp>
          <p:nvSpPr>
            <p:cNvPr name="TextBox 15" id="15"/>
            <p:cNvSpPr txBox="true"/>
            <p:nvPr/>
          </p:nvSpPr>
          <p:spPr>
            <a:xfrm rot="0">
              <a:off x="666689" y="6052184"/>
              <a:ext cx="3069127" cy="785014"/>
            </a:xfrm>
            <a:prstGeom prst="rect">
              <a:avLst/>
            </a:prstGeom>
          </p:spPr>
          <p:txBody>
            <a:bodyPr anchor="t" rtlCol="false" tIns="0" lIns="0" bIns="0" rIns="0">
              <a:spAutoFit/>
            </a:bodyPr>
            <a:lstStyle/>
            <a:p>
              <a:pPr algn="l" marL="452290" indent="-226145" lvl="1">
                <a:lnSpc>
                  <a:spcPts val="2304"/>
                </a:lnSpc>
                <a:buFont typeface="Arial"/>
                <a:buChar char="•"/>
              </a:pPr>
              <a:r>
                <a:rPr lang="en-US" sz="2094" spc="-125">
                  <a:solidFill>
                    <a:srgbClr val="000000"/>
                  </a:solidFill>
                  <a:latin typeface="Helvetica Now Display"/>
                  <a:ea typeface="Helvetica Now Display"/>
                  <a:cs typeface="Helvetica Now Display"/>
                  <a:sym typeface="Helvetica Now Display"/>
                </a:rPr>
                <a:t>Does not change</a:t>
              </a:r>
            </a:p>
            <a:p>
              <a:pPr algn="l" marL="452290" indent="-226145" lvl="1">
                <a:lnSpc>
                  <a:spcPts val="2304"/>
                </a:lnSpc>
                <a:buFont typeface="Arial"/>
                <a:buChar char="•"/>
              </a:pPr>
              <a:r>
                <a:rPr lang="en-US" sz="2094" spc="-125">
                  <a:solidFill>
                    <a:srgbClr val="000000"/>
                  </a:solidFill>
                  <a:latin typeface="Helvetica Now Display"/>
                  <a:ea typeface="Helvetica Now Display"/>
                  <a:cs typeface="Helvetica Now Display"/>
                  <a:sym typeface="Helvetica Now Display"/>
                </a:rPr>
                <a:t>Stable over lifetime</a:t>
              </a:r>
            </a:p>
          </p:txBody>
        </p:sp>
        <p:sp>
          <p:nvSpPr>
            <p:cNvPr name="TextBox 16" id="16"/>
            <p:cNvSpPr txBox="true"/>
            <p:nvPr/>
          </p:nvSpPr>
          <p:spPr>
            <a:xfrm rot="0">
              <a:off x="5751981" y="6052184"/>
              <a:ext cx="3129063" cy="1169309"/>
            </a:xfrm>
            <a:prstGeom prst="rect">
              <a:avLst/>
            </a:prstGeom>
          </p:spPr>
          <p:txBody>
            <a:bodyPr anchor="t" rtlCol="false" tIns="0" lIns="0" bIns="0" rIns="0">
              <a:spAutoFit/>
            </a:bodyPr>
            <a:lstStyle/>
            <a:p>
              <a:pPr algn="l" marL="452290" indent="-226145" lvl="1">
                <a:lnSpc>
                  <a:spcPts val="2304"/>
                </a:lnSpc>
                <a:buFont typeface="Arial"/>
                <a:buChar char="•"/>
              </a:pPr>
              <a:r>
                <a:rPr lang="en-US" sz="2094" spc="-125">
                  <a:solidFill>
                    <a:srgbClr val="000000"/>
                  </a:solidFill>
                  <a:latin typeface="Helvetica Now Display"/>
                  <a:ea typeface="Helvetica Now Display"/>
                  <a:cs typeface="Helvetica Now Display"/>
                  <a:sym typeface="Helvetica Now Display"/>
                </a:rPr>
                <a:t>Can change</a:t>
              </a:r>
            </a:p>
            <a:p>
              <a:pPr algn="l" marL="452290" indent="-226145" lvl="1">
                <a:lnSpc>
                  <a:spcPts val="2304"/>
                </a:lnSpc>
                <a:buFont typeface="Arial"/>
                <a:buChar char="•"/>
              </a:pPr>
              <a:r>
                <a:rPr lang="en-US" sz="2094" spc="-125">
                  <a:solidFill>
                    <a:srgbClr val="000000"/>
                  </a:solidFill>
                  <a:latin typeface="Helvetica Now Display"/>
                  <a:ea typeface="Helvetica Now Display"/>
                  <a:cs typeface="Helvetica Now Display"/>
                  <a:sym typeface="Helvetica Now Display"/>
                </a:rPr>
                <a:t>Can be developed over lifetime</a:t>
              </a:r>
            </a:p>
          </p:txBody>
        </p:sp>
      </p:grpSp>
      <p:sp>
        <p:nvSpPr>
          <p:cNvPr name="TextBox 17" id="17"/>
          <p:cNvSpPr txBox="true"/>
          <p:nvPr/>
        </p:nvSpPr>
        <p:spPr>
          <a:xfrm rot="0">
            <a:off x="1653823" y="5932141"/>
            <a:ext cx="6643294" cy="2082676"/>
          </a:xfrm>
          <a:prstGeom prst="rect">
            <a:avLst/>
          </a:prstGeom>
        </p:spPr>
        <p:txBody>
          <a:bodyPr anchor="t" rtlCol="false" tIns="0" lIns="0" bIns="0" rIns="0">
            <a:spAutoFit/>
          </a:bodyPr>
          <a:lstStyle/>
          <a:p>
            <a:pPr algn="l">
              <a:lnSpc>
                <a:spcPts val="3331"/>
              </a:lnSpc>
            </a:pPr>
            <a:r>
              <a:rPr lang="en-US" sz="2379" b="true">
                <a:solidFill>
                  <a:srgbClr val="303030"/>
                </a:solidFill>
                <a:latin typeface="Helvetica Now Display Bold"/>
                <a:ea typeface="Helvetica Now Display Bold"/>
                <a:cs typeface="Helvetica Now Display Bold"/>
                <a:sym typeface="Helvetica Now Display Bold"/>
              </a:rPr>
              <a:t>At a glance, there are four pillars of EQ:</a:t>
            </a:r>
          </a:p>
          <a:p>
            <a:pPr algn="l" marL="513812" indent="-256906" lvl="1">
              <a:lnSpc>
                <a:spcPts val="3331"/>
              </a:lnSpc>
              <a:buFont typeface="Arial"/>
              <a:buChar char="•"/>
            </a:pPr>
            <a:r>
              <a:rPr lang="en-US" sz="2379">
                <a:solidFill>
                  <a:srgbClr val="303030"/>
                </a:solidFill>
                <a:latin typeface="Helvetica Now Display"/>
                <a:ea typeface="Helvetica Now Display"/>
                <a:cs typeface="Helvetica Now Display"/>
                <a:sym typeface="Helvetica Now Display"/>
              </a:rPr>
              <a:t>Self-Awareness</a:t>
            </a:r>
          </a:p>
          <a:p>
            <a:pPr algn="l" marL="513812" indent="-256906" lvl="1">
              <a:lnSpc>
                <a:spcPts val="3331"/>
              </a:lnSpc>
              <a:buFont typeface="Arial"/>
              <a:buChar char="•"/>
            </a:pPr>
            <a:r>
              <a:rPr lang="en-US" sz="2379">
                <a:solidFill>
                  <a:srgbClr val="303030"/>
                </a:solidFill>
                <a:latin typeface="Helvetica Now Display"/>
                <a:ea typeface="Helvetica Now Display"/>
                <a:cs typeface="Helvetica Now Display"/>
                <a:sym typeface="Helvetica Now Display"/>
              </a:rPr>
              <a:t>Self-Management</a:t>
            </a:r>
          </a:p>
          <a:p>
            <a:pPr algn="l" marL="513812" indent="-256906" lvl="1">
              <a:lnSpc>
                <a:spcPts val="3331"/>
              </a:lnSpc>
              <a:buFont typeface="Arial"/>
              <a:buChar char="•"/>
            </a:pPr>
            <a:r>
              <a:rPr lang="en-US" sz="2379">
                <a:solidFill>
                  <a:srgbClr val="303030"/>
                </a:solidFill>
                <a:latin typeface="Helvetica Now Display"/>
                <a:ea typeface="Helvetica Now Display"/>
                <a:cs typeface="Helvetica Now Display"/>
                <a:sym typeface="Helvetica Now Display"/>
              </a:rPr>
              <a:t>Social Awareness</a:t>
            </a:r>
          </a:p>
          <a:p>
            <a:pPr algn="l" marL="513812" indent="-256906" lvl="1">
              <a:lnSpc>
                <a:spcPts val="3331"/>
              </a:lnSpc>
              <a:buFont typeface="Arial"/>
              <a:buChar char="•"/>
            </a:pPr>
            <a:r>
              <a:rPr lang="en-US" sz="2379">
                <a:solidFill>
                  <a:srgbClr val="303030"/>
                </a:solidFill>
                <a:latin typeface="Helvetica Now Display"/>
                <a:ea typeface="Helvetica Now Display"/>
                <a:cs typeface="Helvetica Now Display"/>
                <a:sym typeface="Helvetica Now Display"/>
              </a:rPr>
              <a:t>Relationship Management</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1095375"/>
            <a:ext cx="12534579" cy="993775"/>
          </a:xfrm>
          <a:prstGeom prst="rect">
            <a:avLst/>
          </a:prstGeom>
        </p:spPr>
        <p:txBody>
          <a:bodyPr anchor="t" rtlCol="false" tIns="0" lIns="0" bIns="0" rIns="0">
            <a:spAutoFit/>
          </a:bodyPr>
          <a:lstStyle/>
          <a:p>
            <a:pPr algn="l">
              <a:lnSpc>
                <a:spcPts val="7699"/>
              </a:lnSpc>
            </a:pPr>
            <a:r>
              <a:rPr lang="en-US" sz="6999" spc="-419">
                <a:solidFill>
                  <a:srgbClr val="303030">
                    <a:alpha val="60000"/>
                  </a:srgbClr>
                </a:solidFill>
                <a:latin typeface="Inter"/>
                <a:ea typeface="Inter"/>
                <a:cs typeface="Inter"/>
                <a:sym typeface="Inter"/>
              </a:rPr>
              <a:t>Self-</a:t>
            </a:r>
            <a:r>
              <a:rPr lang="en-US" sz="6999" spc="-419">
                <a:solidFill>
                  <a:srgbClr val="51748B">
                    <a:alpha val="60000"/>
                  </a:srgbClr>
                </a:solidFill>
                <a:latin typeface="Inter"/>
                <a:ea typeface="Inter"/>
                <a:cs typeface="Inter"/>
                <a:sym typeface="Inter"/>
              </a:rPr>
              <a:t>Awareness</a:t>
            </a:r>
          </a:p>
        </p:txBody>
      </p:sp>
      <p:grpSp>
        <p:nvGrpSpPr>
          <p:cNvPr name="Group 3" id="3"/>
          <p:cNvGrpSpPr/>
          <p:nvPr/>
        </p:nvGrpSpPr>
        <p:grpSpPr>
          <a:xfrm rot="0">
            <a:off x="8756220" y="1028700"/>
            <a:ext cx="8503080" cy="1431901"/>
            <a:chOff x="0" y="0"/>
            <a:chExt cx="11337440" cy="1909202"/>
          </a:xfrm>
        </p:grpSpPr>
        <p:grpSp>
          <p:nvGrpSpPr>
            <p:cNvPr name="Group 4" id="4"/>
            <p:cNvGrpSpPr/>
            <p:nvPr/>
          </p:nvGrpSpPr>
          <p:grpSpPr>
            <a:xfrm rot="0">
              <a:off x="395358" y="251252"/>
              <a:ext cx="10942082" cy="1657949"/>
              <a:chOff x="0" y="0"/>
              <a:chExt cx="2161399" cy="327496"/>
            </a:xfrm>
          </p:grpSpPr>
          <p:sp>
            <p:nvSpPr>
              <p:cNvPr name="Freeform 5" id="5"/>
              <p:cNvSpPr/>
              <p:nvPr/>
            </p:nvSpPr>
            <p:spPr>
              <a:xfrm flipH="false" flipV="false" rot="0">
                <a:off x="0" y="0"/>
                <a:ext cx="2161399" cy="327496"/>
              </a:xfrm>
              <a:custGeom>
                <a:avLst/>
                <a:gdLst/>
                <a:ahLst/>
                <a:cxnLst/>
                <a:rect r="r" b="b" t="t" l="l"/>
                <a:pathLst>
                  <a:path h="327496" w="2161399">
                    <a:moveTo>
                      <a:pt x="24950" y="0"/>
                    </a:moveTo>
                    <a:lnTo>
                      <a:pt x="2136449" y="0"/>
                    </a:lnTo>
                    <a:cubicBezTo>
                      <a:pt x="2150229" y="0"/>
                      <a:pt x="2161399" y="11170"/>
                      <a:pt x="2161399" y="24950"/>
                    </a:cubicBezTo>
                    <a:lnTo>
                      <a:pt x="2161399" y="302546"/>
                    </a:lnTo>
                    <a:cubicBezTo>
                      <a:pt x="2161399" y="316326"/>
                      <a:pt x="2150229" y="327496"/>
                      <a:pt x="2136449" y="327496"/>
                    </a:cubicBezTo>
                    <a:lnTo>
                      <a:pt x="24950" y="327496"/>
                    </a:lnTo>
                    <a:cubicBezTo>
                      <a:pt x="11170" y="327496"/>
                      <a:pt x="0" y="316326"/>
                      <a:pt x="0" y="302546"/>
                    </a:cubicBezTo>
                    <a:lnTo>
                      <a:pt x="0" y="24950"/>
                    </a:lnTo>
                    <a:cubicBezTo>
                      <a:pt x="0" y="11170"/>
                      <a:pt x="11170" y="0"/>
                      <a:pt x="24950" y="0"/>
                    </a:cubicBezTo>
                    <a:close/>
                  </a:path>
                </a:pathLst>
              </a:custGeom>
              <a:solidFill>
                <a:srgbClr val="51748B">
                  <a:alpha val="21961"/>
                </a:srgbClr>
              </a:solidFill>
              <a:ln cap="rnd">
                <a:noFill/>
                <a:prstDash val="solid"/>
                <a:round/>
              </a:ln>
            </p:spPr>
          </p:sp>
          <p:sp>
            <p:nvSpPr>
              <p:cNvPr name="TextBox 6" id="6"/>
              <p:cNvSpPr txBox="true"/>
              <p:nvPr/>
            </p:nvSpPr>
            <p:spPr>
              <a:xfrm>
                <a:off x="0" y="-28575"/>
                <a:ext cx="2161399" cy="356071"/>
              </a:xfrm>
              <a:prstGeom prst="rect">
                <a:avLst/>
              </a:prstGeom>
            </p:spPr>
            <p:txBody>
              <a:bodyPr anchor="ctr" rtlCol="false" tIns="67229" lIns="67229" bIns="67229" rIns="67229"/>
              <a:lstStyle/>
              <a:p>
                <a:pPr algn="ctr">
                  <a:lnSpc>
                    <a:spcPts val="2493"/>
                  </a:lnSpc>
                </a:pPr>
              </a:p>
            </p:txBody>
          </p:sp>
        </p:grpSp>
        <p:sp>
          <p:nvSpPr>
            <p:cNvPr name="TextBox 7" id="7"/>
            <p:cNvSpPr txBox="true"/>
            <p:nvPr/>
          </p:nvSpPr>
          <p:spPr>
            <a:xfrm rot="0">
              <a:off x="1613955" y="582304"/>
              <a:ext cx="9124118" cy="812859"/>
            </a:xfrm>
            <a:prstGeom prst="rect">
              <a:avLst/>
            </a:prstGeom>
          </p:spPr>
          <p:txBody>
            <a:bodyPr anchor="t" rtlCol="false" tIns="0" lIns="0" bIns="0" rIns="0">
              <a:spAutoFit/>
            </a:bodyPr>
            <a:lstStyle/>
            <a:p>
              <a:pPr algn="ctr">
                <a:lnSpc>
                  <a:spcPts val="2400"/>
                </a:lnSpc>
              </a:pPr>
              <a:r>
                <a:rPr lang="en-US" b="true" sz="2000">
                  <a:solidFill>
                    <a:srgbClr val="303030"/>
                  </a:solidFill>
                  <a:latin typeface="Helvetica Now Display Bold"/>
                  <a:ea typeface="Helvetica Now Display Bold"/>
                  <a:cs typeface="Helvetica Now Display Bold"/>
                  <a:sym typeface="Helvetica Now Display Bold"/>
                </a:rPr>
                <a:t>On a scale of 1-10, how important is self-awareness to leadership?</a:t>
              </a:r>
            </a:p>
          </p:txBody>
        </p:sp>
        <p:grpSp>
          <p:nvGrpSpPr>
            <p:cNvPr name="Group 8" id="8"/>
            <p:cNvGrpSpPr/>
            <p:nvPr/>
          </p:nvGrpSpPr>
          <p:grpSpPr>
            <a:xfrm rot="0">
              <a:off x="336896" y="181690"/>
              <a:ext cx="942184" cy="801227"/>
              <a:chOff x="0" y="0"/>
              <a:chExt cx="246298" cy="209450"/>
            </a:xfrm>
          </p:grpSpPr>
          <p:sp>
            <p:nvSpPr>
              <p:cNvPr name="Freeform 9" id="9"/>
              <p:cNvSpPr/>
              <p:nvPr/>
            </p:nvSpPr>
            <p:spPr>
              <a:xfrm flipH="false" flipV="false" rot="0">
                <a:off x="0" y="0"/>
                <a:ext cx="246298" cy="209450"/>
              </a:xfrm>
              <a:custGeom>
                <a:avLst/>
                <a:gdLst/>
                <a:ahLst/>
                <a:cxnLst/>
                <a:rect r="r" b="b" t="t" l="l"/>
                <a:pathLst>
                  <a:path h="209450" w="246298">
                    <a:moveTo>
                      <a:pt x="0" y="0"/>
                    </a:moveTo>
                    <a:lnTo>
                      <a:pt x="246298" y="0"/>
                    </a:lnTo>
                    <a:lnTo>
                      <a:pt x="246298" y="209450"/>
                    </a:lnTo>
                    <a:lnTo>
                      <a:pt x="0" y="209450"/>
                    </a:lnTo>
                    <a:close/>
                  </a:path>
                </a:pathLst>
              </a:custGeom>
              <a:solidFill>
                <a:srgbClr val="FFFFFF"/>
              </a:solidFill>
              <a:ln cap="sq">
                <a:noFill/>
                <a:prstDash val="solid"/>
                <a:miter/>
              </a:ln>
            </p:spPr>
          </p:sp>
          <p:sp>
            <p:nvSpPr>
              <p:cNvPr name="TextBox 10" id="10"/>
              <p:cNvSpPr txBox="true"/>
              <p:nvPr/>
            </p:nvSpPr>
            <p:spPr>
              <a:xfrm>
                <a:off x="0" y="-28575"/>
                <a:ext cx="246298" cy="238025"/>
              </a:xfrm>
              <a:prstGeom prst="rect">
                <a:avLst/>
              </a:prstGeom>
            </p:spPr>
            <p:txBody>
              <a:bodyPr anchor="ctr" rtlCol="false" tIns="50800" lIns="50800" bIns="50800" rIns="50800"/>
              <a:lstStyle/>
              <a:p>
                <a:pPr algn="ctr">
                  <a:lnSpc>
                    <a:spcPts val="2493"/>
                  </a:lnSpc>
                </a:pPr>
              </a:p>
            </p:txBody>
          </p:sp>
        </p:grpSp>
        <p:sp>
          <p:nvSpPr>
            <p:cNvPr name="Freeform 11" id="11"/>
            <p:cNvSpPr/>
            <p:nvPr/>
          </p:nvSpPr>
          <p:spPr>
            <a:xfrm flipH="false" flipV="false" rot="0">
              <a:off x="0" y="0"/>
              <a:ext cx="1378636" cy="1280408"/>
            </a:xfrm>
            <a:custGeom>
              <a:avLst/>
              <a:gdLst/>
              <a:ahLst/>
              <a:cxnLst/>
              <a:rect r="r" b="b" t="t" l="l"/>
              <a:pathLst>
                <a:path h="1280408" w="1378636">
                  <a:moveTo>
                    <a:pt x="0" y="0"/>
                  </a:moveTo>
                  <a:lnTo>
                    <a:pt x="1378636" y="0"/>
                  </a:lnTo>
                  <a:lnTo>
                    <a:pt x="1378636" y="1280408"/>
                  </a:lnTo>
                  <a:lnTo>
                    <a:pt x="0" y="128040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12" id="12"/>
          <p:cNvGrpSpPr/>
          <p:nvPr/>
        </p:nvGrpSpPr>
        <p:grpSpPr>
          <a:xfrm rot="0">
            <a:off x="0" y="1558925"/>
            <a:ext cx="9950940" cy="8980723"/>
            <a:chOff x="0" y="0"/>
            <a:chExt cx="13267920" cy="11974298"/>
          </a:xfrm>
        </p:grpSpPr>
        <p:sp>
          <p:nvSpPr>
            <p:cNvPr name="Freeform 13" id="13"/>
            <p:cNvSpPr/>
            <p:nvPr/>
          </p:nvSpPr>
          <p:spPr>
            <a:xfrm flipH="false" flipV="false" rot="-10800000">
              <a:off x="0" y="0"/>
              <a:ext cx="13267920" cy="11974298"/>
            </a:xfrm>
            <a:custGeom>
              <a:avLst/>
              <a:gdLst/>
              <a:ahLst/>
              <a:cxnLst/>
              <a:rect r="r" b="b" t="t" l="l"/>
              <a:pathLst>
                <a:path h="11974298" w="13267920">
                  <a:moveTo>
                    <a:pt x="0" y="0"/>
                  </a:moveTo>
                  <a:lnTo>
                    <a:pt x="13267920" y="0"/>
                  </a:lnTo>
                  <a:lnTo>
                    <a:pt x="13267920" y="11974298"/>
                  </a:lnTo>
                  <a:lnTo>
                    <a:pt x="0" y="11974298"/>
                  </a:lnTo>
                  <a:lnTo>
                    <a:pt x="0" y="0"/>
                  </a:lnTo>
                  <a:close/>
                </a:path>
              </a:pathLst>
            </a:custGeom>
            <a:blipFill>
              <a:blip r:embed="rId5">
                <a:alphaModFix amt="21999"/>
              </a:blip>
              <a:stretch>
                <a:fillRect l="0" t="0" r="0" b="0"/>
              </a:stretch>
            </a:blipFill>
          </p:spPr>
        </p:sp>
        <p:grpSp>
          <p:nvGrpSpPr>
            <p:cNvPr name="Group 14" id="14"/>
            <p:cNvGrpSpPr/>
            <p:nvPr/>
          </p:nvGrpSpPr>
          <p:grpSpPr>
            <a:xfrm rot="0">
              <a:off x="1224221" y="2044481"/>
              <a:ext cx="10236342" cy="7885335"/>
              <a:chOff x="0" y="0"/>
              <a:chExt cx="1298645" cy="1000382"/>
            </a:xfrm>
          </p:grpSpPr>
          <p:sp>
            <p:nvSpPr>
              <p:cNvPr name="Freeform 15" id="15"/>
              <p:cNvSpPr/>
              <p:nvPr/>
            </p:nvSpPr>
            <p:spPr>
              <a:xfrm flipH="false" flipV="false" rot="0">
                <a:off x="0" y="0"/>
                <a:ext cx="1298645" cy="1000382"/>
              </a:xfrm>
              <a:custGeom>
                <a:avLst/>
                <a:gdLst/>
                <a:ahLst/>
                <a:cxnLst/>
                <a:rect r="r" b="b" t="t" l="l"/>
                <a:pathLst>
                  <a:path h="1000382" w="1298645">
                    <a:moveTo>
                      <a:pt x="35295" y="0"/>
                    </a:moveTo>
                    <a:lnTo>
                      <a:pt x="1263350" y="0"/>
                    </a:lnTo>
                    <a:cubicBezTo>
                      <a:pt x="1282843" y="0"/>
                      <a:pt x="1298645" y="15802"/>
                      <a:pt x="1298645" y="35295"/>
                    </a:cubicBezTo>
                    <a:lnTo>
                      <a:pt x="1298645" y="965087"/>
                    </a:lnTo>
                    <a:cubicBezTo>
                      <a:pt x="1298645" y="984580"/>
                      <a:pt x="1282843" y="1000382"/>
                      <a:pt x="1263350" y="1000382"/>
                    </a:cubicBezTo>
                    <a:lnTo>
                      <a:pt x="35295" y="1000382"/>
                    </a:lnTo>
                    <a:cubicBezTo>
                      <a:pt x="15802" y="1000382"/>
                      <a:pt x="0" y="984580"/>
                      <a:pt x="0" y="965087"/>
                    </a:cubicBezTo>
                    <a:lnTo>
                      <a:pt x="0" y="35295"/>
                    </a:lnTo>
                    <a:cubicBezTo>
                      <a:pt x="0" y="15802"/>
                      <a:pt x="15802" y="0"/>
                      <a:pt x="35295" y="0"/>
                    </a:cubicBezTo>
                    <a:close/>
                  </a:path>
                </a:pathLst>
              </a:custGeom>
              <a:solidFill>
                <a:srgbClr val="FFFFFF"/>
              </a:solidFill>
              <a:ln cap="rnd">
                <a:noFill/>
                <a:prstDash val="solid"/>
                <a:round/>
              </a:ln>
            </p:spPr>
          </p:sp>
          <p:sp>
            <p:nvSpPr>
              <p:cNvPr name="TextBox 16" id="16"/>
              <p:cNvSpPr txBox="true"/>
              <p:nvPr/>
            </p:nvSpPr>
            <p:spPr>
              <a:xfrm>
                <a:off x="0" y="-28575"/>
                <a:ext cx="1298645" cy="1028957"/>
              </a:xfrm>
              <a:prstGeom prst="rect">
                <a:avLst/>
              </a:prstGeom>
            </p:spPr>
            <p:txBody>
              <a:bodyPr anchor="ctr" rtlCol="false" tIns="85938" lIns="85938" bIns="85938" rIns="85938"/>
              <a:lstStyle/>
              <a:p>
                <a:pPr algn="ctr">
                  <a:lnSpc>
                    <a:spcPts val="2493"/>
                  </a:lnSpc>
                </a:pPr>
              </a:p>
            </p:txBody>
          </p:sp>
        </p:grpSp>
      </p:grpSp>
      <p:sp>
        <p:nvSpPr>
          <p:cNvPr name="Freeform 17" id="17"/>
          <p:cNvSpPr/>
          <p:nvPr/>
        </p:nvSpPr>
        <p:spPr>
          <a:xfrm flipH="false" flipV="false" rot="0">
            <a:off x="9144000" y="3072261"/>
            <a:ext cx="8115300" cy="5909178"/>
          </a:xfrm>
          <a:custGeom>
            <a:avLst/>
            <a:gdLst/>
            <a:ahLst/>
            <a:cxnLst/>
            <a:rect r="r" b="b" t="t" l="l"/>
            <a:pathLst>
              <a:path h="5909178" w="8115300">
                <a:moveTo>
                  <a:pt x="0" y="0"/>
                </a:moveTo>
                <a:lnTo>
                  <a:pt x="8115300" y="0"/>
                </a:lnTo>
                <a:lnTo>
                  <a:pt x="8115300" y="5909177"/>
                </a:lnTo>
                <a:lnTo>
                  <a:pt x="0" y="5909177"/>
                </a:lnTo>
                <a:lnTo>
                  <a:pt x="0" y="0"/>
                </a:lnTo>
                <a:close/>
              </a:path>
            </a:pathLst>
          </a:custGeom>
          <a:blipFill>
            <a:blip r:embed="rId6"/>
            <a:stretch>
              <a:fillRect l="-8424" t="-2230" r="-8424" b="-4685"/>
            </a:stretch>
          </a:blipFill>
        </p:spPr>
      </p:sp>
      <p:sp>
        <p:nvSpPr>
          <p:cNvPr name="TextBox 18" id="18"/>
          <p:cNvSpPr txBox="true"/>
          <p:nvPr/>
        </p:nvSpPr>
        <p:spPr>
          <a:xfrm rot="0">
            <a:off x="1391109" y="5023571"/>
            <a:ext cx="6768168" cy="763270"/>
          </a:xfrm>
          <a:prstGeom prst="rect">
            <a:avLst/>
          </a:prstGeom>
        </p:spPr>
        <p:txBody>
          <a:bodyPr anchor="t" rtlCol="false" tIns="0" lIns="0" bIns="0" rIns="0">
            <a:spAutoFit/>
          </a:bodyPr>
          <a:lstStyle/>
          <a:p>
            <a:pPr algn="l" marL="474979" indent="-237490" lvl="1">
              <a:lnSpc>
                <a:spcPts val="3079"/>
              </a:lnSpc>
              <a:buFont typeface="Arial"/>
              <a:buChar char="•"/>
            </a:pPr>
            <a:r>
              <a:rPr lang="en-US" b="true" sz="2199" spc="-131">
                <a:solidFill>
                  <a:srgbClr val="303030"/>
                </a:solidFill>
                <a:latin typeface="Helvetica Now Display Bold"/>
                <a:ea typeface="Helvetica Now Display Bold"/>
                <a:cs typeface="Helvetica Now Display Bold"/>
                <a:sym typeface="Helvetica Now Display Bold"/>
              </a:rPr>
              <a:t>Have a realistic self-image.</a:t>
            </a:r>
            <a:r>
              <a:rPr lang="en-US" sz="2199" spc="-131">
                <a:solidFill>
                  <a:srgbClr val="303030"/>
                </a:solidFill>
                <a:latin typeface="Helvetica Now Display"/>
                <a:ea typeface="Helvetica Now Display"/>
                <a:cs typeface="Helvetica Now Display"/>
                <a:sym typeface="Helvetica Now Display"/>
              </a:rPr>
              <a:t> Know your strengths and weaknesses and how they show up in your day-to-day.</a:t>
            </a:r>
          </a:p>
        </p:txBody>
      </p:sp>
      <p:sp>
        <p:nvSpPr>
          <p:cNvPr name="TextBox 19" id="19"/>
          <p:cNvSpPr txBox="true"/>
          <p:nvPr/>
        </p:nvSpPr>
        <p:spPr>
          <a:xfrm rot="0">
            <a:off x="1391109" y="6228759"/>
            <a:ext cx="6768168" cy="763270"/>
          </a:xfrm>
          <a:prstGeom prst="rect">
            <a:avLst/>
          </a:prstGeom>
        </p:spPr>
        <p:txBody>
          <a:bodyPr anchor="t" rtlCol="false" tIns="0" lIns="0" bIns="0" rIns="0">
            <a:spAutoFit/>
          </a:bodyPr>
          <a:lstStyle/>
          <a:p>
            <a:pPr algn="l" marL="474979" indent="-237490" lvl="1">
              <a:lnSpc>
                <a:spcPts val="3079"/>
              </a:lnSpc>
              <a:buFont typeface="Arial"/>
              <a:buChar char="•"/>
            </a:pPr>
            <a:r>
              <a:rPr lang="en-US" b="true" sz="2199" spc="-131">
                <a:solidFill>
                  <a:srgbClr val="303030"/>
                </a:solidFill>
                <a:latin typeface="Helvetica Now Display Bold"/>
                <a:ea typeface="Helvetica Now Display Bold"/>
                <a:cs typeface="Helvetica Now Display Bold"/>
                <a:sym typeface="Helvetica Now Display Bold"/>
              </a:rPr>
              <a:t>Know your triggers.</a:t>
            </a:r>
            <a:r>
              <a:rPr lang="en-US" sz="2199" spc="-131">
                <a:solidFill>
                  <a:srgbClr val="303030"/>
                </a:solidFill>
                <a:latin typeface="Helvetica Now Display"/>
                <a:ea typeface="Helvetica Now Display"/>
                <a:cs typeface="Helvetica Now Display"/>
                <a:sym typeface="Helvetica Now Display"/>
              </a:rPr>
              <a:t> Understand what triggers certain emotions, behaviors, or patterns and why.</a:t>
            </a:r>
          </a:p>
        </p:txBody>
      </p:sp>
      <p:sp>
        <p:nvSpPr>
          <p:cNvPr name="TextBox 20" id="20"/>
          <p:cNvSpPr txBox="true"/>
          <p:nvPr/>
        </p:nvSpPr>
        <p:spPr>
          <a:xfrm rot="0">
            <a:off x="1391109" y="7433947"/>
            <a:ext cx="6639372" cy="763270"/>
          </a:xfrm>
          <a:prstGeom prst="rect">
            <a:avLst/>
          </a:prstGeom>
        </p:spPr>
        <p:txBody>
          <a:bodyPr anchor="t" rtlCol="false" tIns="0" lIns="0" bIns="0" rIns="0">
            <a:spAutoFit/>
          </a:bodyPr>
          <a:lstStyle/>
          <a:p>
            <a:pPr algn="l" marL="474979" indent="-237490" lvl="1">
              <a:lnSpc>
                <a:spcPts val="3079"/>
              </a:lnSpc>
              <a:buFont typeface="Arial"/>
              <a:buChar char="•"/>
            </a:pPr>
            <a:r>
              <a:rPr lang="en-US" b="true" sz="2199" spc="-131">
                <a:solidFill>
                  <a:srgbClr val="303030"/>
                </a:solidFill>
                <a:latin typeface="Helvetica Now Display Bold"/>
                <a:ea typeface="Helvetica Now Display Bold"/>
                <a:cs typeface="Helvetica Now Display Bold"/>
                <a:sym typeface="Helvetica Now Display Bold"/>
              </a:rPr>
              <a:t>Understand your impact.</a:t>
            </a:r>
            <a:r>
              <a:rPr lang="en-US" sz="2199" spc="-131">
                <a:solidFill>
                  <a:srgbClr val="303030"/>
                </a:solidFill>
                <a:latin typeface="Helvetica Now Display"/>
                <a:ea typeface="Helvetica Now Display"/>
                <a:cs typeface="Helvetica Now Display"/>
                <a:sym typeface="Helvetica Now Display"/>
              </a:rPr>
              <a:t> Be aware of how your demeanor comes off to others. </a:t>
            </a:r>
          </a:p>
        </p:txBody>
      </p:sp>
      <p:sp>
        <p:nvSpPr>
          <p:cNvPr name="TextBox 21" id="21"/>
          <p:cNvSpPr txBox="true"/>
          <p:nvPr/>
        </p:nvSpPr>
        <p:spPr>
          <a:xfrm rot="0">
            <a:off x="1391109" y="3818383"/>
            <a:ext cx="6915365" cy="763270"/>
          </a:xfrm>
          <a:prstGeom prst="rect">
            <a:avLst/>
          </a:prstGeom>
        </p:spPr>
        <p:txBody>
          <a:bodyPr anchor="t" rtlCol="false" tIns="0" lIns="0" bIns="0" rIns="0">
            <a:spAutoFit/>
          </a:bodyPr>
          <a:lstStyle/>
          <a:p>
            <a:pPr algn="l" marL="474979" indent="-237490" lvl="1">
              <a:lnSpc>
                <a:spcPts val="3079"/>
              </a:lnSpc>
              <a:buFont typeface="Arial"/>
              <a:buChar char="•"/>
            </a:pPr>
            <a:r>
              <a:rPr lang="en-US" b="true" sz="2199" spc="-131">
                <a:solidFill>
                  <a:srgbClr val="303030"/>
                </a:solidFill>
                <a:latin typeface="Helvetica Now Display Bold"/>
                <a:ea typeface="Helvetica Now Display Bold"/>
                <a:cs typeface="Helvetica Now Display Bold"/>
                <a:sym typeface="Helvetica Now Display Bold"/>
              </a:rPr>
              <a:t>Dig deep.</a:t>
            </a:r>
            <a:r>
              <a:rPr lang="en-US" sz="2199" spc="-131">
                <a:solidFill>
                  <a:srgbClr val="303030"/>
                </a:solidFill>
                <a:latin typeface="Helvetica Now Display"/>
                <a:ea typeface="Helvetica Now Display"/>
                <a:cs typeface="Helvetica Now Display"/>
                <a:sym typeface="Helvetica Now Display"/>
              </a:rPr>
              <a:t> Recognizing personal values and how they influence priorities, boundaries, and choices.</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1963100"/>
            <a:ext cx="16251496" cy="16292226"/>
            <a:chOff x="0" y="0"/>
            <a:chExt cx="21668661" cy="21722968"/>
          </a:xfrm>
        </p:grpSpPr>
        <p:sp>
          <p:nvSpPr>
            <p:cNvPr name="Freeform 3" id="3"/>
            <p:cNvSpPr/>
            <p:nvPr/>
          </p:nvSpPr>
          <p:spPr>
            <a:xfrm flipH="false" flipV="false" rot="0">
              <a:off x="0" y="0"/>
              <a:ext cx="21668661" cy="21722968"/>
            </a:xfrm>
            <a:custGeom>
              <a:avLst/>
              <a:gdLst/>
              <a:ahLst/>
              <a:cxnLst/>
              <a:rect r="r" b="b" t="t" l="l"/>
              <a:pathLst>
                <a:path h="21722968" w="21668661">
                  <a:moveTo>
                    <a:pt x="0" y="0"/>
                  </a:moveTo>
                  <a:lnTo>
                    <a:pt x="21668661" y="0"/>
                  </a:lnTo>
                  <a:lnTo>
                    <a:pt x="21668661" y="21722968"/>
                  </a:lnTo>
                  <a:lnTo>
                    <a:pt x="0" y="21722968"/>
                  </a:lnTo>
                  <a:lnTo>
                    <a:pt x="0" y="0"/>
                  </a:lnTo>
                  <a:close/>
                </a:path>
              </a:pathLst>
            </a:custGeom>
            <a:blipFill>
              <a:blip r:embed="rId3">
                <a:alphaModFix amt="46000"/>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1811064" y="6828966"/>
              <a:ext cx="17960738" cy="7118632"/>
              <a:chOff x="0" y="0"/>
              <a:chExt cx="2565379" cy="1016773"/>
            </a:xfrm>
          </p:grpSpPr>
          <p:sp>
            <p:nvSpPr>
              <p:cNvPr name="Freeform 5" id="5"/>
              <p:cNvSpPr/>
              <p:nvPr/>
            </p:nvSpPr>
            <p:spPr>
              <a:xfrm flipH="false" flipV="false" rot="0">
                <a:off x="0" y="0"/>
                <a:ext cx="2565379" cy="1016773"/>
              </a:xfrm>
              <a:custGeom>
                <a:avLst/>
                <a:gdLst/>
                <a:ahLst/>
                <a:cxnLst/>
                <a:rect r="r" b="b" t="t" l="l"/>
                <a:pathLst>
                  <a:path h="1016773" w="2565379">
                    <a:moveTo>
                      <a:pt x="20116" y="0"/>
                    </a:moveTo>
                    <a:lnTo>
                      <a:pt x="2545264" y="0"/>
                    </a:lnTo>
                    <a:cubicBezTo>
                      <a:pt x="2550599" y="0"/>
                      <a:pt x="2555715" y="2119"/>
                      <a:pt x="2559488" y="5892"/>
                    </a:cubicBezTo>
                    <a:cubicBezTo>
                      <a:pt x="2563260" y="9664"/>
                      <a:pt x="2565379" y="14781"/>
                      <a:pt x="2565379" y="20116"/>
                    </a:cubicBezTo>
                    <a:lnTo>
                      <a:pt x="2565379" y="996657"/>
                    </a:lnTo>
                    <a:cubicBezTo>
                      <a:pt x="2565379" y="1007767"/>
                      <a:pt x="2556373" y="1016773"/>
                      <a:pt x="2545264" y="1016773"/>
                    </a:cubicBezTo>
                    <a:lnTo>
                      <a:pt x="20116" y="1016773"/>
                    </a:lnTo>
                    <a:cubicBezTo>
                      <a:pt x="14781" y="1016773"/>
                      <a:pt x="9664" y="1014653"/>
                      <a:pt x="5892" y="1010881"/>
                    </a:cubicBezTo>
                    <a:cubicBezTo>
                      <a:pt x="2119" y="1007109"/>
                      <a:pt x="0" y="1001992"/>
                      <a:pt x="0" y="996657"/>
                    </a:cubicBezTo>
                    <a:lnTo>
                      <a:pt x="0" y="20116"/>
                    </a:lnTo>
                    <a:cubicBezTo>
                      <a:pt x="0" y="14781"/>
                      <a:pt x="2119" y="9664"/>
                      <a:pt x="5892" y="5892"/>
                    </a:cubicBezTo>
                    <a:cubicBezTo>
                      <a:pt x="9664" y="2119"/>
                      <a:pt x="14781" y="0"/>
                      <a:pt x="20116" y="0"/>
                    </a:cubicBezTo>
                    <a:close/>
                  </a:path>
                </a:pathLst>
              </a:custGeom>
              <a:solidFill>
                <a:srgbClr val="FFFFFF"/>
              </a:solidFill>
              <a:ln cap="rnd">
                <a:noFill/>
                <a:prstDash val="solid"/>
                <a:round/>
              </a:ln>
            </p:spPr>
          </p:sp>
          <p:sp>
            <p:nvSpPr>
              <p:cNvPr name="TextBox 6" id="6"/>
              <p:cNvSpPr txBox="true"/>
              <p:nvPr/>
            </p:nvSpPr>
            <p:spPr>
              <a:xfrm>
                <a:off x="0" y="-28575"/>
                <a:ext cx="2565379" cy="1045348"/>
              </a:xfrm>
              <a:prstGeom prst="rect">
                <a:avLst/>
              </a:prstGeom>
            </p:spPr>
            <p:txBody>
              <a:bodyPr anchor="ctr" rtlCol="false" tIns="70254" lIns="70254" bIns="70254" rIns="70254"/>
              <a:lstStyle/>
              <a:p>
                <a:pPr algn="ctr">
                  <a:lnSpc>
                    <a:spcPts val="2493"/>
                  </a:lnSpc>
                </a:pPr>
              </a:p>
            </p:txBody>
          </p:sp>
        </p:grpSp>
        <p:sp>
          <p:nvSpPr>
            <p:cNvPr name="TextBox 7" id="7"/>
            <p:cNvSpPr txBox="true"/>
            <p:nvPr/>
          </p:nvSpPr>
          <p:spPr>
            <a:xfrm rot="0">
              <a:off x="3005944" y="8664274"/>
              <a:ext cx="15559635" cy="4318091"/>
            </a:xfrm>
            <a:prstGeom prst="rect">
              <a:avLst/>
            </a:prstGeom>
          </p:spPr>
          <p:txBody>
            <a:bodyPr anchor="t" rtlCol="false" tIns="0" lIns="0" bIns="0" rIns="0">
              <a:spAutoFit/>
            </a:bodyPr>
            <a:lstStyle/>
            <a:p>
              <a:pPr algn="l" marL="539749" indent="-269875" lvl="1">
                <a:lnSpc>
                  <a:spcPts val="3749"/>
                </a:lnSpc>
                <a:buFont typeface="Arial"/>
                <a:buChar char="•"/>
              </a:pPr>
              <a:r>
                <a:rPr lang="en-US" sz="2499" spc="-149">
                  <a:solidFill>
                    <a:srgbClr val="303030"/>
                  </a:solidFill>
                  <a:latin typeface="Helvetica Now Display"/>
                  <a:ea typeface="Helvetica Now Display"/>
                  <a:cs typeface="Helvetica Now Display"/>
                  <a:sym typeface="Helvetica Now Display"/>
                </a:rPr>
                <a:t>How do your personal values impact how you show up as a leader?</a:t>
              </a:r>
            </a:p>
            <a:p>
              <a:pPr algn="l">
                <a:lnSpc>
                  <a:spcPts val="900"/>
                </a:lnSpc>
              </a:pPr>
            </a:p>
            <a:p>
              <a:pPr algn="l" marL="539749" indent="-269875" lvl="1">
                <a:lnSpc>
                  <a:spcPts val="3749"/>
                </a:lnSpc>
                <a:buFont typeface="Arial"/>
                <a:buChar char="•"/>
              </a:pPr>
              <a:r>
                <a:rPr lang="en-US" sz="2499" spc="-149">
                  <a:solidFill>
                    <a:srgbClr val="303030"/>
                  </a:solidFill>
                  <a:latin typeface="Helvetica Now Display"/>
                  <a:ea typeface="Helvetica Now Display"/>
                  <a:cs typeface="Helvetica Now Display"/>
                  <a:sym typeface="Helvetica Now Display"/>
                </a:rPr>
                <a:t>What motivates you and why?</a:t>
              </a:r>
            </a:p>
            <a:p>
              <a:pPr algn="l">
                <a:lnSpc>
                  <a:spcPts val="900"/>
                </a:lnSpc>
              </a:pPr>
            </a:p>
            <a:p>
              <a:pPr algn="l" marL="539749" indent="-269875" lvl="1">
                <a:lnSpc>
                  <a:spcPts val="3749"/>
                </a:lnSpc>
                <a:buFont typeface="Arial"/>
                <a:buChar char="•"/>
              </a:pPr>
              <a:r>
                <a:rPr lang="en-US" sz="2499" spc="-149">
                  <a:solidFill>
                    <a:srgbClr val="303030"/>
                  </a:solidFill>
                  <a:latin typeface="Helvetica Now Display"/>
                  <a:ea typeface="Helvetica Now Display"/>
                  <a:cs typeface="Helvetica Now Display"/>
                  <a:sym typeface="Helvetica Now Display"/>
                </a:rPr>
                <a:t>What skills do you feel most confident in?</a:t>
              </a:r>
            </a:p>
            <a:p>
              <a:pPr algn="l">
                <a:lnSpc>
                  <a:spcPts val="900"/>
                </a:lnSpc>
              </a:pPr>
            </a:p>
            <a:p>
              <a:pPr algn="l" marL="539749" indent="-269875" lvl="1">
                <a:lnSpc>
                  <a:spcPts val="3749"/>
                </a:lnSpc>
                <a:buFont typeface="Arial"/>
                <a:buChar char="•"/>
              </a:pPr>
              <a:r>
                <a:rPr lang="en-US" sz="2499" spc="-149">
                  <a:solidFill>
                    <a:srgbClr val="303030"/>
                  </a:solidFill>
                  <a:latin typeface="Helvetica Now Display"/>
                  <a:ea typeface="Helvetica Now Display"/>
                  <a:cs typeface="Helvetica Now Display"/>
                  <a:sym typeface="Helvetica Now Display"/>
                </a:rPr>
                <a:t>What skills do you feel you need to or would like to improve?</a:t>
              </a:r>
            </a:p>
            <a:p>
              <a:pPr algn="l">
                <a:lnSpc>
                  <a:spcPts val="900"/>
                </a:lnSpc>
              </a:pPr>
            </a:p>
            <a:p>
              <a:pPr algn="l" marL="539749" indent="-269875" lvl="1">
                <a:lnSpc>
                  <a:spcPts val="3749"/>
                </a:lnSpc>
                <a:buFont typeface="Arial"/>
                <a:buChar char="•"/>
              </a:pPr>
              <a:r>
                <a:rPr lang="en-US" sz="2499" spc="-149">
                  <a:solidFill>
                    <a:srgbClr val="303030"/>
                  </a:solidFill>
                  <a:latin typeface="Helvetica Now Display"/>
                  <a:ea typeface="Helvetica Now Display"/>
                  <a:cs typeface="Helvetica Now Display"/>
                  <a:sym typeface="Helvetica Now Display"/>
                </a:rPr>
                <a:t>When stressful emotions show up at work, what situations tend to trigger them and how do you typically respond?</a:t>
              </a:r>
            </a:p>
          </p:txBody>
        </p:sp>
        <p:sp>
          <p:nvSpPr>
            <p:cNvPr name="TextBox 8" id="8"/>
            <p:cNvSpPr txBox="true"/>
            <p:nvPr/>
          </p:nvSpPr>
          <p:spPr>
            <a:xfrm rot="0">
              <a:off x="3005944" y="7773899"/>
              <a:ext cx="12820742" cy="547159"/>
            </a:xfrm>
            <a:prstGeom prst="rect">
              <a:avLst/>
            </a:prstGeom>
          </p:spPr>
          <p:txBody>
            <a:bodyPr anchor="t" rtlCol="false" tIns="0" lIns="0" bIns="0" rIns="0">
              <a:spAutoFit/>
            </a:bodyPr>
            <a:lstStyle/>
            <a:p>
              <a:pPr algn="l">
                <a:lnSpc>
                  <a:spcPts val="3499"/>
                </a:lnSpc>
                <a:spcBef>
                  <a:spcPct val="0"/>
                </a:spcBef>
              </a:pPr>
              <a:r>
                <a:rPr lang="en-US" b="true" sz="2499" spc="-149">
                  <a:solidFill>
                    <a:srgbClr val="303030"/>
                  </a:solidFill>
                  <a:latin typeface="Helvetica Now Display Bold"/>
                  <a:ea typeface="Helvetica Now Display Bold"/>
                  <a:cs typeface="Helvetica Now Display Bold"/>
                  <a:sym typeface="Helvetica Now Display Bold"/>
                </a:rPr>
                <a:t>In your binder,  there is a worksheet for you to answer the following prompts.</a:t>
              </a:r>
            </a:p>
          </p:txBody>
        </p:sp>
      </p:grpSp>
      <p:sp>
        <p:nvSpPr>
          <p:cNvPr name="TextBox 9" id="9"/>
          <p:cNvSpPr txBox="true"/>
          <p:nvPr/>
        </p:nvSpPr>
        <p:spPr>
          <a:xfrm rot="0">
            <a:off x="5863119" y="1095375"/>
            <a:ext cx="6561762" cy="993775"/>
          </a:xfrm>
          <a:prstGeom prst="rect">
            <a:avLst/>
          </a:prstGeom>
        </p:spPr>
        <p:txBody>
          <a:bodyPr anchor="t" rtlCol="false" tIns="0" lIns="0" bIns="0" rIns="0">
            <a:spAutoFit/>
          </a:bodyPr>
          <a:lstStyle/>
          <a:p>
            <a:pPr algn="ctr">
              <a:lnSpc>
                <a:spcPts val="7699"/>
              </a:lnSpc>
            </a:pPr>
            <a:r>
              <a:rPr lang="en-US" sz="6999" spc="-419">
                <a:solidFill>
                  <a:srgbClr val="51748B">
                    <a:alpha val="60000"/>
                  </a:srgbClr>
                </a:solidFill>
                <a:latin typeface="Inter"/>
                <a:ea typeface="Inter"/>
                <a:cs typeface="Inter"/>
                <a:sym typeface="Inter"/>
              </a:rPr>
              <a:t>Reflection</a:t>
            </a:r>
            <a:r>
              <a:rPr lang="en-US" sz="6999" spc="-419">
                <a:solidFill>
                  <a:srgbClr val="303030">
                    <a:alpha val="60000"/>
                  </a:srgbClr>
                </a:solidFill>
                <a:latin typeface="Inter"/>
                <a:ea typeface="Inter"/>
                <a:cs typeface="Inter"/>
                <a:sym typeface="Inter"/>
              </a:rPr>
              <a:t> Activity</a:t>
            </a:r>
          </a:p>
        </p:txBody>
      </p:sp>
      <p:grpSp>
        <p:nvGrpSpPr>
          <p:cNvPr name="Group 10" id="10"/>
          <p:cNvGrpSpPr/>
          <p:nvPr/>
        </p:nvGrpSpPr>
        <p:grpSpPr>
          <a:xfrm rot="0">
            <a:off x="769019" y="769019"/>
            <a:ext cx="2253028" cy="519363"/>
            <a:chOff x="0" y="0"/>
            <a:chExt cx="3004038" cy="692484"/>
          </a:xfrm>
        </p:grpSpPr>
        <p:sp>
          <p:nvSpPr>
            <p:cNvPr name="Freeform 11" id="11"/>
            <p:cNvSpPr/>
            <p:nvPr/>
          </p:nvSpPr>
          <p:spPr>
            <a:xfrm flipH="false" flipV="false" rot="0">
              <a:off x="0" y="0"/>
              <a:ext cx="692484" cy="692484"/>
            </a:xfrm>
            <a:custGeom>
              <a:avLst/>
              <a:gdLst/>
              <a:ahLst/>
              <a:cxnLst/>
              <a:rect r="r" b="b" t="t" l="l"/>
              <a:pathLst>
                <a:path h="692484" w="692484">
                  <a:moveTo>
                    <a:pt x="0" y="0"/>
                  </a:moveTo>
                  <a:lnTo>
                    <a:pt x="692484" y="0"/>
                  </a:lnTo>
                  <a:lnTo>
                    <a:pt x="692484" y="692484"/>
                  </a:lnTo>
                  <a:lnTo>
                    <a:pt x="0" y="69248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2" id="12"/>
            <p:cNvSpPr txBox="true"/>
            <p:nvPr/>
          </p:nvSpPr>
          <p:spPr>
            <a:xfrm rot="0">
              <a:off x="885599" y="107059"/>
              <a:ext cx="2118438" cy="440267"/>
            </a:xfrm>
            <a:prstGeom prst="rect">
              <a:avLst/>
            </a:prstGeom>
          </p:spPr>
          <p:txBody>
            <a:bodyPr anchor="t" rtlCol="false" tIns="0" lIns="0" bIns="0" rIns="0">
              <a:spAutoFit/>
            </a:bodyPr>
            <a:lstStyle/>
            <a:p>
              <a:pPr algn="l">
                <a:lnSpc>
                  <a:spcPts val="2800"/>
                </a:lnSpc>
                <a:spcBef>
                  <a:spcPct val="0"/>
                </a:spcBef>
              </a:pPr>
              <a:r>
                <a:rPr lang="en-US" b="true" sz="2000" spc="-120">
                  <a:solidFill>
                    <a:srgbClr val="000000"/>
                  </a:solidFill>
                  <a:latin typeface="Helvetica Now Display Bold"/>
                  <a:ea typeface="Helvetica Now Display Bold"/>
                  <a:cs typeface="Helvetica Now Display Bold"/>
                  <a:sym typeface="Helvetica Now Display Bold"/>
                </a:rPr>
                <a:t>5</a:t>
              </a:r>
              <a:r>
                <a:rPr lang="en-US" b="true" sz="2000" spc="-120">
                  <a:solidFill>
                    <a:srgbClr val="000000"/>
                  </a:solidFill>
                  <a:latin typeface="Helvetica Now Display Bold"/>
                  <a:ea typeface="Helvetica Now Display Bold"/>
                  <a:cs typeface="Helvetica Now Display Bold"/>
                  <a:sym typeface="Helvetica Now Display Bold"/>
                </a:rPr>
                <a:t> minutes</a:t>
              </a:r>
            </a:p>
          </p:txBody>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1095375"/>
            <a:ext cx="12534579" cy="993775"/>
          </a:xfrm>
          <a:prstGeom prst="rect">
            <a:avLst/>
          </a:prstGeom>
        </p:spPr>
        <p:txBody>
          <a:bodyPr anchor="t" rtlCol="false" tIns="0" lIns="0" bIns="0" rIns="0">
            <a:spAutoFit/>
          </a:bodyPr>
          <a:lstStyle/>
          <a:p>
            <a:pPr algn="l">
              <a:lnSpc>
                <a:spcPts val="7699"/>
              </a:lnSpc>
            </a:pPr>
            <a:r>
              <a:rPr lang="en-US" sz="6999" spc="-419">
                <a:solidFill>
                  <a:srgbClr val="303030">
                    <a:alpha val="60000"/>
                  </a:srgbClr>
                </a:solidFill>
                <a:latin typeface="Inter"/>
                <a:ea typeface="Inter"/>
                <a:cs typeface="Inter"/>
                <a:sym typeface="Inter"/>
              </a:rPr>
              <a:t>Self-</a:t>
            </a:r>
            <a:r>
              <a:rPr lang="en-US" sz="6999" spc="-419">
                <a:solidFill>
                  <a:srgbClr val="51748B">
                    <a:alpha val="60000"/>
                  </a:srgbClr>
                </a:solidFill>
                <a:latin typeface="Inter"/>
                <a:ea typeface="Inter"/>
                <a:cs typeface="Inter"/>
                <a:sym typeface="Inter"/>
              </a:rPr>
              <a:t>Management</a:t>
            </a:r>
          </a:p>
        </p:txBody>
      </p:sp>
      <p:grpSp>
        <p:nvGrpSpPr>
          <p:cNvPr name="Group 3" id="3"/>
          <p:cNvGrpSpPr/>
          <p:nvPr/>
        </p:nvGrpSpPr>
        <p:grpSpPr>
          <a:xfrm rot="0">
            <a:off x="8756220" y="1028700"/>
            <a:ext cx="8503080" cy="1431901"/>
            <a:chOff x="0" y="0"/>
            <a:chExt cx="11337440" cy="1909202"/>
          </a:xfrm>
        </p:grpSpPr>
        <p:grpSp>
          <p:nvGrpSpPr>
            <p:cNvPr name="Group 4" id="4"/>
            <p:cNvGrpSpPr/>
            <p:nvPr/>
          </p:nvGrpSpPr>
          <p:grpSpPr>
            <a:xfrm rot="0">
              <a:off x="395358" y="251252"/>
              <a:ext cx="10942082" cy="1657949"/>
              <a:chOff x="0" y="0"/>
              <a:chExt cx="2161399" cy="327496"/>
            </a:xfrm>
          </p:grpSpPr>
          <p:sp>
            <p:nvSpPr>
              <p:cNvPr name="Freeform 5" id="5"/>
              <p:cNvSpPr/>
              <p:nvPr/>
            </p:nvSpPr>
            <p:spPr>
              <a:xfrm flipH="false" flipV="false" rot="0">
                <a:off x="0" y="0"/>
                <a:ext cx="2161399" cy="327496"/>
              </a:xfrm>
              <a:custGeom>
                <a:avLst/>
                <a:gdLst/>
                <a:ahLst/>
                <a:cxnLst/>
                <a:rect r="r" b="b" t="t" l="l"/>
                <a:pathLst>
                  <a:path h="327496" w="2161399">
                    <a:moveTo>
                      <a:pt x="24950" y="0"/>
                    </a:moveTo>
                    <a:lnTo>
                      <a:pt x="2136449" y="0"/>
                    </a:lnTo>
                    <a:cubicBezTo>
                      <a:pt x="2150229" y="0"/>
                      <a:pt x="2161399" y="11170"/>
                      <a:pt x="2161399" y="24950"/>
                    </a:cubicBezTo>
                    <a:lnTo>
                      <a:pt x="2161399" y="302546"/>
                    </a:lnTo>
                    <a:cubicBezTo>
                      <a:pt x="2161399" y="316326"/>
                      <a:pt x="2150229" y="327496"/>
                      <a:pt x="2136449" y="327496"/>
                    </a:cubicBezTo>
                    <a:lnTo>
                      <a:pt x="24950" y="327496"/>
                    </a:lnTo>
                    <a:cubicBezTo>
                      <a:pt x="11170" y="327496"/>
                      <a:pt x="0" y="316326"/>
                      <a:pt x="0" y="302546"/>
                    </a:cubicBezTo>
                    <a:lnTo>
                      <a:pt x="0" y="24950"/>
                    </a:lnTo>
                    <a:cubicBezTo>
                      <a:pt x="0" y="11170"/>
                      <a:pt x="11170" y="0"/>
                      <a:pt x="24950" y="0"/>
                    </a:cubicBezTo>
                    <a:close/>
                  </a:path>
                </a:pathLst>
              </a:custGeom>
              <a:solidFill>
                <a:srgbClr val="51748B">
                  <a:alpha val="21961"/>
                </a:srgbClr>
              </a:solidFill>
              <a:ln cap="rnd">
                <a:noFill/>
                <a:prstDash val="solid"/>
                <a:round/>
              </a:ln>
            </p:spPr>
          </p:sp>
          <p:sp>
            <p:nvSpPr>
              <p:cNvPr name="TextBox 6" id="6"/>
              <p:cNvSpPr txBox="true"/>
              <p:nvPr/>
            </p:nvSpPr>
            <p:spPr>
              <a:xfrm>
                <a:off x="0" y="-28575"/>
                <a:ext cx="2161399" cy="356071"/>
              </a:xfrm>
              <a:prstGeom prst="rect">
                <a:avLst/>
              </a:prstGeom>
            </p:spPr>
            <p:txBody>
              <a:bodyPr anchor="ctr" rtlCol="false" tIns="67229" lIns="67229" bIns="67229" rIns="67229"/>
              <a:lstStyle/>
              <a:p>
                <a:pPr algn="ctr">
                  <a:lnSpc>
                    <a:spcPts val="2493"/>
                  </a:lnSpc>
                </a:pPr>
              </a:p>
            </p:txBody>
          </p:sp>
        </p:grpSp>
        <p:sp>
          <p:nvSpPr>
            <p:cNvPr name="TextBox 7" id="7"/>
            <p:cNvSpPr txBox="true"/>
            <p:nvPr/>
          </p:nvSpPr>
          <p:spPr>
            <a:xfrm rot="0">
              <a:off x="1613955" y="902427"/>
              <a:ext cx="9124118" cy="381000"/>
            </a:xfrm>
            <a:prstGeom prst="rect">
              <a:avLst/>
            </a:prstGeom>
          </p:spPr>
          <p:txBody>
            <a:bodyPr anchor="t" rtlCol="false" tIns="0" lIns="0" bIns="0" rIns="0">
              <a:spAutoFit/>
            </a:bodyPr>
            <a:lstStyle/>
            <a:p>
              <a:pPr algn="ctr">
                <a:lnSpc>
                  <a:spcPts val="2280"/>
                </a:lnSpc>
              </a:pPr>
              <a:r>
                <a:rPr lang="en-US" b="true" sz="1900">
                  <a:solidFill>
                    <a:srgbClr val="303030"/>
                  </a:solidFill>
                  <a:latin typeface="Helvetica Now Display Bold"/>
                  <a:ea typeface="Helvetica Now Display Bold"/>
                  <a:cs typeface="Helvetica Now Display Bold"/>
                  <a:sym typeface="Helvetica Now Display Bold"/>
                </a:rPr>
                <a:t>What is a go-to strategy for managing your difficult emotions?</a:t>
              </a:r>
            </a:p>
          </p:txBody>
        </p:sp>
        <p:grpSp>
          <p:nvGrpSpPr>
            <p:cNvPr name="Group 8" id="8"/>
            <p:cNvGrpSpPr/>
            <p:nvPr/>
          </p:nvGrpSpPr>
          <p:grpSpPr>
            <a:xfrm rot="0">
              <a:off x="336896" y="181690"/>
              <a:ext cx="942184" cy="801227"/>
              <a:chOff x="0" y="0"/>
              <a:chExt cx="246298" cy="209450"/>
            </a:xfrm>
          </p:grpSpPr>
          <p:sp>
            <p:nvSpPr>
              <p:cNvPr name="Freeform 9" id="9"/>
              <p:cNvSpPr/>
              <p:nvPr/>
            </p:nvSpPr>
            <p:spPr>
              <a:xfrm flipH="false" flipV="false" rot="0">
                <a:off x="0" y="0"/>
                <a:ext cx="246298" cy="209450"/>
              </a:xfrm>
              <a:custGeom>
                <a:avLst/>
                <a:gdLst/>
                <a:ahLst/>
                <a:cxnLst/>
                <a:rect r="r" b="b" t="t" l="l"/>
                <a:pathLst>
                  <a:path h="209450" w="246298">
                    <a:moveTo>
                      <a:pt x="0" y="0"/>
                    </a:moveTo>
                    <a:lnTo>
                      <a:pt x="246298" y="0"/>
                    </a:lnTo>
                    <a:lnTo>
                      <a:pt x="246298" y="209450"/>
                    </a:lnTo>
                    <a:lnTo>
                      <a:pt x="0" y="209450"/>
                    </a:lnTo>
                    <a:close/>
                  </a:path>
                </a:pathLst>
              </a:custGeom>
              <a:solidFill>
                <a:srgbClr val="FFFFFF"/>
              </a:solidFill>
              <a:ln cap="sq">
                <a:noFill/>
                <a:prstDash val="solid"/>
                <a:miter/>
              </a:ln>
            </p:spPr>
          </p:sp>
          <p:sp>
            <p:nvSpPr>
              <p:cNvPr name="TextBox 10" id="10"/>
              <p:cNvSpPr txBox="true"/>
              <p:nvPr/>
            </p:nvSpPr>
            <p:spPr>
              <a:xfrm>
                <a:off x="0" y="-28575"/>
                <a:ext cx="246298" cy="238025"/>
              </a:xfrm>
              <a:prstGeom prst="rect">
                <a:avLst/>
              </a:prstGeom>
            </p:spPr>
            <p:txBody>
              <a:bodyPr anchor="ctr" rtlCol="false" tIns="50800" lIns="50800" bIns="50800" rIns="50800"/>
              <a:lstStyle/>
              <a:p>
                <a:pPr algn="ctr">
                  <a:lnSpc>
                    <a:spcPts val="2493"/>
                  </a:lnSpc>
                </a:pPr>
              </a:p>
            </p:txBody>
          </p:sp>
        </p:grpSp>
        <p:sp>
          <p:nvSpPr>
            <p:cNvPr name="Freeform 11" id="11"/>
            <p:cNvSpPr/>
            <p:nvPr/>
          </p:nvSpPr>
          <p:spPr>
            <a:xfrm flipH="false" flipV="false" rot="0">
              <a:off x="0" y="0"/>
              <a:ext cx="1378636" cy="1280408"/>
            </a:xfrm>
            <a:custGeom>
              <a:avLst/>
              <a:gdLst/>
              <a:ahLst/>
              <a:cxnLst/>
              <a:rect r="r" b="b" t="t" l="l"/>
              <a:pathLst>
                <a:path h="1280408" w="1378636">
                  <a:moveTo>
                    <a:pt x="0" y="0"/>
                  </a:moveTo>
                  <a:lnTo>
                    <a:pt x="1378636" y="0"/>
                  </a:lnTo>
                  <a:lnTo>
                    <a:pt x="1378636" y="1280408"/>
                  </a:lnTo>
                  <a:lnTo>
                    <a:pt x="0" y="128040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12" id="12"/>
          <p:cNvGrpSpPr/>
          <p:nvPr/>
        </p:nvGrpSpPr>
        <p:grpSpPr>
          <a:xfrm rot="0">
            <a:off x="0" y="1558925"/>
            <a:ext cx="9950940" cy="8980723"/>
            <a:chOff x="0" y="0"/>
            <a:chExt cx="13267920" cy="11974298"/>
          </a:xfrm>
        </p:grpSpPr>
        <p:sp>
          <p:nvSpPr>
            <p:cNvPr name="Freeform 13" id="13"/>
            <p:cNvSpPr/>
            <p:nvPr/>
          </p:nvSpPr>
          <p:spPr>
            <a:xfrm flipH="false" flipV="false" rot="-10800000">
              <a:off x="0" y="0"/>
              <a:ext cx="13267920" cy="11974298"/>
            </a:xfrm>
            <a:custGeom>
              <a:avLst/>
              <a:gdLst/>
              <a:ahLst/>
              <a:cxnLst/>
              <a:rect r="r" b="b" t="t" l="l"/>
              <a:pathLst>
                <a:path h="11974298" w="13267920">
                  <a:moveTo>
                    <a:pt x="0" y="0"/>
                  </a:moveTo>
                  <a:lnTo>
                    <a:pt x="13267920" y="0"/>
                  </a:lnTo>
                  <a:lnTo>
                    <a:pt x="13267920" y="11974298"/>
                  </a:lnTo>
                  <a:lnTo>
                    <a:pt x="0" y="11974298"/>
                  </a:lnTo>
                  <a:lnTo>
                    <a:pt x="0" y="0"/>
                  </a:lnTo>
                  <a:close/>
                </a:path>
              </a:pathLst>
            </a:custGeom>
            <a:blipFill>
              <a:blip r:embed="rId5">
                <a:alphaModFix amt="21999"/>
              </a:blip>
              <a:stretch>
                <a:fillRect l="0" t="0" r="0" b="0"/>
              </a:stretch>
            </a:blipFill>
          </p:spPr>
        </p:sp>
        <p:grpSp>
          <p:nvGrpSpPr>
            <p:cNvPr name="Group 14" id="14"/>
            <p:cNvGrpSpPr/>
            <p:nvPr/>
          </p:nvGrpSpPr>
          <p:grpSpPr>
            <a:xfrm rot="0">
              <a:off x="1224221" y="2044481"/>
              <a:ext cx="10236342" cy="7885335"/>
              <a:chOff x="0" y="0"/>
              <a:chExt cx="1298645" cy="1000382"/>
            </a:xfrm>
          </p:grpSpPr>
          <p:sp>
            <p:nvSpPr>
              <p:cNvPr name="Freeform 15" id="15"/>
              <p:cNvSpPr/>
              <p:nvPr/>
            </p:nvSpPr>
            <p:spPr>
              <a:xfrm flipH="false" flipV="false" rot="0">
                <a:off x="0" y="0"/>
                <a:ext cx="1298645" cy="1000382"/>
              </a:xfrm>
              <a:custGeom>
                <a:avLst/>
                <a:gdLst/>
                <a:ahLst/>
                <a:cxnLst/>
                <a:rect r="r" b="b" t="t" l="l"/>
                <a:pathLst>
                  <a:path h="1000382" w="1298645">
                    <a:moveTo>
                      <a:pt x="35295" y="0"/>
                    </a:moveTo>
                    <a:lnTo>
                      <a:pt x="1263350" y="0"/>
                    </a:lnTo>
                    <a:cubicBezTo>
                      <a:pt x="1282843" y="0"/>
                      <a:pt x="1298645" y="15802"/>
                      <a:pt x="1298645" y="35295"/>
                    </a:cubicBezTo>
                    <a:lnTo>
                      <a:pt x="1298645" y="965087"/>
                    </a:lnTo>
                    <a:cubicBezTo>
                      <a:pt x="1298645" y="984580"/>
                      <a:pt x="1282843" y="1000382"/>
                      <a:pt x="1263350" y="1000382"/>
                    </a:cubicBezTo>
                    <a:lnTo>
                      <a:pt x="35295" y="1000382"/>
                    </a:lnTo>
                    <a:cubicBezTo>
                      <a:pt x="15802" y="1000382"/>
                      <a:pt x="0" y="984580"/>
                      <a:pt x="0" y="965087"/>
                    </a:cubicBezTo>
                    <a:lnTo>
                      <a:pt x="0" y="35295"/>
                    </a:lnTo>
                    <a:cubicBezTo>
                      <a:pt x="0" y="15802"/>
                      <a:pt x="15802" y="0"/>
                      <a:pt x="35295" y="0"/>
                    </a:cubicBezTo>
                    <a:close/>
                  </a:path>
                </a:pathLst>
              </a:custGeom>
              <a:solidFill>
                <a:srgbClr val="FFFFFF"/>
              </a:solidFill>
              <a:ln cap="rnd">
                <a:noFill/>
                <a:prstDash val="solid"/>
                <a:round/>
              </a:ln>
            </p:spPr>
          </p:sp>
          <p:sp>
            <p:nvSpPr>
              <p:cNvPr name="TextBox 16" id="16"/>
              <p:cNvSpPr txBox="true"/>
              <p:nvPr/>
            </p:nvSpPr>
            <p:spPr>
              <a:xfrm>
                <a:off x="0" y="-28575"/>
                <a:ext cx="1298645" cy="1028957"/>
              </a:xfrm>
              <a:prstGeom prst="rect">
                <a:avLst/>
              </a:prstGeom>
            </p:spPr>
            <p:txBody>
              <a:bodyPr anchor="ctr" rtlCol="false" tIns="85938" lIns="85938" bIns="85938" rIns="85938"/>
              <a:lstStyle/>
              <a:p>
                <a:pPr algn="ctr">
                  <a:lnSpc>
                    <a:spcPts val="2493"/>
                  </a:lnSpc>
                </a:pPr>
              </a:p>
            </p:txBody>
          </p:sp>
        </p:grpSp>
      </p:grpSp>
      <p:sp>
        <p:nvSpPr>
          <p:cNvPr name="Freeform 17" id="17"/>
          <p:cNvSpPr/>
          <p:nvPr/>
        </p:nvSpPr>
        <p:spPr>
          <a:xfrm flipH="false" flipV="false" rot="0">
            <a:off x="9144000" y="3072261"/>
            <a:ext cx="8115300" cy="5909178"/>
          </a:xfrm>
          <a:custGeom>
            <a:avLst/>
            <a:gdLst/>
            <a:ahLst/>
            <a:cxnLst/>
            <a:rect r="r" b="b" t="t" l="l"/>
            <a:pathLst>
              <a:path h="5909178" w="8115300">
                <a:moveTo>
                  <a:pt x="0" y="0"/>
                </a:moveTo>
                <a:lnTo>
                  <a:pt x="8115300" y="0"/>
                </a:lnTo>
                <a:lnTo>
                  <a:pt x="8115300" y="5909177"/>
                </a:lnTo>
                <a:lnTo>
                  <a:pt x="0" y="5909177"/>
                </a:lnTo>
                <a:lnTo>
                  <a:pt x="0" y="0"/>
                </a:lnTo>
                <a:close/>
              </a:path>
            </a:pathLst>
          </a:custGeom>
          <a:blipFill>
            <a:blip r:embed="rId6"/>
            <a:stretch>
              <a:fillRect l="-15396" t="-390" r="0" b="-5195"/>
            </a:stretch>
          </a:blipFill>
          <a:ln cap="rnd">
            <a:noFill/>
            <a:prstDash val="solid"/>
            <a:round/>
          </a:ln>
        </p:spPr>
      </p:sp>
      <p:sp>
        <p:nvSpPr>
          <p:cNvPr name="TextBox 18" id="18"/>
          <p:cNvSpPr txBox="true"/>
          <p:nvPr/>
        </p:nvSpPr>
        <p:spPr>
          <a:xfrm rot="0">
            <a:off x="1391109" y="5044486"/>
            <a:ext cx="6768168" cy="763270"/>
          </a:xfrm>
          <a:prstGeom prst="rect">
            <a:avLst/>
          </a:prstGeom>
        </p:spPr>
        <p:txBody>
          <a:bodyPr anchor="t" rtlCol="false" tIns="0" lIns="0" bIns="0" rIns="0">
            <a:spAutoFit/>
          </a:bodyPr>
          <a:lstStyle/>
          <a:p>
            <a:pPr algn="l" marL="474979" indent="-237490" lvl="1">
              <a:lnSpc>
                <a:spcPts val="3079"/>
              </a:lnSpc>
              <a:buFont typeface="Arial"/>
              <a:buChar char="•"/>
            </a:pPr>
            <a:r>
              <a:rPr lang="en-US" b="true" sz="2199" spc="-131">
                <a:solidFill>
                  <a:srgbClr val="303030"/>
                </a:solidFill>
                <a:latin typeface="Helvetica Now Display Bold"/>
                <a:ea typeface="Helvetica Now Display Bold"/>
                <a:cs typeface="Helvetica Now Display Bold"/>
                <a:sym typeface="Helvetica Now Display Bold"/>
              </a:rPr>
              <a:t>Pause and evaluate.</a:t>
            </a:r>
            <a:r>
              <a:rPr lang="en-US" sz="2199" spc="-131">
                <a:solidFill>
                  <a:srgbClr val="303030"/>
                </a:solidFill>
                <a:latin typeface="Helvetica Now Display"/>
                <a:ea typeface="Helvetica Now Display"/>
                <a:cs typeface="Helvetica Now Display"/>
                <a:sym typeface="Helvetica Now Display"/>
              </a:rPr>
              <a:t> Decide how you want to </a:t>
            </a:r>
            <a:r>
              <a:rPr lang="en-US" sz="2199" i="true" spc="-131">
                <a:solidFill>
                  <a:srgbClr val="303030"/>
                </a:solidFill>
                <a:latin typeface="Helvetica Now Display Italics"/>
                <a:ea typeface="Helvetica Now Display Italics"/>
                <a:cs typeface="Helvetica Now Display Italics"/>
                <a:sym typeface="Helvetica Now Display Italics"/>
              </a:rPr>
              <a:t>respond</a:t>
            </a:r>
            <a:r>
              <a:rPr lang="en-US" sz="2199" spc="-131">
                <a:solidFill>
                  <a:srgbClr val="303030"/>
                </a:solidFill>
                <a:latin typeface="Helvetica Now Display"/>
                <a:ea typeface="Helvetica Now Display"/>
                <a:cs typeface="Helvetica Now Display"/>
                <a:sym typeface="Helvetica Now Display"/>
              </a:rPr>
              <a:t> and  identify a healthy, productive solution.</a:t>
            </a:r>
          </a:p>
        </p:txBody>
      </p:sp>
      <p:sp>
        <p:nvSpPr>
          <p:cNvPr name="TextBox 19" id="19"/>
          <p:cNvSpPr txBox="true"/>
          <p:nvPr/>
        </p:nvSpPr>
        <p:spPr>
          <a:xfrm rot="0">
            <a:off x="1391109" y="3836253"/>
            <a:ext cx="6768168" cy="763270"/>
          </a:xfrm>
          <a:prstGeom prst="rect">
            <a:avLst/>
          </a:prstGeom>
        </p:spPr>
        <p:txBody>
          <a:bodyPr anchor="t" rtlCol="false" tIns="0" lIns="0" bIns="0" rIns="0">
            <a:spAutoFit/>
          </a:bodyPr>
          <a:lstStyle/>
          <a:p>
            <a:pPr algn="l" marL="474979" indent="-237490" lvl="1">
              <a:lnSpc>
                <a:spcPts val="3079"/>
              </a:lnSpc>
              <a:buFont typeface="Arial"/>
              <a:buChar char="•"/>
            </a:pPr>
            <a:r>
              <a:rPr lang="en-US" b="true" sz="2199" spc="-131">
                <a:solidFill>
                  <a:srgbClr val="303030"/>
                </a:solidFill>
                <a:latin typeface="Helvetica Now Display Bold"/>
                <a:ea typeface="Helvetica Now Display Bold"/>
                <a:cs typeface="Helvetica Now Display Bold"/>
                <a:sym typeface="Helvetica Now Display Bold"/>
              </a:rPr>
              <a:t>Be adaptable.</a:t>
            </a:r>
            <a:r>
              <a:rPr lang="en-US" sz="2199" spc="-131">
                <a:solidFill>
                  <a:srgbClr val="303030"/>
                </a:solidFill>
                <a:latin typeface="Helvetica Now Display"/>
                <a:ea typeface="Helvetica Now Display"/>
                <a:cs typeface="Helvetica Now Display"/>
                <a:sym typeface="Helvetica Now Display"/>
              </a:rPr>
              <a:t> Adjust your approach, mindset, or behavior when circumstances change.</a:t>
            </a:r>
          </a:p>
        </p:txBody>
      </p:sp>
      <p:sp>
        <p:nvSpPr>
          <p:cNvPr name="TextBox 20" id="20"/>
          <p:cNvSpPr txBox="true"/>
          <p:nvPr/>
        </p:nvSpPr>
        <p:spPr>
          <a:xfrm rot="0">
            <a:off x="1391109" y="6255431"/>
            <a:ext cx="6768168" cy="763270"/>
          </a:xfrm>
          <a:prstGeom prst="rect">
            <a:avLst/>
          </a:prstGeom>
        </p:spPr>
        <p:txBody>
          <a:bodyPr anchor="t" rtlCol="false" tIns="0" lIns="0" bIns="0" rIns="0">
            <a:spAutoFit/>
          </a:bodyPr>
          <a:lstStyle/>
          <a:p>
            <a:pPr algn="l" marL="474979" indent="-237490" lvl="1">
              <a:lnSpc>
                <a:spcPts val="3079"/>
              </a:lnSpc>
              <a:buFont typeface="Arial"/>
              <a:buChar char="•"/>
            </a:pPr>
            <a:r>
              <a:rPr lang="en-US" b="true" sz="2199" spc="-131">
                <a:solidFill>
                  <a:srgbClr val="303030"/>
                </a:solidFill>
                <a:latin typeface="Helvetica Now Display Bold"/>
                <a:ea typeface="Helvetica Now Display Bold"/>
                <a:cs typeface="Helvetica Now Display Bold"/>
                <a:sym typeface="Helvetica Now Display Bold"/>
              </a:rPr>
              <a:t>Do a rationality check. </a:t>
            </a:r>
            <a:r>
              <a:rPr lang="en-US" sz="2199" spc="-131">
                <a:solidFill>
                  <a:srgbClr val="303030"/>
                </a:solidFill>
                <a:latin typeface="Helvetica Now Display"/>
                <a:ea typeface="Helvetica Now Display"/>
                <a:cs typeface="Helvetica Now Display"/>
                <a:sym typeface="Helvetica Now Display"/>
              </a:rPr>
              <a:t>Ask yourself if there are rational reasons  for the turn of events.</a:t>
            </a:r>
          </a:p>
        </p:txBody>
      </p:sp>
      <p:sp>
        <p:nvSpPr>
          <p:cNvPr name="TextBox 21" id="21"/>
          <p:cNvSpPr txBox="true"/>
          <p:nvPr/>
        </p:nvSpPr>
        <p:spPr>
          <a:xfrm rot="0">
            <a:off x="1391109" y="7463663"/>
            <a:ext cx="6768168" cy="763270"/>
          </a:xfrm>
          <a:prstGeom prst="rect">
            <a:avLst/>
          </a:prstGeom>
        </p:spPr>
        <p:txBody>
          <a:bodyPr anchor="t" rtlCol="false" tIns="0" lIns="0" bIns="0" rIns="0">
            <a:spAutoFit/>
          </a:bodyPr>
          <a:lstStyle/>
          <a:p>
            <a:pPr algn="l" marL="474979" indent="-237490" lvl="1">
              <a:lnSpc>
                <a:spcPts val="3079"/>
              </a:lnSpc>
              <a:buFont typeface="Arial"/>
              <a:buChar char="•"/>
            </a:pPr>
            <a:r>
              <a:rPr lang="en-US" b="true" sz="2199" spc="-131">
                <a:solidFill>
                  <a:srgbClr val="303030"/>
                </a:solidFill>
                <a:latin typeface="Helvetica Now Display Bold"/>
                <a:ea typeface="Helvetica Now Display Bold"/>
                <a:cs typeface="Helvetica Now Display Bold"/>
                <a:sym typeface="Helvetica Now Display Bold"/>
              </a:rPr>
              <a:t>Regulate, not repress.</a:t>
            </a:r>
            <a:r>
              <a:rPr lang="en-US" sz="2199" spc="-131">
                <a:solidFill>
                  <a:srgbClr val="303030"/>
                </a:solidFill>
                <a:latin typeface="Helvetica Now Display"/>
                <a:ea typeface="Helvetica Now Display"/>
                <a:cs typeface="Helvetica Now Display"/>
                <a:sym typeface="Helvetica Now Display"/>
              </a:rPr>
              <a:t> Find a middle ground between overwhelming emotions that can lead to outbursts.</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60209" y="1904738"/>
            <a:ext cx="8361306" cy="8382262"/>
          </a:xfrm>
          <a:custGeom>
            <a:avLst/>
            <a:gdLst/>
            <a:ahLst/>
            <a:cxnLst/>
            <a:rect r="r" b="b" t="t" l="l"/>
            <a:pathLst>
              <a:path h="8382262" w="8361306">
                <a:moveTo>
                  <a:pt x="0" y="0"/>
                </a:moveTo>
                <a:lnTo>
                  <a:pt x="8361306" y="0"/>
                </a:lnTo>
                <a:lnTo>
                  <a:pt x="8361306" y="8382262"/>
                </a:lnTo>
                <a:lnTo>
                  <a:pt x="0" y="8382262"/>
                </a:lnTo>
                <a:lnTo>
                  <a:pt x="0" y="0"/>
                </a:lnTo>
                <a:close/>
              </a:path>
            </a:pathLst>
          </a:custGeom>
          <a:blipFill>
            <a:blip r:embed="rId3">
              <a:alphaModFix amt="46000"/>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1059046" y="4539838"/>
            <a:ext cx="6930526" cy="2746873"/>
            <a:chOff x="0" y="0"/>
            <a:chExt cx="2565379" cy="1016773"/>
          </a:xfrm>
        </p:grpSpPr>
        <p:sp>
          <p:nvSpPr>
            <p:cNvPr name="Freeform 4" id="4"/>
            <p:cNvSpPr/>
            <p:nvPr/>
          </p:nvSpPr>
          <p:spPr>
            <a:xfrm flipH="false" flipV="false" rot="0">
              <a:off x="0" y="0"/>
              <a:ext cx="2565379" cy="1016773"/>
            </a:xfrm>
            <a:custGeom>
              <a:avLst/>
              <a:gdLst/>
              <a:ahLst/>
              <a:cxnLst/>
              <a:rect r="r" b="b" t="t" l="l"/>
              <a:pathLst>
                <a:path h="1016773" w="2565379">
                  <a:moveTo>
                    <a:pt x="39098" y="0"/>
                  </a:moveTo>
                  <a:lnTo>
                    <a:pt x="2526282" y="0"/>
                  </a:lnTo>
                  <a:cubicBezTo>
                    <a:pt x="2536651" y="0"/>
                    <a:pt x="2546596" y="4119"/>
                    <a:pt x="2553928" y="11451"/>
                  </a:cubicBezTo>
                  <a:cubicBezTo>
                    <a:pt x="2561260" y="18784"/>
                    <a:pt x="2565379" y="28728"/>
                    <a:pt x="2565379" y="39098"/>
                  </a:cubicBezTo>
                  <a:lnTo>
                    <a:pt x="2565379" y="977675"/>
                  </a:lnTo>
                  <a:cubicBezTo>
                    <a:pt x="2565379" y="999268"/>
                    <a:pt x="2547875" y="1016773"/>
                    <a:pt x="2526282" y="1016773"/>
                  </a:cubicBezTo>
                  <a:lnTo>
                    <a:pt x="39098" y="1016773"/>
                  </a:lnTo>
                  <a:cubicBezTo>
                    <a:pt x="28728" y="1016773"/>
                    <a:pt x="18784" y="1012654"/>
                    <a:pt x="11451" y="1005321"/>
                  </a:cubicBezTo>
                  <a:cubicBezTo>
                    <a:pt x="4119" y="997989"/>
                    <a:pt x="0" y="988045"/>
                    <a:pt x="0" y="977675"/>
                  </a:cubicBezTo>
                  <a:lnTo>
                    <a:pt x="0" y="39098"/>
                  </a:lnTo>
                  <a:cubicBezTo>
                    <a:pt x="0" y="17505"/>
                    <a:pt x="17505" y="0"/>
                    <a:pt x="39098" y="0"/>
                  </a:cubicBezTo>
                  <a:close/>
                </a:path>
              </a:pathLst>
            </a:custGeom>
            <a:solidFill>
              <a:srgbClr val="FFFFFF"/>
            </a:solidFill>
            <a:ln cap="rnd">
              <a:noFill/>
              <a:prstDash val="solid"/>
              <a:round/>
            </a:ln>
          </p:spPr>
        </p:sp>
        <p:sp>
          <p:nvSpPr>
            <p:cNvPr name="TextBox 5" id="5"/>
            <p:cNvSpPr txBox="true"/>
            <p:nvPr/>
          </p:nvSpPr>
          <p:spPr>
            <a:xfrm>
              <a:off x="0" y="-28575"/>
              <a:ext cx="2565379" cy="1045348"/>
            </a:xfrm>
            <a:prstGeom prst="rect">
              <a:avLst/>
            </a:prstGeom>
          </p:spPr>
          <p:txBody>
            <a:bodyPr anchor="ctr" rtlCol="false" tIns="36145" lIns="36145" bIns="36145" rIns="36145"/>
            <a:lstStyle/>
            <a:p>
              <a:pPr algn="ctr">
                <a:lnSpc>
                  <a:spcPts val="2493"/>
                </a:lnSpc>
              </a:pPr>
            </a:p>
          </p:txBody>
        </p:sp>
      </p:grpSp>
      <p:sp>
        <p:nvSpPr>
          <p:cNvPr name="TextBox 6" id="6"/>
          <p:cNvSpPr txBox="true"/>
          <p:nvPr/>
        </p:nvSpPr>
        <p:spPr>
          <a:xfrm rot="0">
            <a:off x="1754859" y="5157346"/>
            <a:ext cx="5743456" cy="1365175"/>
          </a:xfrm>
          <a:prstGeom prst="rect">
            <a:avLst/>
          </a:prstGeom>
        </p:spPr>
        <p:txBody>
          <a:bodyPr anchor="t" rtlCol="false" tIns="0" lIns="0" bIns="0" rIns="0">
            <a:spAutoFit/>
          </a:bodyPr>
          <a:lstStyle/>
          <a:p>
            <a:pPr algn="l">
              <a:lnSpc>
                <a:spcPts val="3659"/>
              </a:lnSpc>
              <a:spcBef>
                <a:spcPct val="0"/>
              </a:spcBef>
            </a:pPr>
            <a:r>
              <a:rPr lang="en-US" sz="2613" spc="-156">
                <a:solidFill>
                  <a:srgbClr val="303030"/>
                </a:solidFill>
                <a:latin typeface="Helvetica Now Display"/>
                <a:ea typeface="Helvetica Now Display"/>
                <a:cs typeface="Helvetica Now Display"/>
                <a:sym typeface="Helvetica Now Display"/>
              </a:rPr>
              <a:t>Start with a basic emotion at the center, then move outward to find more specific feelings that best describe what you’re experiencing.</a:t>
            </a:r>
          </a:p>
        </p:txBody>
      </p:sp>
      <p:sp>
        <p:nvSpPr>
          <p:cNvPr name="Freeform 7" id="7"/>
          <p:cNvSpPr/>
          <p:nvPr/>
        </p:nvSpPr>
        <p:spPr>
          <a:xfrm flipH="false" flipV="false" rot="0">
            <a:off x="9144000" y="1028700"/>
            <a:ext cx="8354924" cy="8229600"/>
          </a:xfrm>
          <a:custGeom>
            <a:avLst/>
            <a:gdLst/>
            <a:ahLst/>
            <a:cxnLst/>
            <a:rect r="r" b="b" t="t" l="l"/>
            <a:pathLst>
              <a:path h="8229600" w="8354924">
                <a:moveTo>
                  <a:pt x="0" y="0"/>
                </a:moveTo>
                <a:lnTo>
                  <a:pt x="8354924" y="0"/>
                </a:lnTo>
                <a:lnTo>
                  <a:pt x="8354924" y="8229600"/>
                </a:lnTo>
                <a:lnTo>
                  <a:pt x="0" y="8229600"/>
                </a:lnTo>
                <a:lnTo>
                  <a:pt x="0" y="0"/>
                </a:lnTo>
                <a:close/>
              </a:path>
            </a:pathLst>
          </a:custGeom>
          <a:blipFill>
            <a:blip r:embed="rId5"/>
            <a:stretch>
              <a:fillRect l="0" t="0" r="0" b="0"/>
            </a:stretch>
          </a:blipFill>
        </p:spPr>
      </p:sp>
      <p:sp>
        <p:nvSpPr>
          <p:cNvPr name="TextBox 8" id="8"/>
          <p:cNvSpPr txBox="true"/>
          <p:nvPr/>
        </p:nvSpPr>
        <p:spPr>
          <a:xfrm rot="0">
            <a:off x="1028700" y="1095375"/>
            <a:ext cx="5229959" cy="1965325"/>
          </a:xfrm>
          <a:prstGeom prst="rect">
            <a:avLst/>
          </a:prstGeom>
        </p:spPr>
        <p:txBody>
          <a:bodyPr anchor="t" rtlCol="false" tIns="0" lIns="0" bIns="0" rIns="0">
            <a:spAutoFit/>
          </a:bodyPr>
          <a:lstStyle/>
          <a:p>
            <a:pPr algn="l">
              <a:lnSpc>
                <a:spcPts val="7699"/>
              </a:lnSpc>
            </a:pPr>
            <a:r>
              <a:rPr lang="en-US" sz="6999" spc="-419">
                <a:solidFill>
                  <a:srgbClr val="303030">
                    <a:alpha val="60000"/>
                  </a:srgbClr>
                </a:solidFill>
                <a:latin typeface="Inter"/>
                <a:ea typeface="Inter"/>
                <a:cs typeface="Inter"/>
                <a:sym typeface="Inter"/>
              </a:rPr>
              <a:t>The Wheel of </a:t>
            </a:r>
            <a:r>
              <a:rPr lang="en-US" sz="6999" spc="-419">
                <a:solidFill>
                  <a:srgbClr val="51748B">
                    <a:alpha val="60000"/>
                  </a:srgbClr>
                </a:solidFill>
                <a:latin typeface="Inter"/>
                <a:ea typeface="Inter"/>
                <a:cs typeface="Inter"/>
                <a:sym typeface="Inter"/>
              </a:rPr>
              <a:t>Emotions</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1028700"/>
            <a:ext cx="16502187" cy="8229600"/>
            <a:chOff x="0" y="0"/>
            <a:chExt cx="22002916" cy="10972800"/>
          </a:xfrm>
        </p:grpSpPr>
        <p:grpSp>
          <p:nvGrpSpPr>
            <p:cNvPr name="Group 3" id="3"/>
            <p:cNvGrpSpPr/>
            <p:nvPr/>
          </p:nvGrpSpPr>
          <p:grpSpPr>
            <a:xfrm rot="0">
              <a:off x="0" y="0"/>
              <a:ext cx="10972800" cy="10972800"/>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5C5"/>
              </a:solidFill>
              <a:ln w="19050" cap="sq">
                <a:solidFill>
                  <a:srgbClr val="000000"/>
                </a:solidFill>
                <a:prstDash val="solid"/>
                <a:miter/>
              </a:ln>
            </p:spPr>
          </p:sp>
          <p:sp>
            <p:nvSpPr>
              <p:cNvPr name="TextBox 5" id="5"/>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sp>
          <p:nvSpPr>
            <p:cNvPr name="AutoShape 6" id="6"/>
            <p:cNvSpPr/>
            <p:nvPr/>
          </p:nvSpPr>
          <p:spPr>
            <a:xfrm flipV="true">
              <a:off x="8434911" y="6684138"/>
              <a:ext cx="3855987" cy="0"/>
            </a:xfrm>
            <a:prstGeom prst="line">
              <a:avLst/>
            </a:prstGeom>
            <a:ln cap="flat" w="50800">
              <a:solidFill>
                <a:srgbClr val="000000"/>
              </a:solidFill>
              <a:prstDash val="solid"/>
              <a:headEnd type="oval" len="lg" w="lg"/>
              <a:tailEnd type="none" len="sm" w="sm"/>
            </a:ln>
          </p:spPr>
        </p:sp>
        <p:sp>
          <p:nvSpPr>
            <p:cNvPr name="TextBox 7" id="7"/>
            <p:cNvSpPr txBox="true"/>
            <p:nvPr/>
          </p:nvSpPr>
          <p:spPr>
            <a:xfrm rot="0">
              <a:off x="3360960" y="8404435"/>
              <a:ext cx="4250880" cy="600711"/>
            </a:xfrm>
            <a:prstGeom prst="rect">
              <a:avLst/>
            </a:prstGeom>
          </p:spPr>
          <p:txBody>
            <a:bodyPr anchor="t" rtlCol="false" tIns="0" lIns="0" bIns="0" rIns="0">
              <a:spAutoFit/>
            </a:bodyPr>
            <a:lstStyle/>
            <a:p>
              <a:pPr algn="ctr">
                <a:lnSpc>
                  <a:spcPts val="3779"/>
                </a:lnSpc>
                <a:spcBef>
                  <a:spcPct val="0"/>
                </a:spcBef>
              </a:pPr>
              <a:r>
                <a:rPr lang="en-US" b="true" sz="2699" spc="-161">
                  <a:solidFill>
                    <a:srgbClr val="303030"/>
                  </a:solidFill>
                  <a:latin typeface="Helvetica Now Display Bold"/>
                  <a:ea typeface="Helvetica Now Display Bold"/>
                  <a:cs typeface="Helvetica Now Display Bold"/>
                  <a:sym typeface="Helvetica Now Display Bold"/>
                </a:rPr>
                <a:t>Accept &amp; Adapt</a:t>
              </a:r>
            </a:p>
          </p:txBody>
        </p:sp>
        <p:sp>
          <p:nvSpPr>
            <p:cNvPr name="Freeform 8" id="8"/>
            <p:cNvSpPr/>
            <p:nvPr/>
          </p:nvSpPr>
          <p:spPr>
            <a:xfrm flipH="false" flipV="false" rot="0">
              <a:off x="12782233" y="5649277"/>
              <a:ext cx="9220683" cy="2812308"/>
            </a:xfrm>
            <a:custGeom>
              <a:avLst/>
              <a:gdLst/>
              <a:ahLst/>
              <a:cxnLst/>
              <a:rect r="r" b="b" t="t" l="l"/>
              <a:pathLst>
                <a:path h="2812308" w="9220683">
                  <a:moveTo>
                    <a:pt x="0" y="0"/>
                  </a:moveTo>
                  <a:lnTo>
                    <a:pt x="9220683" y="0"/>
                  </a:lnTo>
                  <a:lnTo>
                    <a:pt x="9220683" y="2812308"/>
                  </a:lnTo>
                  <a:lnTo>
                    <a:pt x="0" y="2812308"/>
                  </a:lnTo>
                  <a:lnTo>
                    <a:pt x="0" y="0"/>
                  </a:lnTo>
                  <a:close/>
                </a:path>
              </a:pathLst>
            </a:custGeom>
            <a:blipFill>
              <a:blip r:embed="rId3">
                <a:alphaModFix amt="72000"/>
              </a:blip>
              <a:stretch>
                <a:fillRect l="0" t="0" r="0" b="0"/>
              </a:stretch>
            </a:blipFill>
          </p:spPr>
        </p:sp>
        <p:grpSp>
          <p:nvGrpSpPr>
            <p:cNvPr name="Group 9" id="9"/>
            <p:cNvGrpSpPr/>
            <p:nvPr/>
          </p:nvGrpSpPr>
          <p:grpSpPr>
            <a:xfrm rot="0">
              <a:off x="13266844" y="5900633"/>
              <a:ext cx="8251461" cy="2012342"/>
              <a:chOff x="0" y="0"/>
              <a:chExt cx="3332826" cy="812800"/>
            </a:xfrm>
          </p:grpSpPr>
          <p:sp>
            <p:nvSpPr>
              <p:cNvPr name="Freeform 10" id="10"/>
              <p:cNvSpPr/>
              <p:nvPr/>
            </p:nvSpPr>
            <p:spPr>
              <a:xfrm flipH="false" flipV="false" rot="0">
                <a:off x="0" y="0"/>
                <a:ext cx="3332826" cy="812800"/>
              </a:xfrm>
              <a:custGeom>
                <a:avLst/>
                <a:gdLst/>
                <a:ahLst/>
                <a:cxnLst/>
                <a:rect r="r" b="b" t="t" l="l"/>
                <a:pathLst>
                  <a:path h="812800" w="3332826">
                    <a:moveTo>
                      <a:pt x="43785" y="0"/>
                    </a:moveTo>
                    <a:lnTo>
                      <a:pt x="3289041" y="0"/>
                    </a:lnTo>
                    <a:cubicBezTo>
                      <a:pt x="3313223" y="0"/>
                      <a:pt x="3332826" y="19603"/>
                      <a:pt x="3332826" y="43785"/>
                    </a:cubicBezTo>
                    <a:lnTo>
                      <a:pt x="3332826" y="769015"/>
                    </a:lnTo>
                    <a:cubicBezTo>
                      <a:pt x="3332826" y="780628"/>
                      <a:pt x="3328213" y="791764"/>
                      <a:pt x="3320002" y="799976"/>
                    </a:cubicBezTo>
                    <a:cubicBezTo>
                      <a:pt x="3311790" y="808187"/>
                      <a:pt x="3300654" y="812800"/>
                      <a:pt x="3289041" y="812800"/>
                    </a:cubicBezTo>
                    <a:lnTo>
                      <a:pt x="43785" y="812800"/>
                    </a:lnTo>
                    <a:cubicBezTo>
                      <a:pt x="32172" y="812800"/>
                      <a:pt x="21036" y="808187"/>
                      <a:pt x="12824" y="799976"/>
                    </a:cubicBezTo>
                    <a:cubicBezTo>
                      <a:pt x="4613" y="791764"/>
                      <a:pt x="0" y="780628"/>
                      <a:pt x="0" y="769015"/>
                    </a:cubicBezTo>
                    <a:lnTo>
                      <a:pt x="0" y="43785"/>
                    </a:lnTo>
                    <a:cubicBezTo>
                      <a:pt x="0" y="32172"/>
                      <a:pt x="4613" y="21036"/>
                      <a:pt x="12824" y="12824"/>
                    </a:cubicBezTo>
                    <a:cubicBezTo>
                      <a:pt x="21036" y="4613"/>
                      <a:pt x="32172" y="0"/>
                      <a:pt x="43785" y="0"/>
                    </a:cubicBezTo>
                    <a:close/>
                  </a:path>
                </a:pathLst>
              </a:custGeom>
              <a:solidFill>
                <a:srgbClr val="FFFFFF"/>
              </a:solidFill>
              <a:ln cap="rnd">
                <a:noFill/>
                <a:prstDash val="solid"/>
                <a:round/>
              </a:ln>
            </p:spPr>
          </p:sp>
          <p:sp>
            <p:nvSpPr>
              <p:cNvPr name="TextBox 11" id="11"/>
              <p:cNvSpPr txBox="true"/>
              <p:nvPr/>
            </p:nvSpPr>
            <p:spPr>
              <a:xfrm>
                <a:off x="0" y="-28575"/>
                <a:ext cx="3332826" cy="841375"/>
              </a:xfrm>
              <a:prstGeom prst="rect">
                <a:avLst/>
              </a:prstGeom>
            </p:spPr>
            <p:txBody>
              <a:bodyPr anchor="ctr" rtlCol="false" tIns="24844" lIns="24844" bIns="24844" rIns="24844"/>
              <a:lstStyle/>
              <a:p>
                <a:pPr algn="ctr">
                  <a:lnSpc>
                    <a:spcPts val="2493"/>
                  </a:lnSpc>
                </a:pPr>
              </a:p>
            </p:txBody>
          </p:sp>
        </p:grpSp>
        <p:sp>
          <p:nvSpPr>
            <p:cNvPr name="TextBox 12" id="12"/>
            <p:cNvSpPr txBox="true"/>
            <p:nvPr/>
          </p:nvSpPr>
          <p:spPr>
            <a:xfrm rot="0">
              <a:off x="13866867" y="6592792"/>
              <a:ext cx="7596329" cy="534035"/>
            </a:xfrm>
            <a:prstGeom prst="rect">
              <a:avLst/>
            </a:prstGeom>
          </p:spPr>
          <p:txBody>
            <a:bodyPr anchor="t" rtlCol="false" tIns="0" lIns="0" bIns="0" rIns="0">
              <a:spAutoFit/>
            </a:bodyPr>
            <a:lstStyle/>
            <a:p>
              <a:pPr algn="l">
                <a:lnSpc>
                  <a:spcPts val="3450"/>
                </a:lnSpc>
              </a:pPr>
              <a:r>
                <a:rPr lang="en-US" sz="2300" spc="-138">
                  <a:solidFill>
                    <a:srgbClr val="303030"/>
                  </a:solidFill>
                  <a:latin typeface="Helvetica Now Display"/>
                  <a:ea typeface="Helvetica Now Display"/>
                  <a:cs typeface="Helvetica Now Display"/>
                  <a:sym typeface="Helvetica Now Display"/>
                </a:rPr>
                <a:t>The elements that are outside of your control.</a:t>
              </a:r>
            </a:p>
          </p:txBody>
        </p:sp>
      </p:grpSp>
      <p:grpSp>
        <p:nvGrpSpPr>
          <p:cNvPr name="Group 13" id="13"/>
          <p:cNvGrpSpPr/>
          <p:nvPr/>
        </p:nvGrpSpPr>
        <p:grpSpPr>
          <a:xfrm rot="0">
            <a:off x="2531062" y="1019175"/>
            <a:ext cx="14999825" cy="5209573"/>
            <a:chOff x="0" y="0"/>
            <a:chExt cx="19999766" cy="6946097"/>
          </a:xfrm>
        </p:grpSpPr>
        <p:grpSp>
          <p:nvGrpSpPr>
            <p:cNvPr name="Group 14" id="14"/>
            <p:cNvGrpSpPr/>
            <p:nvPr/>
          </p:nvGrpSpPr>
          <p:grpSpPr>
            <a:xfrm rot="0">
              <a:off x="0" y="0"/>
              <a:ext cx="6946097" cy="6946097"/>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AA1"/>
              </a:solidFill>
              <a:ln w="19050" cap="sq">
                <a:solidFill>
                  <a:srgbClr val="000000"/>
                </a:solidFill>
                <a:prstDash val="solid"/>
                <a:miter/>
              </a:ln>
            </p:spPr>
          </p:sp>
          <p:sp>
            <p:nvSpPr>
              <p:cNvPr name="TextBox 16" id="16"/>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sp>
          <p:nvSpPr>
            <p:cNvPr name="AutoShape 17" id="17"/>
            <p:cNvSpPr/>
            <p:nvPr/>
          </p:nvSpPr>
          <p:spPr>
            <a:xfrm>
              <a:off x="5465845" y="4286378"/>
              <a:ext cx="4821903" cy="0"/>
            </a:xfrm>
            <a:prstGeom prst="line">
              <a:avLst/>
            </a:prstGeom>
            <a:ln cap="flat" w="50800">
              <a:solidFill>
                <a:srgbClr val="000000"/>
              </a:solidFill>
              <a:prstDash val="solid"/>
              <a:headEnd type="oval" len="lg" w="lg"/>
              <a:tailEnd type="none" len="sm" w="sm"/>
            </a:ln>
          </p:spPr>
        </p:sp>
        <p:sp>
          <p:nvSpPr>
            <p:cNvPr name="TextBox 18" id="18"/>
            <p:cNvSpPr txBox="true"/>
            <p:nvPr/>
          </p:nvSpPr>
          <p:spPr>
            <a:xfrm rot="0">
              <a:off x="1357810" y="5142803"/>
              <a:ext cx="4250880" cy="600711"/>
            </a:xfrm>
            <a:prstGeom prst="rect">
              <a:avLst/>
            </a:prstGeom>
          </p:spPr>
          <p:txBody>
            <a:bodyPr anchor="t" rtlCol="false" tIns="0" lIns="0" bIns="0" rIns="0">
              <a:spAutoFit/>
            </a:bodyPr>
            <a:lstStyle/>
            <a:p>
              <a:pPr algn="ctr">
                <a:lnSpc>
                  <a:spcPts val="3779"/>
                </a:lnSpc>
                <a:spcBef>
                  <a:spcPct val="0"/>
                </a:spcBef>
              </a:pPr>
              <a:r>
                <a:rPr lang="en-US" b="true" sz="2699" spc="-161">
                  <a:solidFill>
                    <a:srgbClr val="303030"/>
                  </a:solidFill>
                  <a:latin typeface="Helvetica Now Display Bold"/>
                  <a:ea typeface="Helvetica Now Display Bold"/>
                  <a:cs typeface="Helvetica Now Display Bold"/>
                  <a:sym typeface="Helvetica Now Display Bold"/>
                </a:rPr>
                <a:t>Influence</a:t>
              </a:r>
            </a:p>
          </p:txBody>
        </p:sp>
        <p:sp>
          <p:nvSpPr>
            <p:cNvPr name="Freeform 19" id="19"/>
            <p:cNvSpPr/>
            <p:nvPr/>
          </p:nvSpPr>
          <p:spPr>
            <a:xfrm flipH="false" flipV="false" rot="0">
              <a:off x="10779084" y="3135959"/>
              <a:ext cx="9220683" cy="2812308"/>
            </a:xfrm>
            <a:custGeom>
              <a:avLst/>
              <a:gdLst/>
              <a:ahLst/>
              <a:cxnLst/>
              <a:rect r="r" b="b" t="t" l="l"/>
              <a:pathLst>
                <a:path h="2812308" w="9220683">
                  <a:moveTo>
                    <a:pt x="0" y="0"/>
                  </a:moveTo>
                  <a:lnTo>
                    <a:pt x="9220682" y="0"/>
                  </a:lnTo>
                  <a:lnTo>
                    <a:pt x="9220682" y="2812308"/>
                  </a:lnTo>
                  <a:lnTo>
                    <a:pt x="0" y="2812308"/>
                  </a:lnTo>
                  <a:lnTo>
                    <a:pt x="0" y="0"/>
                  </a:lnTo>
                  <a:close/>
                </a:path>
              </a:pathLst>
            </a:custGeom>
            <a:blipFill>
              <a:blip r:embed="rId3">
                <a:alphaModFix amt="72000"/>
              </a:blip>
              <a:stretch>
                <a:fillRect l="0" t="0" r="0" b="0"/>
              </a:stretch>
            </a:blipFill>
          </p:spPr>
        </p:sp>
        <p:grpSp>
          <p:nvGrpSpPr>
            <p:cNvPr name="Group 20" id="20"/>
            <p:cNvGrpSpPr/>
            <p:nvPr/>
          </p:nvGrpSpPr>
          <p:grpSpPr>
            <a:xfrm rot="0">
              <a:off x="11263695" y="3387315"/>
              <a:ext cx="8251461" cy="2012342"/>
              <a:chOff x="0" y="0"/>
              <a:chExt cx="3332826" cy="812800"/>
            </a:xfrm>
          </p:grpSpPr>
          <p:sp>
            <p:nvSpPr>
              <p:cNvPr name="Freeform 21" id="21"/>
              <p:cNvSpPr/>
              <p:nvPr/>
            </p:nvSpPr>
            <p:spPr>
              <a:xfrm flipH="false" flipV="false" rot="0">
                <a:off x="0" y="0"/>
                <a:ext cx="3332826" cy="812800"/>
              </a:xfrm>
              <a:custGeom>
                <a:avLst/>
                <a:gdLst/>
                <a:ahLst/>
                <a:cxnLst/>
                <a:rect r="r" b="b" t="t" l="l"/>
                <a:pathLst>
                  <a:path h="812800" w="3332826">
                    <a:moveTo>
                      <a:pt x="43785" y="0"/>
                    </a:moveTo>
                    <a:lnTo>
                      <a:pt x="3289041" y="0"/>
                    </a:lnTo>
                    <a:cubicBezTo>
                      <a:pt x="3313223" y="0"/>
                      <a:pt x="3332826" y="19603"/>
                      <a:pt x="3332826" y="43785"/>
                    </a:cubicBezTo>
                    <a:lnTo>
                      <a:pt x="3332826" y="769015"/>
                    </a:lnTo>
                    <a:cubicBezTo>
                      <a:pt x="3332826" y="780628"/>
                      <a:pt x="3328213" y="791764"/>
                      <a:pt x="3320002" y="799976"/>
                    </a:cubicBezTo>
                    <a:cubicBezTo>
                      <a:pt x="3311790" y="808187"/>
                      <a:pt x="3300654" y="812800"/>
                      <a:pt x="3289041" y="812800"/>
                    </a:cubicBezTo>
                    <a:lnTo>
                      <a:pt x="43785" y="812800"/>
                    </a:lnTo>
                    <a:cubicBezTo>
                      <a:pt x="32172" y="812800"/>
                      <a:pt x="21036" y="808187"/>
                      <a:pt x="12824" y="799976"/>
                    </a:cubicBezTo>
                    <a:cubicBezTo>
                      <a:pt x="4613" y="791764"/>
                      <a:pt x="0" y="780628"/>
                      <a:pt x="0" y="769015"/>
                    </a:cubicBezTo>
                    <a:lnTo>
                      <a:pt x="0" y="43785"/>
                    </a:lnTo>
                    <a:cubicBezTo>
                      <a:pt x="0" y="32172"/>
                      <a:pt x="4613" y="21036"/>
                      <a:pt x="12824" y="12824"/>
                    </a:cubicBezTo>
                    <a:cubicBezTo>
                      <a:pt x="21036" y="4613"/>
                      <a:pt x="32172" y="0"/>
                      <a:pt x="43785" y="0"/>
                    </a:cubicBezTo>
                    <a:close/>
                  </a:path>
                </a:pathLst>
              </a:custGeom>
              <a:solidFill>
                <a:srgbClr val="FFFFFF"/>
              </a:solidFill>
              <a:ln cap="rnd">
                <a:noFill/>
                <a:prstDash val="solid"/>
                <a:round/>
              </a:ln>
            </p:spPr>
          </p:sp>
          <p:sp>
            <p:nvSpPr>
              <p:cNvPr name="TextBox 22" id="22"/>
              <p:cNvSpPr txBox="true"/>
              <p:nvPr/>
            </p:nvSpPr>
            <p:spPr>
              <a:xfrm>
                <a:off x="0" y="-28575"/>
                <a:ext cx="3332826" cy="841375"/>
              </a:xfrm>
              <a:prstGeom prst="rect">
                <a:avLst/>
              </a:prstGeom>
            </p:spPr>
            <p:txBody>
              <a:bodyPr anchor="ctr" rtlCol="false" tIns="24844" lIns="24844" bIns="24844" rIns="24844"/>
              <a:lstStyle/>
              <a:p>
                <a:pPr algn="ctr">
                  <a:lnSpc>
                    <a:spcPts val="2493"/>
                  </a:lnSpc>
                </a:pPr>
              </a:p>
            </p:txBody>
          </p:sp>
        </p:grpSp>
        <p:sp>
          <p:nvSpPr>
            <p:cNvPr name="TextBox 23" id="23"/>
            <p:cNvSpPr txBox="true"/>
            <p:nvPr/>
          </p:nvSpPr>
          <p:spPr>
            <a:xfrm rot="0">
              <a:off x="11863718" y="4073842"/>
              <a:ext cx="7596329" cy="534035"/>
            </a:xfrm>
            <a:prstGeom prst="rect">
              <a:avLst/>
            </a:prstGeom>
          </p:spPr>
          <p:txBody>
            <a:bodyPr anchor="t" rtlCol="false" tIns="0" lIns="0" bIns="0" rIns="0">
              <a:spAutoFit/>
            </a:bodyPr>
            <a:lstStyle/>
            <a:p>
              <a:pPr algn="l">
                <a:lnSpc>
                  <a:spcPts val="3450"/>
                </a:lnSpc>
              </a:pPr>
              <a:r>
                <a:rPr lang="en-US" sz="2300" spc="-138">
                  <a:solidFill>
                    <a:srgbClr val="303030"/>
                  </a:solidFill>
                  <a:latin typeface="Helvetica Now Display"/>
                  <a:ea typeface="Helvetica Now Display"/>
                  <a:cs typeface="Helvetica Now Display"/>
                  <a:sym typeface="Helvetica Now Display"/>
                </a:rPr>
                <a:t>The elements that you can influence indirectly. </a:t>
              </a:r>
            </a:p>
          </p:txBody>
        </p:sp>
      </p:grpSp>
      <p:grpSp>
        <p:nvGrpSpPr>
          <p:cNvPr name="Group 24" id="24"/>
          <p:cNvGrpSpPr/>
          <p:nvPr/>
        </p:nvGrpSpPr>
        <p:grpSpPr>
          <a:xfrm rot="0">
            <a:off x="3549420" y="1019175"/>
            <a:ext cx="13981467" cy="3172857"/>
            <a:chOff x="0" y="0"/>
            <a:chExt cx="18641956" cy="4230477"/>
          </a:xfrm>
        </p:grpSpPr>
        <p:grpSp>
          <p:nvGrpSpPr>
            <p:cNvPr name="Group 25" id="25"/>
            <p:cNvGrpSpPr/>
            <p:nvPr/>
          </p:nvGrpSpPr>
          <p:grpSpPr>
            <a:xfrm rot="0">
              <a:off x="0" y="0"/>
              <a:ext cx="4230477" cy="4230477"/>
              <a:chOff x="0" y="0"/>
              <a:chExt cx="812800" cy="812800"/>
            </a:xfrm>
          </p:grpSpPr>
          <p:sp>
            <p:nvSpPr>
              <p:cNvPr name="Freeform 26" id="2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AFFCB"/>
              </a:solidFill>
              <a:ln w="19050" cap="sq">
                <a:solidFill>
                  <a:srgbClr val="000000"/>
                </a:solidFill>
                <a:prstDash val="solid"/>
                <a:miter/>
              </a:ln>
            </p:spPr>
          </p:sp>
          <p:sp>
            <p:nvSpPr>
              <p:cNvPr name="TextBox 27" id="27"/>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sp>
          <p:nvSpPr>
            <p:cNvPr name="TextBox 28" id="28"/>
            <p:cNvSpPr txBox="true"/>
            <p:nvPr/>
          </p:nvSpPr>
          <p:spPr>
            <a:xfrm rot="0">
              <a:off x="0" y="1786308"/>
              <a:ext cx="4250880" cy="600711"/>
            </a:xfrm>
            <a:prstGeom prst="rect">
              <a:avLst/>
            </a:prstGeom>
          </p:spPr>
          <p:txBody>
            <a:bodyPr anchor="t" rtlCol="false" tIns="0" lIns="0" bIns="0" rIns="0">
              <a:spAutoFit/>
            </a:bodyPr>
            <a:lstStyle/>
            <a:p>
              <a:pPr algn="ctr">
                <a:lnSpc>
                  <a:spcPts val="3779"/>
                </a:lnSpc>
                <a:spcBef>
                  <a:spcPct val="0"/>
                </a:spcBef>
              </a:pPr>
              <a:r>
                <a:rPr lang="en-US" b="true" sz="2699" spc="-161">
                  <a:solidFill>
                    <a:srgbClr val="303030"/>
                  </a:solidFill>
                  <a:latin typeface="Helvetica Now Display Bold"/>
                  <a:ea typeface="Helvetica Now Display Bold"/>
                  <a:cs typeface="Helvetica Now Display Bold"/>
                  <a:sym typeface="Helvetica Now Display Bold"/>
                </a:rPr>
                <a:t>Control</a:t>
              </a:r>
            </a:p>
          </p:txBody>
        </p:sp>
        <p:sp>
          <p:nvSpPr>
            <p:cNvPr name="AutoShape 29" id="29"/>
            <p:cNvSpPr/>
            <p:nvPr/>
          </p:nvSpPr>
          <p:spPr>
            <a:xfrm flipV="true">
              <a:off x="3278430" y="2115238"/>
              <a:ext cx="5651508" cy="0"/>
            </a:xfrm>
            <a:prstGeom prst="line">
              <a:avLst/>
            </a:prstGeom>
            <a:ln cap="flat" w="50800">
              <a:solidFill>
                <a:srgbClr val="000000"/>
              </a:solidFill>
              <a:prstDash val="solid"/>
              <a:headEnd type="oval" len="lg" w="lg"/>
              <a:tailEnd type="none" len="sm" w="sm"/>
            </a:ln>
          </p:spPr>
        </p:sp>
        <p:sp>
          <p:nvSpPr>
            <p:cNvPr name="Freeform 30" id="30"/>
            <p:cNvSpPr/>
            <p:nvPr/>
          </p:nvSpPr>
          <p:spPr>
            <a:xfrm flipH="false" flipV="false" rot="0">
              <a:off x="9421273" y="609940"/>
              <a:ext cx="9220683" cy="2812308"/>
            </a:xfrm>
            <a:custGeom>
              <a:avLst/>
              <a:gdLst/>
              <a:ahLst/>
              <a:cxnLst/>
              <a:rect r="r" b="b" t="t" l="l"/>
              <a:pathLst>
                <a:path h="2812308" w="9220683">
                  <a:moveTo>
                    <a:pt x="0" y="0"/>
                  </a:moveTo>
                  <a:lnTo>
                    <a:pt x="9220683" y="0"/>
                  </a:lnTo>
                  <a:lnTo>
                    <a:pt x="9220683" y="2812309"/>
                  </a:lnTo>
                  <a:lnTo>
                    <a:pt x="0" y="2812309"/>
                  </a:lnTo>
                  <a:lnTo>
                    <a:pt x="0" y="0"/>
                  </a:lnTo>
                  <a:close/>
                </a:path>
              </a:pathLst>
            </a:custGeom>
            <a:blipFill>
              <a:blip r:embed="rId3">
                <a:alphaModFix amt="72000"/>
              </a:blip>
              <a:stretch>
                <a:fillRect l="0" t="0" r="0" b="0"/>
              </a:stretch>
            </a:blipFill>
          </p:spPr>
        </p:sp>
        <p:grpSp>
          <p:nvGrpSpPr>
            <p:cNvPr name="Group 31" id="31"/>
            <p:cNvGrpSpPr/>
            <p:nvPr/>
          </p:nvGrpSpPr>
          <p:grpSpPr>
            <a:xfrm rot="0">
              <a:off x="9905884" y="861297"/>
              <a:ext cx="8251461" cy="2012342"/>
              <a:chOff x="0" y="0"/>
              <a:chExt cx="3332826" cy="812800"/>
            </a:xfrm>
          </p:grpSpPr>
          <p:sp>
            <p:nvSpPr>
              <p:cNvPr name="Freeform 32" id="32"/>
              <p:cNvSpPr/>
              <p:nvPr/>
            </p:nvSpPr>
            <p:spPr>
              <a:xfrm flipH="false" flipV="false" rot="0">
                <a:off x="0" y="0"/>
                <a:ext cx="3332826" cy="812800"/>
              </a:xfrm>
              <a:custGeom>
                <a:avLst/>
                <a:gdLst/>
                <a:ahLst/>
                <a:cxnLst/>
                <a:rect r="r" b="b" t="t" l="l"/>
                <a:pathLst>
                  <a:path h="812800" w="3332826">
                    <a:moveTo>
                      <a:pt x="43785" y="0"/>
                    </a:moveTo>
                    <a:lnTo>
                      <a:pt x="3289041" y="0"/>
                    </a:lnTo>
                    <a:cubicBezTo>
                      <a:pt x="3313223" y="0"/>
                      <a:pt x="3332826" y="19603"/>
                      <a:pt x="3332826" y="43785"/>
                    </a:cubicBezTo>
                    <a:lnTo>
                      <a:pt x="3332826" y="769015"/>
                    </a:lnTo>
                    <a:cubicBezTo>
                      <a:pt x="3332826" y="780628"/>
                      <a:pt x="3328213" y="791764"/>
                      <a:pt x="3320002" y="799976"/>
                    </a:cubicBezTo>
                    <a:cubicBezTo>
                      <a:pt x="3311790" y="808187"/>
                      <a:pt x="3300654" y="812800"/>
                      <a:pt x="3289041" y="812800"/>
                    </a:cubicBezTo>
                    <a:lnTo>
                      <a:pt x="43785" y="812800"/>
                    </a:lnTo>
                    <a:cubicBezTo>
                      <a:pt x="32172" y="812800"/>
                      <a:pt x="21036" y="808187"/>
                      <a:pt x="12824" y="799976"/>
                    </a:cubicBezTo>
                    <a:cubicBezTo>
                      <a:pt x="4613" y="791764"/>
                      <a:pt x="0" y="780628"/>
                      <a:pt x="0" y="769015"/>
                    </a:cubicBezTo>
                    <a:lnTo>
                      <a:pt x="0" y="43785"/>
                    </a:lnTo>
                    <a:cubicBezTo>
                      <a:pt x="0" y="32172"/>
                      <a:pt x="4613" y="21036"/>
                      <a:pt x="12824" y="12824"/>
                    </a:cubicBezTo>
                    <a:cubicBezTo>
                      <a:pt x="21036" y="4613"/>
                      <a:pt x="32172" y="0"/>
                      <a:pt x="43785" y="0"/>
                    </a:cubicBezTo>
                    <a:close/>
                  </a:path>
                </a:pathLst>
              </a:custGeom>
              <a:solidFill>
                <a:srgbClr val="FFFFFF"/>
              </a:solidFill>
              <a:ln cap="rnd">
                <a:noFill/>
                <a:prstDash val="solid"/>
                <a:round/>
              </a:ln>
            </p:spPr>
          </p:sp>
          <p:sp>
            <p:nvSpPr>
              <p:cNvPr name="TextBox 33" id="33"/>
              <p:cNvSpPr txBox="true"/>
              <p:nvPr/>
            </p:nvSpPr>
            <p:spPr>
              <a:xfrm>
                <a:off x="0" y="-28575"/>
                <a:ext cx="3332826" cy="841375"/>
              </a:xfrm>
              <a:prstGeom prst="rect">
                <a:avLst/>
              </a:prstGeom>
            </p:spPr>
            <p:txBody>
              <a:bodyPr anchor="ctr" rtlCol="false" tIns="24844" lIns="24844" bIns="24844" rIns="24844"/>
              <a:lstStyle/>
              <a:p>
                <a:pPr algn="ctr">
                  <a:lnSpc>
                    <a:spcPts val="2493"/>
                  </a:lnSpc>
                </a:pPr>
              </a:p>
            </p:txBody>
          </p:sp>
        </p:grpSp>
        <p:sp>
          <p:nvSpPr>
            <p:cNvPr name="TextBox 34" id="34"/>
            <p:cNvSpPr txBox="true"/>
            <p:nvPr/>
          </p:nvSpPr>
          <p:spPr>
            <a:xfrm rot="0">
              <a:off x="10505907" y="1600963"/>
              <a:ext cx="7596329" cy="534035"/>
            </a:xfrm>
            <a:prstGeom prst="rect">
              <a:avLst/>
            </a:prstGeom>
          </p:spPr>
          <p:txBody>
            <a:bodyPr anchor="t" rtlCol="false" tIns="0" lIns="0" bIns="0" rIns="0">
              <a:spAutoFit/>
            </a:bodyPr>
            <a:lstStyle/>
            <a:p>
              <a:pPr algn="l">
                <a:lnSpc>
                  <a:spcPts val="3450"/>
                </a:lnSpc>
              </a:pPr>
              <a:r>
                <a:rPr lang="en-US" sz="2300" spc="-138" strike="noStrike" u="none">
                  <a:solidFill>
                    <a:srgbClr val="303030"/>
                  </a:solidFill>
                  <a:latin typeface="Helvetica Now Display"/>
                  <a:ea typeface="Helvetica Now Display"/>
                  <a:cs typeface="Helvetica Now Display"/>
                  <a:sym typeface="Helvetica Now Display"/>
                </a:rPr>
                <a:t>The elements of an issue you can directly control.</a:t>
              </a:r>
            </a:p>
          </p:txBody>
        </p:sp>
      </p:grpSp>
      <p:sp>
        <p:nvSpPr>
          <p:cNvPr name="TextBox 35" id="35"/>
          <p:cNvSpPr txBox="true"/>
          <p:nvPr/>
        </p:nvSpPr>
        <p:spPr>
          <a:xfrm rot="0">
            <a:off x="8069032" y="8264525"/>
            <a:ext cx="9057065" cy="993797"/>
          </a:xfrm>
          <a:prstGeom prst="rect">
            <a:avLst/>
          </a:prstGeom>
        </p:spPr>
        <p:txBody>
          <a:bodyPr anchor="t" rtlCol="false" tIns="0" lIns="0" bIns="0" rIns="0">
            <a:spAutoFit/>
          </a:bodyPr>
          <a:lstStyle/>
          <a:p>
            <a:pPr algn="r">
              <a:lnSpc>
                <a:spcPts val="7699"/>
              </a:lnSpc>
            </a:pPr>
            <a:r>
              <a:rPr lang="en-US" sz="6999" spc="-419">
                <a:solidFill>
                  <a:srgbClr val="303030">
                    <a:alpha val="60000"/>
                  </a:srgbClr>
                </a:solidFill>
                <a:latin typeface="Inter"/>
                <a:ea typeface="Inter"/>
                <a:cs typeface="Inter"/>
                <a:sym typeface="Inter"/>
              </a:rPr>
              <a:t>The Locus of </a:t>
            </a:r>
            <a:r>
              <a:rPr lang="en-US" sz="6999" spc="-419">
                <a:solidFill>
                  <a:srgbClr val="51748B">
                    <a:alpha val="60000"/>
                  </a:srgbClr>
                </a:solidFill>
                <a:latin typeface="Inter"/>
                <a:ea typeface="Inter"/>
                <a:cs typeface="Inter"/>
                <a:sym typeface="Inter"/>
              </a:rPr>
              <a:t>Control</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1019175"/>
            <a:ext cx="8229600" cy="8239125"/>
            <a:chOff x="0" y="0"/>
            <a:chExt cx="10972800" cy="10985500"/>
          </a:xfrm>
        </p:grpSpPr>
        <p:grpSp>
          <p:nvGrpSpPr>
            <p:cNvPr name="Group 3" id="3"/>
            <p:cNvGrpSpPr/>
            <p:nvPr/>
          </p:nvGrpSpPr>
          <p:grpSpPr>
            <a:xfrm rot="0">
              <a:off x="0" y="12700"/>
              <a:ext cx="10972800" cy="10972800"/>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5C5"/>
              </a:solidFill>
              <a:ln w="19050" cap="sq">
                <a:solidFill>
                  <a:srgbClr val="000000"/>
                </a:solidFill>
                <a:prstDash val="solid"/>
                <a:miter/>
              </a:ln>
            </p:spPr>
          </p:sp>
          <p:sp>
            <p:nvSpPr>
              <p:cNvPr name="TextBox 5" id="5"/>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sp>
          <p:nvSpPr>
            <p:cNvPr name="TextBox 6" id="6"/>
            <p:cNvSpPr txBox="true"/>
            <p:nvPr/>
          </p:nvSpPr>
          <p:spPr>
            <a:xfrm rot="0">
              <a:off x="3360960" y="8417135"/>
              <a:ext cx="4250880" cy="600711"/>
            </a:xfrm>
            <a:prstGeom prst="rect">
              <a:avLst/>
            </a:prstGeom>
          </p:spPr>
          <p:txBody>
            <a:bodyPr anchor="t" rtlCol="false" tIns="0" lIns="0" bIns="0" rIns="0">
              <a:spAutoFit/>
            </a:bodyPr>
            <a:lstStyle/>
            <a:p>
              <a:pPr algn="ctr">
                <a:lnSpc>
                  <a:spcPts val="3779"/>
                </a:lnSpc>
                <a:spcBef>
                  <a:spcPct val="0"/>
                </a:spcBef>
              </a:pPr>
              <a:r>
                <a:rPr lang="en-US" b="true" sz="2699" spc="-161">
                  <a:solidFill>
                    <a:srgbClr val="303030"/>
                  </a:solidFill>
                  <a:latin typeface="Helvetica Now Display Bold"/>
                  <a:ea typeface="Helvetica Now Display Bold"/>
                  <a:cs typeface="Helvetica Now Display Bold"/>
                  <a:sym typeface="Helvetica Now Display Bold"/>
                </a:rPr>
                <a:t>Accept &amp; Adapt</a:t>
              </a:r>
            </a:p>
          </p:txBody>
        </p:sp>
        <p:grpSp>
          <p:nvGrpSpPr>
            <p:cNvPr name="Group 7" id="7"/>
            <p:cNvGrpSpPr/>
            <p:nvPr/>
          </p:nvGrpSpPr>
          <p:grpSpPr>
            <a:xfrm rot="0">
              <a:off x="2003150" y="0"/>
              <a:ext cx="6946097" cy="6946097"/>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AA1"/>
              </a:solidFill>
              <a:ln w="19050" cap="sq">
                <a:solidFill>
                  <a:srgbClr val="000000"/>
                </a:solidFill>
                <a:prstDash val="solid"/>
                <a:miter/>
              </a:ln>
            </p:spPr>
          </p:sp>
          <p:sp>
            <p:nvSpPr>
              <p:cNvPr name="TextBox 9" id="9"/>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sp>
          <p:nvSpPr>
            <p:cNvPr name="TextBox 10" id="10"/>
            <p:cNvSpPr txBox="true"/>
            <p:nvPr/>
          </p:nvSpPr>
          <p:spPr>
            <a:xfrm rot="0">
              <a:off x="3360960" y="5142803"/>
              <a:ext cx="4250880" cy="600711"/>
            </a:xfrm>
            <a:prstGeom prst="rect">
              <a:avLst/>
            </a:prstGeom>
          </p:spPr>
          <p:txBody>
            <a:bodyPr anchor="t" rtlCol="false" tIns="0" lIns="0" bIns="0" rIns="0">
              <a:spAutoFit/>
            </a:bodyPr>
            <a:lstStyle/>
            <a:p>
              <a:pPr algn="ctr">
                <a:lnSpc>
                  <a:spcPts val="3779"/>
                </a:lnSpc>
                <a:spcBef>
                  <a:spcPct val="0"/>
                </a:spcBef>
              </a:pPr>
              <a:r>
                <a:rPr lang="en-US" b="true" sz="2699" spc="-161">
                  <a:solidFill>
                    <a:srgbClr val="303030"/>
                  </a:solidFill>
                  <a:latin typeface="Helvetica Now Display Bold"/>
                  <a:ea typeface="Helvetica Now Display Bold"/>
                  <a:cs typeface="Helvetica Now Display Bold"/>
                  <a:sym typeface="Helvetica Now Display Bold"/>
                </a:rPr>
                <a:t>Influence</a:t>
              </a:r>
            </a:p>
          </p:txBody>
        </p:sp>
        <p:grpSp>
          <p:nvGrpSpPr>
            <p:cNvPr name="Group 11" id="11"/>
            <p:cNvGrpSpPr/>
            <p:nvPr/>
          </p:nvGrpSpPr>
          <p:grpSpPr>
            <a:xfrm rot="0">
              <a:off x="3360960" y="0"/>
              <a:ext cx="4230477" cy="4230477"/>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AFFCB"/>
              </a:solidFill>
              <a:ln w="19050" cap="sq">
                <a:solidFill>
                  <a:srgbClr val="000000"/>
                </a:solidFill>
                <a:prstDash val="solid"/>
                <a:miter/>
              </a:ln>
            </p:spPr>
          </p:sp>
          <p:sp>
            <p:nvSpPr>
              <p:cNvPr name="TextBox 13" id="13"/>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sp>
          <p:nvSpPr>
            <p:cNvPr name="TextBox 14" id="14"/>
            <p:cNvSpPr txBox="true"/>
            <p:nvPr/>
          </p:nvSpPr>
          <p:spPr>
            <a:xfrm rot="0">
              <a:off x="3360960" y="1786308"/>
              <a:ext cx="4250880" cy="600711"/>
            </a:xfrm>
            <a:prstGeom prst="rect">
              <a:avLst/>
            </a:prstGeom>
          </p:spPr>
          <p:txBody>
            <a:bodyPr anchor="t" rtlCol="false" tIns="0" lIns="0" bIns="0" rIns="0">
              <a:spAutoFit/>
            </a:bodyPr>
            <a:lstStyle/>
            <a:p>
              <a:pPr algn="ctr">
                <a:lnSpc>
                  <a:spcPts val="3779"/>
                </a:lnSpc>
                <a:spcBef>
                  <a:spcPct val="0"/>
                </a:spcBef>
              </a:pPr>
              <a:r>
                <a:rPr lang="en-US" b="true" sz="2699" spc="-161">
                  <a:solidFill>
                    <a:srgbClr val="303030"/>
                  </a:solidFill>
                  <a:latin typeface="Helvetica Now Display Bold"/>
                  <a:ea typeface="Helvetica Now Display Bold"/>
                  <a:cs typeface="Helvetica Now Display Bold"/>
                  <a:sym typeface="Helvetica Now Display Bold"/>
                </a:rPr>
                <a:t>Control</a:t>
              </a:r>
            </a:p>
          </p:txBody>
        </p:sp>
      </p:grpSp>
      <p:grpSp>
        <p:nvGrpSpPr>
          <p:cNvPr name="Group 15" id="15"/>
          <p:cNvGrpSpPr/>
          <p:nvPr/>
        </p:nvGrpSpPr>
        <p:grpSpPr>
          <a:xfrm rot="5400000">
            <a:off x="9673908" y="2540053"/>
            <a:ext cx="8174394" cy="7377390"/>
            <a:chOff x="0" y="0"/>
            <a:chExt cx="10899192" cy="9836520"/>
          </a:xfrm>
        </p:grpSpPr>
        <p:sp>
          <p:nvSpPr>
            <p:cNvPr name="Freeform 16" id="16"/>
            <p:cNvSpPr/>
            <p:nvPr/>
          </p:nvSpPr>
          <p:spPr>
            <a:xfrm flipH="false" flipV="false" rot="-10800000">
              <a:off x="0" y="0"/>
              <a:ext cx="10899192" cy="9836520"/>
            </a:xfrm>
            <a:custGeom>
              <a:avLst/>
              <a:gdLst/>
              <a:ahLst/>
              <a:cxnLst/>
              <a:rect r="r" b="b" t="t" l="l"/>
              <a:pathLst>
                <a:path h="9836520" w="10899192">
                  <a:moveTo>
                    <a:pt x="0" y="0"/>
                  </a:moveTo>
                  <a:lnTo>
                    <a:pt x="10899192" y="0"/>
                  </a:lnTo>
                  <a:lnTo>
                    <a:pt x="10899192" y="9836520"/>
                  </a:lnTo>
                  <a:lnTo>
                    <a:pt x="0" y="9836520"/>
                  </a:lnTo>
                  <a:lnTo>
                    <a:pt x="0" y="0"/>
                  </a:lnTo>
                  <a:close/>
                </a:path>
              </a:pathLst>
            </a:custGeom>
            <a:blipFill>
              <a:blip r:embed="rId3">
                <a:alphaModFix amt="21999"/>
              </a:blip>
              <a:stretch>
                <a:fillRect l="0" t="0" r="0" b="0"/>
              </a:stretch>
            </a:blipFill>
          </p:spPr>
        </p:sp>
        <p:grpSp>
          <p:nvGrpSpPr>
            <p:cNvPr name="Group 17" id="17"/>
            <p:cNvGrpSpPr/>
            <p:nvPr/>
          </p:nvGrpSpPr>
          <p:grpSpPr>
            <a:xfrm rot="0">
              <a:off x="1005660" y="1679479"/>
              <a:ext cx="8408843" cy="6477563"/>
              <a:chOff x="0" y="0"/>
              <a:chExt cx="1298645" cy="1000382"/>
            </a:xfrm>
          </p:grpSpPr>
          <p:sp>
            <p:nvSpPr>
              <p:cNvPr name="Freeform 18" id="18"/>
              <p:cNvSpPr/>
              <p:nvPr/>
            </p:nvSpPr>
            <p:spPr>
              <a:xfrm flipH="false" flipV="false" rot="0">
                <a:off x="0" y="0"/>
                <a:ext cx="1298645" cy="1000382"/>
              </a:xfrm>
              <a:custGeom>
                <a:avLst/>
                <a:gdLst/>
                <a:ahLst/>
                <a:cxnLst/>
                <a:rect r="r" b="b" t="t" l="l"/>
                <a:pathLst>
                  <a:path h="1000382" w="1298645">
                    <a:moveTo>
                      <a:pt x="35295" y="0"/>
                    </a:moveTo>
                    <a:lnTo>
                      <a:pt x="1263350" y="0"/>
                    </a:lnTo>
                    <a:cubicBezTo>
                      <a:pt x="1282843" y="0"/>
                      <a:pt x="1298645" y="15802"/>
                      <a:pt x="1298645" y="35295"/>
                    </a:cubicBezTo>
                    <a:lnTo>
                      <a:pt x="1298645" y="965087"/>
                    </a:lnTo>
                    <a:cubicBezTo>
                      <a:pt x="1298645" y="984580"/>
                      <a:pt x="1282843" y="1000382"/>
                      <a:pt x="1263350" y="1000382"/>
                    </a:cubicBezTo>
                    <a:lnTo>
                      <a:pt x="35295" y="1000382"/>
                    </a:lnTo>
                    <a:cubicBezTo>
                      <a:pt x="15802" y="1000382"/>
                      <a:pt x="0" y="984580"/>
                      <a:pt x="0" y="965087"/>
                    </a:cubicBezTo>
                    <a:lnTo>
                      <a:pt x="0" y="35295"/>
                    </a:lnTo>
                    <a:cubicBezTo>
                      <a:pt x="0" y="15802"/>
                      <a:pt x="15802" y="0"/>
                      <a:pt x="35295" y="0"/>
                    </a:cubicBezTo>
                    <a:close/>
                  </a:path>
                </a:pathLst>
              </a:custGeom>
              <a:solidFill>
                <a:srgbClr val="FFFFFF"/>
              </a:solidFill>
              <a:ln cap="rnd">
                <a:noFill/>
                <a:prstDash val="solid"/>
                <a:round/>
              </a:ln>
            </p:spPr>
          </p:sp>
          <p:sp>
            <p:nvSpPr>
              <p:cNvPr name="TextBox 19" id="19"/>
              <p:cNvSpPr txBox="true"/>
              <p:nvPr/>
            </p:nvSpPr>
            <p:spPr>
              <a:xfrm>
                <a:off x="0" y="-28575"/>
                <a:ext cx="1298645" cy="1028957"/>
              </a:xfrm>
              <a:prstGeom prst="rect">
                <a:avLst/>
              </a:prstGeom>
            </p:spPr>
            <p:txBody>
              <a:bodyPr anchor="ctr" rtlCol="false" tIns="85938" lIns="85938" bIns="85938" rIns="85938"/>
              <a:lstStyle/>
              <a:p>
                <a:pPr algn="ctr">
                  <a:lnSpc>
                    <a:spcPts val="2493"/>
                  </a:lnSpc>
                </a:pPr>
              </a:p>
            </p:txBody>
          </p:sp>
        </p:grpSp>
      </p:grpSp>
      <p:sp>
        <p:nvSpPr>
          <p:cNvPr name="TextBox 20" id="20"/>
          <p:cNvSpPr txBox="true"/>
          <p:nvPr/>
        </p:nvSpPr>
        <p:spPr>
          <a:xfrm rot="0">
            <a:off x="12261562" y="3490612"/>
            <a:ext cx="2999085" cy="5058947"/>
          </a:xfrm>
          <a:prstGeom prst="rect">
            <a:avLst/>
          </a:prstGeom>
        </p:spPr>
        <p:txBody>
          <a:bodyPr anchor="t" rtlCol="false" tIns="0" lIns="0" bIns="0" rIns="0">
            <a:spAutoFit/>
          </a:bodyPr>
          <a:lstStyle/>
          <a:p>
            <a:pPr algn="l" marL="475810" indent="-237905" lvl="1">
              <a:lnSpc>
                <a:spcPts val="3085"/>
              </a:lnSpc>
              <a:buFont typeface="Arial"/>
              <a:buChar char="•"/>
            </a:pPr>
            <a:r>
              <a:rPr lang="en-US" sz="2203" spc="-132">
                <a:solidFill>
                  <a:srgbClr val="303030"/>
                </a:solidFill>
                <a:latin typeface="Helvetica Now Display"/>
                <a:ea typeface="Helvetica Now Display"/>
                <a:cs typeface="Helvetica Now Display"/>
                <a:sym typeface="Helvetica Now Display"/>
              </a:rPr>
              <a:t>Company culture</a:t>
            </a:r>
          </a:p>
          <a:p>
            <a:pPr algn="l" marL="475810" indent="-237905" lvl="1">
              <a:lnSpc>
                <a:spcPts val="3085"/>
              </a:lnSpc>
              <a:buFont typeface="Arial"/>
              <a:buChar char="•"/>
            </a:pPr>
            <a:r>
              <a:rPr lang="en-US" sz="2203" spc="-132">
                <a:solidFill>
                  <a:srgbClr val="303030"/>
                </a:solidFill>
                <a:latin typeface="Helvetica Now Display"/>
                <a:ea typeface="Helvetica Now Display"/>
                <a:cs typeface="Helvetica Now Display"/>
                <a:sym typeface="Helvetica Now Display"/>
              </a:rPr>
              <a:t>Your responses to stress</a:t>
            </a:r>
          </a:p>
          <a:p>
            <a:pPr algn="l" marL="475810" indent="-237905" lvl="1">
              <a:lnSpc>
                <a:spcPts val="3085"/>
              </a:lnSpc>
              <a:buFont typeface="Arial"/>
              <a:buChar char="•"/>
            </a:pPr>
            <a:r>
              <a:rPr lang="en-US" sz="2203" spc="-132">
                <a:solidFill>
                  <a:srgbClr val="303030"/>
                </a:solidFill>
                <a:latin typeface="Helvetica Now Display"/>
                <a:ea typeface="Helvetica Now Display"/>
                <a:cs typeface="Helvetica Now Display"/>
                <a:sym typeface="Helvetica Now Display"/>
              </a:rPr>
              <a:t>Resource constraints</a:t>
            </a:r>
          </a:p>
          <a:p>
            <a:pPr algn="l" marL="475810" indent="-237905" lvl="1">
              <a:lnSpc>
                <a:spcPts val="3085"/>
              </a:lnSpc>
              <a:buFont typeface="Arial"/>
              <a:buChar char="•"/>
            </a:pPr>
            <a:r>
              <a:rPr lang="en-US" sz="2203" spc="-132">
                <a:solidFill>
                  <a:srgbClr val="303030"/>
                </a:solidFill>
                <a:latin typeface="Helvetica Now Display"/>
                <a:ea typeface="Helvetica Now Display"/>
                <a:cs typeface="Helvetica Now Display"/>
                <a:sym typeface="Helvetica Now Display"/>
              </a:rPr>
              <a:t>Team norms</a:t>
            </a:r>
          </a:p>
          <a:p>
            <a:pPr algn="l" marL="475810" indent="-237905" lvl="1">
              <a:lnSpc>
                <a:spcPts val="3085"/>
              </a:lnSpc>
              <a:buFont typeface="Arial"/>
              <a:buChar char="•"/>
            </a:pPr>
            <a:r>
              <a:rPr lang="en-US" sz="2203" spc="-132">
                <a:solidFill>
                  <a:srgbClr val="303030"/>
                </a:solidFill>
                <a:latin typeface="Helvetica Now Display"/>
                <a:ea typeface="Helvetica Now Display"/>
                <a:cs typeface="Helvetica Now Display"/>
                <a:sym typeface="Helvetica Now Display"/>
              </a:rPr>
              <a:t>Others’ personalities</a:t>
            </a:r>
          </a:p>
          <a:p>
            <a:pPr algn="l" marL="475810" indent="-237905" lvl="1">
              <a:lnSpc>
                <a:spcPts val="3085"/>
              </a:lnSpc>
              <a:buFont typeface="Arial"/>
              <a:buChar char="•"/>
            </a:pPr>
            <a:r>
              <a:rPr lang="en-US" sz="2203" spc="-132">
                <a:solidFill>
                  <a:srgbClr val="303030"/>
                </a:solidFill>
                <a:latin typeface="Helvetica Now Display"/>
                <a:ea typeface="Helvetica Now Display"/>
                <a:cs typeface="Helvetica Now Display"/>
                <a:sym typeface="Helvetica Now Display"/>
              </a:rPr>
              <a:t>Your decisions</a:t>
            </a:r>
          </a:p>
          <a:p>
            <a:pPr algn="l" marL="475810" indent="-237905" lvl="1">
              <a:lnSpc>
                <a:spcPts val="3085"/>
              </a:lnSpc>
              <a:buFont typeface="Arial"/>
              <a:buChar char="•"/>
            </a:pPr>
            <a:r>
              <a:rPr lang="en-US" sz="2203" spc="-132">
                <a:solidFill>
                  <a:srgbClr val="303030"/>
                </a:solidFill>
                <a:latin typeface="Helvetica Now Display"/>
                <a:ea typeface="Helvetica Now Display"/>
                <a:cs typeface="Helvetica Now Display"/>
                <a:sym typeface="Helvetica Now Display"/>
              </a:rPr>
              <a:t>Engagement levels</a:t>
            </a:r>
          </a:p>
          <a:p>
            <a:pPr algn="l" marL="475810" indent="-237905" lvl="1">
              <a:lnSpc>
                <a:spcPts val="3085"/>
              </a:lnSpc>
              <a:buFont typeface="Arial"/>
              <a:buChar char="•"/>
            </a:pPr>
            <a:r>
              <a:rPr lang="en-US" sz="2203" spc="-132">
                <a:solidFill>
                  <a:srgbClr val="303030"/>
                </a:solidFill>
                <a:latin typeface="Helvetica Now Display"/>
                <a:ea typeface="Helvetica Now Display"/>
                <a:cs typeface="Helvetica Now Display"/>
                <a:sym typeface="Helvetica Now Display"/>
              </a:rPr>
              <a:t>Market shifts</a:t>
            </a:r>
          </a:p>
          <a:p>
            <a:pPr algn="l" marL="475810" indent="-237905" lvl="1">
              <a:lnSpc>
                <a:spcPts val="3085"/>
              </a:lnSpc>
              <a:buFont typeface="Arial"/>
              <a:buChar char="•"/>
            </a:pPr>
            <a:r>
              <a:rPr lang="en-US" sz="2203" spc="-132">
                <a:solidFill>
                  <a:srgbClr val="303030"/>
                </a:solidFill>
                <a:latin typeface="Helvetica Now Display"/>
                <a:ea typeface="Helvetica Now Display"/>
                <a:cs typeface="Helvetica Now Display"/>
                <a:sym typeface="Helvetica Now Display"/>
              </a:rPr>
              <a:t>Your attitude</a:t>
            </a:r>
          </a:p>
          <a:p>
            <a:pPr algn="l" marL="475810" indent="-237905" lvl="1">
              <a:lnSpc>
                <a:spcPts val="3085"/>
              </a:lnSpc>
              <a:buFont typeface="Arial"/>
              <a:buChar char="•"/>
            </a:pPr>
            <a:r>
              <a:rPr lang="en-US" sz="2203" spc="-132">
                <a:solidFill>
                  <a:srgbClr val="303030"/>
                </a:solidFill>
                <a:latin typeface="Helvetica Now Display"/>
                <a:ea typeface="Helvetica Now Display"/>
                <a:cs typeface="Helvetica Now Display"/>
                <a:sym typeface="Helvetica Now Display"/>
              </a:rPr>
              <a:t>Competing demands</a:t>
            </a:r>
          </a:p>
          <a:p>
            <a:pPr algn="l" marL="475810" indent="-237905" lvl="1">
              <a:lnSpc>
                <a:spcPts val="3085"/>
              </a:lnSpc>
              <a:buFont typeface="Arial"/>
              <a:buChar char="•"/>
            </a:pPr>
            <a:r>
              <a:rPr lang="en-US" sz="2203" spc="-132">
                <a:solidFill>
                  <a:srgbClr val="303030"/>
                </a:solidFill>
                <a:latin typeface="Helvetica Now Display"/>
                <a:ea typeface="Helvetica Now Display"/>
                <a:cs typeface="Helvetica Now Display"/>
                <a:sym typeface="Helvetica Now Display"/>
              </a:rPr>
              <a:t>Others’ behaviors</a:t>
            </a:r>
          </a:p>
          <a:p>
            <a:pPr algn="l" marL="475810" indent="-237905" lvl="1">
              <a:lnSpc>
                <a:spcPts val="3085"/>
              </a:lnSpc>
              <a:buFont typeface="Arial"/>
              <a:buChar char="•"/>
            </a:pPr>
            <a:r>
              <a:rPr lang="en-US" sz="2203" spc="-132">
                <a:solidFill>
                  <a:srgbClr val="303030"/>
                </a:solidFill>
                <a:latin typeface="Helvetica Now Display"/>
                <a:ea typeface="Helvetica Now Display"/>
                <a:cs typeface="Helvetica Now Display"/>
                <a:sym typeface="Helvetica Now Display"/>
              </a:rPr>
              <a:t>Policies</a:t>
            </a:r>
          </a:p>
          <a:p>
            <a:pPr algn="l" marL="475810" indent="-237905" lvl="1">
              <a:lnSpc>
                <a:spcPts val="3085"/>
              </a:lnSpc>
              <a:buFont typeface="Arial"/>
              <a:buChar char="•"/>
            </a:pPr>
            <a:r>
              <a:rPr lang="en-US" sz="2203" spc="-132">
                <a:solidFill>
                  <a:srgbClr val="303030"/>
                </a:solidFill>
                <a:latin typeface="Helvetica Now Display"/>
                <a:ea typeface="Helvetica Now Display"/>
                <a:cs typeface="Helvetica Now Display"/>
                <a:sym typeface="Helvetica Now Display"/>
              </a:rPr>
              <a:t>Your actions</a:t>
            </a:r>
          </a:p>
        </p:txBody>
      </p:sp>
      <p:grpSp>
        <p:nvGrpSpPr>
          <p:cNvPr name="Group 21" id="21"/>
          <p:cNvGrpSpPr/>
          <p:nvPr/>
        </p:nvGrpSpPr>
        <p:grpSpPr>
          <a:xfrm rot="0">
            <a:off x="9870840" y="1028700"/>
            <a:ext cx="7388460" cy="1244201"/>
            <a:chOff x="0" y="0"/>
            <a:chExt cx="9851280" cy="1658935"/>
          </a:xfrm>
        </p:grpSpPr>
        <p:grpSp>
          <p:nvGrpSpPr>
            <p:cNvPr name="Group 22" id="22"/>
            <p:cNvGrpSpPr/>
            <p:nvPr/>
          </p:nvGrpSpPr>
          <p:grpSpPr>
            <a:xfrm rot="0">
              <a:off x="343533" y="218317"/>
              <a:ext cx="9507748" cy="1440618"/>
              <a:chOff x="0" y="0"/>
              <a:chExt cx="2161399" cy="327496"/>
            </a:xfrm>
          </p:grpSpPr>
          <p:sp>
            <p:nvSpPr>
              <p:cNvPr name="Freeform 23" id="23"/>
              <p:cNvSpPr/>
              <p:nvPr/>
            </p:nvSpPr>
            <p:spPr>
              <a:xfrm flipH="false" flipV="false" rot="0">
                <a:off x="0" y="0"/>
                <a:ext cx="2161399" cy="327496"/>
              </a:xfrm>
              <a:custGeom>
                <a:avLst/>
                <a:gdLst/>
                <a:ahLst/>
                <a:cxnLst/>
                <a:rect r="r" b="b" t="t" l="l"/>
                <a:pathLst>
                  <a:path h="327496" w="2161399">
                    <a:moveTo>
                      <a:pt x="24950" y="0"/>
                    </a:moveTo>
                    <a:lnTo>
                      <a:pt x="2136449" y="0"/>
                    </a:lnTo>
                    <a:cubicBezTo>
                      <a:pt x="2150229" y="0"/>
                      <a:pt x="2161399" y="11170"/>
                      <a:pt x="2161399" y="24950"/>
                    </a:cubicBezTo>
                    <a:lnTo>
                      <a:pt x="2161399" y="302546"/>
                    </a:lnTo>
                    <a:cubicBezTo>
                      <a:pt x="2161399" y="316326"/>
                      <a:pt x="2150229" y="327496"/>
                      <a:pt x="2136449" y="327496"/>
                    </a:cubicBezTo>
                    <a:lnTo>
                      <a:pt x="24950" y="327496"/>
                    </a:lnTo>
                    <a:cubicBezTo>
                      <a:pt x="11170" y="327496"/>
                      <a:pt x="0" y="316326"/>
                      <a:pt x="0" y="302546"/>
                    </a:cubicBezTo>
                    <a:lnTo>
                      <a:pt x="0" y="24950"/>
                    </a:lnTo>
                    <a:cubicBezTo>
                      <a:pt x="0" y="11170"/>
                      <a:pt x="11170" y="0"/>
                      <a:pt x="24950" y="0"/>
                    </a:cubicBezTo>
                    <a:close/>
                  </a:path>
                </a:pathLst>
              </a:custGeom>
              <a:solidFill>
                <a:srgbClr val="51748B">
                  <a:alpha val="21961"/>
                </a:srgbClr>
              </a:solidFill>
              <a:ln cap="rnd">
                <a:noFill/>
                <a:prstDash val="solid"/>
                <a:round/>
              </a:ln>
            </p:spPr>
          </p:sp>
          <p:sp>
            <p:nvSpPr>
              <p:cNvPr name="TextBox 24" id="24"/>
              <p:cNvSpPr txBox="true"/>
              <p:nvPr/>
            </p:nvSpPr>
            <p:spPr>
              <a:xfrm>
                <a:off x="0" y="-28575"/>
                <a:ext cx="2161399" cy="356071"/>
              </a:xfrm>
              <a:prstGeom prst="rect">
                <a:avLst/>
              </a:prstGeom>
            </p:spPr>
            <p:txBody>
              <a:bodyPr anchor="ctr" rtlCol="false" tIns="67229" lIns="67229" bIns="67229" rIns="67229"/>
              <a:lstStyle/>
              <a:p>
                <a:pPr algn="ctr">
                  <a:lnSpc>
                    <a:spcPts val="2493"/>
                  </a:lnSpc>
                </a:pPr>
              </a:p>
            </p:txBody>
          </p:sp>
        </p:grpSp>
        <p:sp>
          <p:nvSpPr>
            <p:cNvPr name="TextBox 25" id="25"/>
            <p:cNvSpPr txBox="true"/>
            <p:nvPr/>
          </p:nvSpPr>
          <p:spPr>
            <a:xfrm rot="0">
              <a:off x="1402391" y="760552"/>
              <a:ext cx="7928089" cy="354638"/>
            </a:xfrm>
            <a:prstGeom prst="rect">
              <a:avLst/>
            </a:prstGeom>
          </p:spPr>
          <p:txBody>
            <a:bodyPr anchor="t" rtlCol="false" tIns="0" lIns="0" bIns="0" rIns="0">
              <a:spAutoFit/>
            </a:bodyPr>
            <a:lstStyle/>
            <a:p>
              <a:pPr algn="ctr">
                <a:lnSpc>
                  <a:spcPts val="2189"/>
                </a:lnSpc>
              </a:pPr>
              <a:r>
                <a:rPr lang="en-US" b="true" sz="1824">
                  <a:solidFill>
                    <a:srgbClr val="303030"/>
                  </a:solidFill>
                  <a:latin typeface="Helvetica Now Display Bold"/>
                  <a:ea typeface="Helvetica Now Display Bold"/>
                  <a:cs typeface="Helvetica Now Display Bold"/>
                  <a:sym typeface="Helvetica Now Display Bold"/>
                </a:rPr>
                <a:t>What category do each of the items below fall under?</a:t>
              </a:r>
            </a:p>
          </p:txBody>
        </p:sp>
        <p:grpSp>
          <p:nvGrpSpPr>
            <p:cNvPr name="Group 26" id="26"/>
            <p:cNvGrpSpPr/>
            <p:nvPr/>
          </p:nvGrpSpPr>
          <p:grpSpPr>
            <a:xfrm rot="0">
              <a:off x="292734" y="157873"/>
              <a:ext cx="818679" cy="696199"/>
              <a:chOff x="0" y="0"/>
              <a:chExt cx="246298" cy="209450"/>
            </a:xfrm>
          </p:grpSpPr>
          <p:sp>
            <p:nvSpPr>
              <p:cNvPr name="Freeform 27" id="27"/>
              <p:cNvSpPr/>
              <p:nvPr/>
            </p:nvSpPr>
            <p:spPr>
              <a:xfrm flipH="false" flipV="false" rot="0">
                <a:off x="0" y="0"/>
                <a:ext cx="246298" cy="209450"/>
              </a:xfrm>
              <a:custGeom>
                <a:avLst/>
                <a:gdLst/>
                <a:ahLst/>
                <a:cxnLst/>
                <a:rect r="r" b="b" t="t" l="l"/>
                <a:pathLst>
                  <a:path h="209450" w="246298">
                    <a:moveTo>
                      <a:pt x="0" y="0"/>
                    </a:moveTo>
                    <a:lnTo>
                      <a:pt x="246298" y="0"/>
                    </a:lnTo>
                    <a:lnTo>
                      <a:pt x="246298" y="209450"/>
                    </a:lnTo>
                    <a:lnTo>
                      <a:pt x="0" y="209450"/>
                    </a:lnTo>
                    <a:close/>
                  </a:path>
                </a:pathLst>
              </a:custGeom>
              <a:solidFill>
                <a:srgbClr val="FFFFFF"/>
              </a:solidFill>
              <a:ln cap="sq">
                <a:noFill/>
                <a:prstDash val="solid"/>
                <a:miter/>
              </a:ln>
            </p:spPr>
          </p:sp>
          <p:sp>
            <p:nvSpPr>
              <p:cNvPr name="TextBox 28" id="28"/>
              <p:cNvSpPr txBox="true"/>
              <p:nvPr/>
            </p:nvSpPr>
            <p:spPr>
              <a:xfrm>
                <a:off x="0" y="-28575"/>
                <a:ext cx="246298" cy="238025"/>
              </a:xfrm>
              <a:prstGeom prst="rect">
                <a:avLst/>
              </a:prstGeom>
            </p:spPr>
            <p:txBody>
              <a:bodyPr anchor="ctr" rtlCol="false" tIns="50800" lIns="50800" bIns="50800" rIns="50800"/>
              <a:lstStyle/>
              <a:p>
                <a:pPr algn="ctr">
                  <a:lnSpc>
                    <a:spcPts val="2493"/>
                  </a:lnSpc>
                </a:pPr>
              </a:p>
            </p:txBody>
          </p:sp>
        </p:grpSp>
        <p:sp>
          <p:nvSpPr>
            <p:cNvPr name="Freeform 29" id="29"/>
            <p:cNvSpPr/>
            <p:nvPr/>
          </p:nvSpPr>
          <p:spPr>
            <a:xfrm flipH="false" flipV="false" rot="0">
              <a:off x="0" y="0"/>
              <a:ext cx="1197918" cy="1112567"/>
            </a:xfrm>
            <a:custGeom>
              <a:avLst/>
              <a:gdLst/>
              <a:ahLst/>
              <a:cxnLst/>
              <a:rect r="r" b="b" t="t" l="l"/>
              <a:pathLst>
                <a:path h="1112567" w="1197918">
                  <a:moveTo>
                    <a:pt x="0" y="0"/>
                  </a:moveTo>
                  <a:lnTo>
                    <a:pt x="1197918" y="0"/>
                  </a:lnTo>
                  <a:lnTo>
                    <a:pt x="1197918" y="1112567"/>
                  </a:lnTo>
                  <a:lnTo>
                    <a:pt x="0" y="11125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769019"/>
            <a:ext cx="2253028" cy="519363"/>
            <a:chOff x="0" y="0"/>
            <a:chExt cx="3004038" cy="692484"/>
          </a:xfrm>
        </p:grpSpPr>
        <p:sp>
          <p:nvSpPr>
            <p:cNvPr name="Freeform 3" id="3"/>
            <p:cNvSpPr/>
            <p:nvPr/>
          </p:nvSpPr>
          <p:spPr>
            <a:xfrm flipH="false" flipV="false" rot="0">
              <a:off x="0" y="0"/>
              <a:ext cx="692484" cy="692484"/>
            </a:xfrm>
            <a:custGeom>
              <a:avLst/>
              <a:gdLst/>
              <a:ahLst/>
              <a:cxnLst/>
              <a:rect r="r" b="b" t="t" l="l"/>
              <a:pathLst>
                <a:path h="692484" w="692484">
                  <a:moveTo>
                    <a:pt x="0" y="0"/>
                  </a:moveTo>
                  <a:lnTo>
                    <a:pt x="692484" y="0"/>
                  </a:lnTo>
                  <a:lnTo>
                    <a:pt x="692484" y="692484"/>
                  </a:lnTo>
                  <a:lnTo>
                    <a:pt x="0" y="69248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885599" y="107059"/>
              <a:ext cx="2118438" cy="440267"/>
            </a:xfrm>
            <a:prstGeom prst="rect">
              <a:avLst/>
            </a:prstGeom>
          </p:spPr>
          <p:txBody>
            <a:bodyPr anchor="t" rtlCol="false" tIns="0" lIns="0" bIns="0" rIns="0">
              <a:spAutoFit/>
            </a:bodyPr>
            <a:lstStyle/>
            <a:p>
              <a:pPr algn="l">
                <a:lnSpc>
                  <a:spcPts val="2800"/>
                </a:lnSpc>
                <a:spcBef>
                  <a:spcPct val="0"/>
                </a:spcBef>
              </a:pPr>
              <a:r>
                <a:rPr lang="en-US" b="true" sz="2000" spc="-120">
                  <a:solidFill>
                    <a:srgbClr val="000000"/>
                  </a:solidFill>
                  <a:latin typeface="Helvetica Now Display Bold"/>
                  <a:ea typeface="Helvetica Now Display Bold"/>
                  <a:cs typeface="Helvetica Now Display Bold"/>
                  <a:sym typeface="Helvetica Now Display Bold"/>
                </a:rPr>
                <a:t>10 </a:t>
              </a:r>
              <a:r>
                <a:rPr lang="en-US" b="true" sz="2000" spc="-120">
                  <a:solidFill>
                    <a:srgbClr val="000000"/>
                  </a:solidFill>
                  <a:latin typeface="Helvetica Now Display Bold"/>
                  <a:ea typeface="Helvetica Now Display Bold"/>
                  <a:cs typeface="Helvetica Now Display Bold"/>
                  <a:sym typeface="Helvetica Now Display Bold"/>
                </a:rPr>
                <a:t>minutes</a:t>
              </a:r>
            </a:p>
          </p:txBody>
        </p:sp>
      </p:grpSp>
      <p:grpSp>
        <p:nvGrpSpPr>
          <p:cNvPr name="Group 5" id="5"/>
          <p:cNvGrpSpPr/>
          <p:nvPr/>
        </p:nvGrpSpPr>
        <p:grpSpPr>
          <a:xfrm rot="0">
            <a:off x="0" y="1890117"/>
            <a:ext cx="9950940" cy="8980723"/>
            <a:chOff x="0" y="0"/>
            <a:chExt cx="13267920" cy="11974298"/>
          </a:xfrm>
        </p:grpSpPr>
        <p:sp>
          <p:nvSpPr>
            <p:cNvPr name="Freeform 6" id="6"/>
            <p:cNvSpPr/>
            <p:nvPr/>
          </p:nvSpPr>
          <p:spPr>
            <a:xfrm flipH="false" flipV="false" rot="-10800000">
              <a:off x="0" y="0"/>
              <a:ext cx="13267920" cy="11974298"/>
            </a:xfrm>
            <a:custGeom>
              <a:avLst/>
              <a:gdLst/>
              <a:ahLst/>
              <a:cxnLst/>
              <a:rect r="r" b="b" t="t" l="l"/>
              <a:pathLst>
                <a:path h="11974298" w="13267920">
                  <a:moveTo>
                    <a:pt x="0" y="0"/>
                  </a:moveTo>
                  <a:lnTo>
                    <a:pt x="13267920" y="0"/>
                  </a:lnTo>
                  <a:lnTo>
                    <a:pt x="13267920" y="11974298"/>
                  </a:lnTo>
                  <a:lnTo>
                    <a:pt x="0" y="11974298"/>
                  </a:lnTo>
                  <a:lnTo>
                    <a:pt x="0" y="0"/>
                  </a:lnTo>
                  <a:close/>
                </a:path>
              </a:pathLst>
            </a:custGeom>
            <a:blipFill>
              <a:blip r:embed="rId5">
                <a:alphaModFix amt="21999"/>
              </a:blip>
              <a:stretch>
                <a:fillRect l="0" t="0" r="0" b="0"/>
              </a:stretch>
            </a:blipFill>
          </p:spPr>
        </p:sp>
        <p:grpSp>
          <p:nvGrpSpPr>
            <p:cNvPr name="Group 7" id="7"/>
            <p:cNvGrpSpPr/>
            <p:nvPr/>
          </p:nvGrpSpPr>
          <p:grpSpPr>
            <a:xfrm rot="0">
              <a:off x="1224221" y="2044481"/>
              <a:ext cx="10236342" cy="7885335"/>
              <a:chOff x="0" y="0"/>
              <a:chExt cx="1298645" cy="1000382"/>
            </a:xfrm>
          </p:grpSpPr>
          <p:sp>
            <p:nvSpPr>
              <p:cNvPr name="Freeform 8" id="8"/>
              <p:cNvSpPr/>
              <p:nvPr/>
            </p:nvSpPr>
            <p:spPr>
              <a:xfrm flipH="false" flipV="false" rot="0">
                <a:off x="0" y="0"/>
                <a:ext cx="1298645" cy="1000382"/>
              </a:xfrm>
              <a:custGeom>
                <a:avLst/>
                <a:gdLst/>
                <a:ahLst/>
                <a:cxnLst/>
                <a:rect r="r" b="b" t="t" l="l"/>
                <a:pathLst>
                  <a:path h="1000382" w="1298645">
                    <a:moveTo>
                      <a:pt x="35295" y="0"/>
                    </a:moveTo>
                    <a:lnTo>
                      <a:pt x="1263350" y="0"/>
                    </a:lnTo>
                    <a:cubicBezTo>
                      <a:pt x="1282843" y="0"/>
                      <a:pt x="1298645" y="15802"/>
                      <a:pt x="1298645" y="35295"/>
                    </a:cubicBezTo>
                    <a:lnTo>
                      <a:pt x="1298645" y="965087"/>
                    </a:lnTo>
                    <a:cubicBezTo>
                      <a:pt x="1298645" y="984580"/>
                      <a:pt x="1282843" y="1000382"/>
                      <a:pt x="1263350" y="1000382"/>
                    </a:cubicBezTo>
                    <a:lnTo>
                      <a:pt x="35295" y="1000382"/>
                    </a:lnTo>
                    <a:cubicBezTo>
                      <a:pt x="15802" y="1000382"/>
                      <a:pt x="0" y="984580"/>
                      <a:pt x="0" y="965087"/>
                    </a:cubicBezTo>
                    <a:lnTo>
                      <a:pt x="0" y="35295"/>
                    </a:lnTo>
                    <a:cubicBezTo>
                      <a:pt x="0" y="15802"/>
                      <a:pt x="15802" y="0"/>
                      <a:pt x="35295" y="0"/>
                    </a:cubicBezTo>
                    <a:close/>
                  </a:path>
                </a:pathLst>
              </a:custGeom>
              <a:solidFill>
                <a:srgbClr val="FFFFFF"/>
              </a:solidFill>
              <a:ln cap="rnd">
                <a:noFill/>
                <a:prstDash val="solid"/>
                <a:round/>
              </a:ln>
            </p:spPr>
          </p:sp>
          <p:sp>
            <p:nvSpPr>
              <p:cNvPr name="TextBox 9" id="9"/>
              <p:cNvSpPr txBox="true"/>
              <p:nvPr/>
            </p:nvSpPr>
            <p:spPr>
              <a:xfrm>
                <a:off x="0" y="-28575"/>
                <a:ext cx="1298645" cy="1028957"/>
              </a:xfrm>
              <a:prstGeom prst="rect">
                <a:avLst/>
              </a:prstGeom>
            </p:spPr>
            <p:txBody>
              <a:bodyPr anchor="ctr" rtlCol="false" tIns="85938" lIns="85938" bIns="85938" rIns="85938"/>
              <a:lstStyle/>
              <a:p>
                <a:pPr algn="ctr">
                  <a:lnSpc>
                    <a:spcPts val="2493"/>
                  </a:lnSpc>
                </a:pPr>
              </a:p>
            </p:txBody>
          </p:sp>
        </p:grpSp>
        <p:sp>
          <p:nvSpPr>
            <p:cNvPr name="TextBox 10" id="10"/>
            <p:cNvSpPr txBox="true"/>
            <p:nvPr/>
          </p:nvSpPr>
          <p:spPr>
            <a:xfrm rot="0">
              <a:off x="2064084" y="4821432"/>
              <a:ext cx="8282187" cy="3758062"/>
            </a:xfrm>
            <a:prstGeom prst="rect">
              <a:avLst/>
            </a:prstGeom>
          </p:spPr>
          <p:txBody>
            <a:bodyPr anchor="t" rtlCol="false" tIns="0" lIns="0" bIns="0" rIns="0">
              <a:spAutoFit/>
            </a:bodyPr>
            <a:lstStyle/>
            <a:p>
              <a:pPr algn="l" marL="410214" indent="-205107" lvl="1">
                <a:lnSpc>
                  <a:spcPts val="2850"/>
                </a:lnSpc>
                <a:buFont typeface="Arial"/>
                <a:buChar char="•"/>
              </a:pPr>
              <a:r>
                <a:rPr lang="en-US" sz="1900" spc="-114">
                  <a:solidFill>
                    <a:srgbClr val="303030"/>
                  </a:solidFill>
                  <a:latin typeface="Helvetica Now Display"/>
                  <a:ea typeface="Helvetica Now Display"/>
                  <a:cs typeface="Helvetica Now Display"/>
                  <a:sym typeface="Helvetica Now Display"/>
                </a:rPr>
                <a:t>Which emotions within each layer of the wheel best describe what you felt in that situation?</a:t>
              </a:r>
            </a:p>
            <a:p>
              <a:pPr algn="l">
                <a:lnSpc>
                  <a:spcPts val="1800"/>
                </a:lnSpc>
              </a:pPr>
            </a:p>
            <a:p>
              <a:pPr algn="l" marL="410214" indent="-205107" lvl="1">
                <a:lnSpc>
                  <a:spcPts val="2850"/>
                </a:lnSpc>
                <a:buFont typeface="Arial"/>
                <a:buChar char="•"/>
              </a:pPr>
              <a:r>
                <a:rPr lang="en-US" sz="1900" spc="-114">
                  <a:solidFill>
                    <a:srgbClr val="303030"/>
                  </a:solidFill>
                  <a:latin typeface="Helvetica Now Display"/>
                  <a:ea typeface="Helvetica Now Display"/>
                  <a:cs typeface="Helvetica Now Display"/>
                  <a:sym typeface="Helvetica Now Display"/>
                </a:rPr>
                <a:t>What specific actions triggered these emotions?</a:t>
              </a:r>
            </a:p>
            <a:p>
              <a:pPr algn="l">
                <a:lnSpc>
                  <a:spcPts val="1799"/>
                </a:lnSpc>
              </a:pPr>
            </a:p>
            <a:p>
              <a:pPr algn="l" marL="410214" indent="-205107" lvl="1">
                <a:lnSpc>
                  <a:spcPts val="2850"/>
                </a:lnSpc>
                <a:buFont typeface="Arial"/>
                <a:buChar char="•"/>
              </a:pPr>
              <a:r>
                <a:rPr lang="en-US" sz="1900" spc="-114">
                  <a:solidFill>
                    <a:srgbClr val="303030"/>
                  </a:solidFill>
                  <a:latin typeface="Helvetica Now Display"/>
                  <a:ea typeface="Helvetica Now Display"/>
                  <a:cs typeface="Helvetica Now Display"/>
                  <a:sym typeface="Helvetica Now Display"/>
                </a:rPr>
                <a:t>What beliefs or assumptions might have shaped your reaction?</a:t>
              </a:r>
            </a:p>
            <a:p>
              <a:pPr algn="l">
                <a:lnSpc>
                  <a:spcPts val="1800"/>
                </a:lnSpc>
              </a:pPr>
            </a:p>
            <a:p>
              <a:pPr algn="l" marL="410214" indent="-205107" lvl="1">
                <a:lnSpc>
                  <a:spcPts val="2850"/>
                </a:lnSpc>
                <a:buFont typeface="Arial"/>
                <a:buChar char="•"/>
              </a:pPr>
              <a:r>
                <a:rPr lang="en-US" sz="1900" spc="-114">
                  <a:solidFill>
                    <a:srgbClr val="303030"/>
                  </a:solidFill>
                  <a:latin typeface="Helvetica Now Display"/>
                  <a:ea typeface="Helvetica Now Display"/>
                  <a:cs typeface="Helvetica Now Display"/>
                  <a:sym typeface="Helvetica Now Display"/>
                </a:rPr>
                <a:t>What was in your sphere of control, influence,  and accepting/adapting?</a:t>
              </a:r>
            </a:p>
          </p:txBody>
        </p:sp>
        <p:sp>
          <p:nvSpPr>
            <p:cNvPr name="TextBox 11" id="11"/>
            <p:cNvSpPr txBox="true"/>
            <p:nvPr/>
          </p:nvSpPr>
          <p:spPr>
            <a:xfrm rot="0">
              <a:off x="2064084" y="3269630"/>
              <a:ext cx="8527514" cy="862753"/>
            </a:xfrm>
            <a:prstGeom prst="rect">
              <a:avLst/>
            </a:prstGeom>
          </p:spPr>
          <p:txBody>
            <a:bodyPr anchor="t" rtlCol="false" tIns="0" lIns="0" bIns="0" rIns="0">
              <a:spAutoFit/>
            </a:bodyPr>
            <a:lstStyle/>
            <a:p>
              <a:pPr algn="l">
                <a:lnSpc>
                  <a:spcPts val="2660"/>
                </a:lnSpc>
                <a:spcBef>
                  <a:spcPct val="0"/>
                </a:spcBef>
              </a:pPr>
              <a:r>
                <a:rPr lang="en-US" b="true" sz="1900" spc="-114">
                  <a:solidFill>
                    <a:srgbClr val="303030"/>
                  </a:solidFill>
                  <a:latin typeface="Helvetica Now Display Bold"/>
                  <a:ea typeface="Helvetica Now Display Bold"/>
                  <a:cs typeface="Helvetica Now Display Bold"/>
                  <a:sym typeface="Helvetica Now Display Bold"/>
                </a:rPr>
                <a:t>Think of a situation that triggered a strong, negative emotion</a:t>
              </a:r>
              <a:r>
                <a:rPr lang="en-US" b="true" sz="1900" spc="-114">
                  <a:solidFill>
                    <a:srgbClr val="303030"/>
                  </a:solidFill>
                  <a:latin typeface="Helvetica Now Display Bold"/>
                  <a:ea typeface="Helvetica Now Display Bold"/>
                  <a:cs typeface="Helvetica Now Display Bold"/>
                  <a:sym typeface="Helvetica Now Display Bold"/>
                </a:rPr>
                <a:t>. Share with the person next to you. Then, answer the following questions.</a:t>
              </a:r>
            </a:p>
          </p:txBody>
        </p:sp>
      </p:grpSp>
      <p:sp>
        <p:nvSpPr>
          <p:cNvPr name="TextBox 12" id="12"/>
          <p:cNvSpPr txBox="true"/>
          <p:nvPr/>
        </p:nvSpPr>
        <p:spPr>
          <a:xfrm rot="0">
            <a:off x="1028700" y="1782591"/>
            <a:ext cx="8205096" cy="993775"/>
          </a:xfrm>
          <a:prstGeom prst="rect">
            <a:avLst/>
          </a:prstGeom>
        </p:spPr>
        <p:txBody>
          <a:bodyPr anchor="t" rtlCol="false" tIns="0" lIns="0" bIns="0" rIns="0">
            <a:spAutoFit/>
          </a:bodyPr>
          <a:lstStyle/>
          <a:p>
            <a:pPr algn="l">
              <a:lnSpc>
                <a:spcPts val="7699"/>
              </a:lnSpc>
            </a:pPr>
            <a:r>
              <a:rPr lang="en-US" sz="6999" spc="-419">
                <a:solidFill>
                  <a:srgbClr val="51748B">
                    <a:alpha val="60000"/>
                  </a:srgbClr>
                </a:solidFill>
                <a:latin typeface="Inter"/>
                <a:ea typeface="Inter"/>
                <a:cs typeface="Inter"/>
                <a:sym typeface="Inter"/>
              </a:rPr>
              <a:t>Pair-Up</a:t>
            </a:r>
            <a:r>
              <a:rPr lang="en-US" sz="6999" spc="-419">
                <a:solidFill>
                  <a:srgbClr val="303030">
                    <a:alpha val="60000"/>
                  </a:srgbClr>
                </a:solidFill>
                <a:latin typeface="Inter"/>
                <a:ea typeface="Inter"/>
                <a:cs typeface="Inter"/>
                <a:sym typeface="Inter"/>
              </a:rPr>
              <a:t> Activity</a:t>
            </a:r>
          </a:p>
        </p:txBody>
      </p:sp>
      <p:sp>
        <p:nvSpPr>
          <p:cNvPr name="Freeform 13" id="13"/>
          <p:cNvSpPr/>
          <p:nvPr/>
        </p:nvSpPr>
        <p:spPr>
          <a:xfrm flipH="false" flipV="false" rot="0">
            <a:off x="9635504" y="1388780"/>
            <a:ext cx="7623796" cy="7509440"/>
          </a:xfrm>
          <a:custGeom>
            <a:avLst/>
            <a:gdLst/>
            <a:ahLst/>
            <a:cxnLst/>
            <a:rect r="r" b="b" t="t" l="l"/>
            <a:pathLst>
              <a:path h="7509440" w="7623796">
                <a:moveTo>
                  <a:pt x="0" y="0"/>
                </a:moveTo>
                <a:lnTo>
                  <a:pt x="7623796" y="0"/>
                </a:lnTo>
                <a:lnTo>
                  <a:pt x="7623796" y="7509440"/>
                </a:lnTo>
                <a:lnTo>
                  <a:pt x="0" y="7509440"/>
                </a:lnTo>
                <a:lnTo>
                  <a:pt x="0" y="0"/>
                </a:lnTo>
                <a:close/>
              </a:path>
            </a:pathLst>
          </a:custGeom>
          <a:blipFill>
            <a:blip r:embed="rId6"/>
            <a:stretch>
              <a:fillRect l="0" t="0" r="0" b="0"/>
            </a:stretch>
          </a:blipFill>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3819764" y="2568079"/>
            <a:ext cx="3534765" cy="5150842"/>
            <a:chOff x="0" y="0"/>
            <a:chExt cx="4713021" cy="6867790"/>
          </a:xfrm>
        </p:grpSpPr>
        <p:sp>
          <p:nvSpPr>
            <p:cNvPr name="Freeform 3" id="3"/>
            <p:cNvSpPr/>
            <p:nvPr/>
          </p:nvSpPr>
          <p:spPr>
            <a:xfrm flipH="false" flipV="false" rot="5400000">
              <a:off x="-1077384" y="1077384"/>
              <a:ext cx="6867790" cy="4713021"/>
            </a:xfrm>
            <a:custGeom>
              <a:avLst/>
              <a:gdLst/>
              <a:ahLst/>
              <a:cxnLst/>
              <a:rect r="r" b="b" t="t" l="l"/>
              <a:pathLst>
                <a:path h="4713021" w="6867790">
                  <a:moveTo>
                    <a:pt x="0" y="0"/>
                  </a:moveTo>
                  <a:lnTo>
                    <a:pt x="6867789" y="0"/>
                  </a:lnTo>
                  <a:lnTo>
                    <a:pt x="6867789" y="4713021"/>
                  </a:lnTo>
                  <a:lnTo>
                    <a:pt x="0" y="4713021"/>
                  </a:lnTo>
                  <a:lnTo>
                    <a:pt x="0" y="0"/>
                  </a:lnTo>
                  <a:close/>
                </a:path>
              </a:pathLst>
            </a:custGeom>
            <a:blipFill>
              <a:blip r:embed="rId3">
                <a:alphaModFix amt="36000"/>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335594" y="480826"/>
              <a:ext cx="4130899" cy="5821042"/>
              <a:chOff x="0" y="0"/>
              <a:chExt cx="815980" cy="1149836"/>
            </a:xfrm>
          </p:grpSpPr>
          <p:sp>
            <p:nvSpPr>
              <p:cNvPr name="Freeform 5" id="5"/>
              <p:cNvSpPr/>
              <p:nvPr/>
            </p:nvSpPr>
            <p:spPr>
              <a:xfrm flipH="false" flipV="false" rot="0">
                <a:off x="0" y="0"/>
                <a:ext cx="815980" cy="1149836"/>
              </a:xfrm>
              <a:custGeom>
                <a:avLst/>
                <a:gdLst/>
                <a:ahLst/>
                <a:cxnLst/>
                <a:rect r="r" b="b" t="t" l="l"/>
                <a:pathLst>
                  <a:path h="1149836" w="815980">
                    <a:moveTo>
                      <a:pt x="27488" y="0"/>
                    </a:moveTo>
                    <a:lnTo>
                      <a:pt x="788492" y="0"/>
                    </a:lnTo>
                    <a:cubicBezTo>
                      <a:pt x="803673" y="0"/>
                      <a:pt x="815980" y="12307"/>
                      <a:pt x="815980" y="27488"/>
                    </a:cubicBezTo>
                    <a:lnTo>
                      <a:pt x="815980" y="1122348"/>
                    </a:lnTo>
                    <a:cubicBezTo>
                      <a:pt x="815980" y="1129638"/>
                      <a:pt x="813084" y="1136630"/>
                      <a:pt x="807929" y="1141785"/>
                    </a:cubicBezTo>
                    <a:cubicBezTo>
                      <a:pt x="802774" y="1146939"/>
                      <a:pt x="795783" y="1149836"/>
                      <a:pt x="788492" y="1149836"/>
                    </a:cubicBezTo>
                    <a:lnTo>
                      <a:pt x="27488" y="1149836"/>
                    </a:lnTo>
                    <a:cubicBezTo>
                      <a:pt x="12307" y="1149836"/>
                      <a:pt x="0" y="1137529"/>
                      <a:pt x="0" y="1122348"/>
                    </a:cubicBezTo>
                    <a:lnTo>
                      <a:pt x="0" y="27488"/>
                    </a:lnTo>
                    <a:cubicBezTo>
                      <a:pt x="0" y="12307"/>
                      <a:pt x="12307" y="0"/>
                      <a:pt x="27488" y="0"/>
                    </a:cubicBezTo>
                    <a:close/>
                  </a:path>
                </a:pathLst>
              </a:custGeom>
              <a:solidFill>
                <a:srgbClr val="FFFFFF"/>
              </a:solidFill>
            </p:spPr>
          </p:sp>
          <p:sp>
            <p:nvSpPr>
              <p:cNvPr name="TextBox 6" id="6"/>
              <p:cNvSpPr txBox="true"/>
              <p:nvPr/>
            </p:nvSpPr>
            <p:spPr>
              <a:xfrm>
                <a:off x="0" y="-38100"/>
                <a:ext cx="815980" cy="1187936"/>
              </a:xfrm>
              <a:prstGeom prst="rect">
                <a:avLst/>
              </a:prstGeom>
            </p:spPr>
            <p:txBody>
              <a:bodyPr anchor="ctr" rtlCol="false" tIns="50800" lIns="50800" bIns="50800" rIns="50800"/>
              <a:lstStyle/>
              <a:p>
                <a:pPr algn="ctr">
                  <a:lnSpc>
                    <a:spcPts val="3079"/>
                  </a:lnSpc>
                </a:pPr>
              </a:p>
            </p:txBody>
          </p:sp>
        </p:grpSp>
        <p:sp>
          <p:nvSpPr>
            <p:cNvPr name="TextBox 7" id="7"/>
            <p:cNvSpPr txBox="true"/>
            <p:nvPr/>
          </p:nvSpPr>
          <p:spPr>
            <a:xfrm rot="0">
              <a:off x="1005079" y="2744141"/>
              <a:ext cx="2914101" cy="1166919"/>
            </a:xfrm>
            <a:prstGeom prst="rect">
              <a:avLst/>
            </a:prstGeom>
          </p:spPr>
          <p:txBody>
            <a:bodyPr anchor="t" rtlCol="false" tIns="0" lIns="0" bIns="0" rIns="0">
              <a:spAutoFit/>
            </a:bodyPr>
            <a:lstStyle/>
            <a:p>
              <a:pPr algn="ctr">
                <a:lnSpc>
                  <a:spcPts val="3410"/>
                </a:lnSpc>
              </a:pPr>
              <a:r>
                <a:rPr lang="en-US" sz="3100" spc="-186">
                  <a:solidFill>
                    <a:srgbClr val="303030">
                      <a:alpha val="60000"/>
                    </a:srgbClr>
                  </a:solidFill>
                  <a:latin typeface="Inter"/>
                  <a:ea typeface="Inter"/>
                  <a:cs typeface="Inter"/>
                  <a:sym typeface="Inter"/>
                </a:rPr>
                <a:t>Relationship Management</a:t>
              </a:r>
            </a:p>
          </p:txBody>
        </p:sp>
      </p:grpSp>
      <p:grpSp>
        <p:nvGrpSpPr>
          <p:cNvPr name="Group 8" id="8"/>
          <p:cNvGrpSpPr/>
          <p:nvPr/>
        </p:nvGrpSpPr>
        <p:grpSpPr>
          <a:xfrm rot="0">
            <a:off x="9524333" y="2568079"/>
            <a:ext cx="3534765" cy="5150842"/>
            <a:chOff x="0" y="0"/>
            <a:chExt cx="4713021" cy="6867790"/>
          </a:xfrm>
        </p:grpSpPr>
        <p:sp>
          <p:nvSpPr>
            <p:cNvPr name="Freeform 9" id="9"/>
            <p:cNvSpPr/>
            <p:nvPr/>
          </p:nvSpPr>
          <p:spPr>
            <a:xfrm flipH="false" flipV="false" rot="5400000">
              <a:off x="-1077384" y="1077384"/>
              <a:ext cx="6867790" cy="4713021"/>
            </a:xfrm>
            <a:custGeom>
              <a:avLst/>
              <a:gdLst/>
              <a:ahLst/>
              <a:cxnLst/>
              <a:rect r="r" b="b" t="t" l="l"/>
              <a:pathLst>
                <a:path h="4713021" w="6867790">
                  <a:moveTo>
                    <a:pt x="0" y="0"/>
                  </a:moveTo>
                  <a:lnTo>
                    <a:pt x="6867789" y="0"/>
                  </a:lnTo>
                  <a:lnTo>
                    <a:pt x="6867789" y="4713021"/>
                  </a:lnTo>
                  <a:lnTo>
                    <a:pt x="0" y="4713021"/>
                  </a:lnTo>
                  <a:lnTo>
                    <a:pt x="0" y="0"/>
                  </a:lnTo>
                  <a:close/>
                </a:path>
              </a:pathLst>
            </a:custGeom>
            <a:blipFill>
              <a:blip r:embed="rId3">
                <a:alphaModFix amt="36000"/>
                <a:extLst>
                  <a:ext uri="{96DAC541-7B7A-43D3-8B79-37D633B846F1}">
                    <asvg:svgBlip xmlns:asvg="http://schemas.microsoft.com/office/drawing/2016/SVG/main" r:embed="rId4"/>
                  </a:ext>
                </a:extLst>
              </a:blip>
              <a:stretch>
                <a:fillRect l="0" t="0" r="0" b="0"/>
              </a:stretch>
            </a:blipFill>
          </p:spPr>
        </p:sp>
        <p:grpSp>
          <p:nvGrpSpPr>
            <p:cNvPr name="Group 10" id="10"/>
            <p:cNvGrpSpPr/>
            <p:nvPr/>
          </p:nvGrpSpPr>
          <p:grpSpPr>
            <a:xfrm rot="0">
              <a:off x="335594" y="480826"/>
              <a:ext cx="4130899" cy="5821042"/>
              <a:chOff x="0" y="0"/>
              <a:chExt cx="815980" cy="1149836"/>
            </a:xfrm>
          </p:grpSpPr>
          <p:sp>
            <p:nvSpPr>
              <p:cNvPr name="Freeform 11" id="11"/>
              <p:cNvSpPr/>
              <p:nvPr/>
            </p:nvSpPr>
            <p:spPr>
              <a:xfrm flipH="false" flipV="false" rot="0">
                <a:off x="0" y="0"/>
                <a:ext cx="815980" cy="1149836"/>
              </a:xfrm>
              <a:custGeom>
                <a:avLst/>
                <a:gdLst/>
                <a:ahLst/>
                <a:cxnLst/>
                <a:rect r="r" b="b" t="t" l="l"/>
                <a:pathLst>
                  <a:path h="1149836" w="815980">
                    <a:moveTo>
                      <a:pt x="27488" y="0"/>
                    </a:moveTo>
                    <a:lnTo>
                      <a:pt x="788492" y="0"/>
                    </a:lnTo>
                    <a:cubicBezTo>
                      <a:pt x="803673" y="0"/>
                      <a:pt x="815980" y="12307"/>
                      <a:pt x="815980" y="27488"/>
                    </a:cubicBezTo>
                    <a:lnTo>
                      <a:pt x="815980" y="1122348"/>
                    </a:lnTo>
                    <a:cubicBezTo>
                      <a:pt x="815980" y="1129638"/>
                      <a:pt x="813084" y="1136630"/>
                      <a:pt x="807929" y="1141785"/>
                    </a:cubicBezTo>
                    <a:cubicBezTo>
                      <a:pt x="802774" y="1146939"/>
                      <a:pt x="795783" y="1149836"/>
                      <a:pt x="788492" y="1149836"/>
                    </a:cubicBezTo>
                    <a:lnTo>
                      <a:pt x="27488" y="1149836"/>
                    </a:lnTo>
                    <a:cubicBezTo>
                      <a:pt x="12307" y="1149836"/>
                      <a:pt x="0" y="1137529"/>
                      <a:pt x="0" y="1122348"/>
                    </a:cubicBezTo>
                    <a:lnTo>
                      <a:pt x="0" y="27488"/>
                    </a:lnTo>
                    <a:cubicBezTo>
                      <a:pt x="0" y="12307"/>
                      <a:pt x="12307" y="0"/>
                      <a:pt x="27488" y="0"/>
                    </a:cubicBezTo>
                    <a:close/>
                  </a:path>
                </a:pathLst>
              </a:custGeom>
              <a:solidFill>
                <a:srgbClr val="FFFFFF"/>
              </a:solidFill>
            </p:spPr>
          </p:sp>
          <p:sp>
            <p:nvSpPr>
              <p:cNvPr name="TextBox 12" id="12"/>
              <p:cNvSpPr txBox="true"/>
              <p:nvPr/>
            </p:nvSpPr>
            <p:spPr>
              <a:xfrm>
                <a:off x="0" y="-38100"/>
                <a:ext cx="815980" cy="1187936"/>
              </a:xfrm>
              <a:prstGeom prst="rect">
                <a:avLst/>
              </a:prstGeom>
            </p:spPr>
            <p:txBody>
              <a:bodyPr anchor="ctr" rtlCol="false" tIns="50800" lIns="50800" bIns="50800" rIns="50800"/>
              <a:lstStyle/>
              <a:p>
                <a:pPr algn="ctr">
                  <a:lnSpc>
                    <a:spcPts val="3079"/>
                  </a:lnSpc>
                </a:pPr>
              </a:p>
            </p:txBody>
          </p:sp>
        </p:grpSp>
        <p:sp>
          <p:nvSpPr>
            <p:cNvPr name="TextBox 13" id="13"/>
            <p:cNvSpPr txBox="true"/>
            <p:nvPr/>
          </p:nvSpPr>
          <p:spPr>
            <a:xfrm rot="0">
              <a:off x="999506" y="2744141"/>
              <a:ext cx="2914101" cy="1166918"/>
            </a:xfrm>
            <a:prstGeom prst="rect">
              <a:avLst/>
            </a:prstGeom>
          </p:spPr>
          <p:txBody>
            <a:bodyPr anchor="t" rtlCol="false" tIns="0" lIns="0" bIns="0" rIns="0">
              <a:spAutoFit/>
            </a:bodyPr>
            <a:lstStyle/>
            <a:p>
              <a:pPr algn="ctr">
                <a:lnSpc>
                  <a:spcPts val="3409"/>
                </a:lnSpc>
              </a:pPr>
              <a:r>
                <a:rPr lang="en-US" sz="3099" spc="-185">
                  <a:solidFill>
                    <a:srgbClr val="303030">
                      <a:alpha val="60000"/>
                    </a:srgbClr>
                  </a:solidFill>
                  <a:latin typeface="Inter"/>
                  <a:ea typeface="Inter"/>
                  <a:cs typeface="Inter"/>
                  <a:sym typeface="Inter"/>
                </a:rPr>
                <a:t>Social Awareness</a:t>
              </a:r>
            </a:p>
          </p:txBody>
        </p:sp>
      </p:grpSp>
      <p:grpSp>
        <p:nvGrpSpPr>
          <p:cNvPr name="Group 14" id="14"/>
          <p:cNvGrpSpPr/>
          <p:nvPr/>
        </p:nvGrpSpPr>
        <p:grpSpPr>
          <a:xfrm rot="0">
            <a:off x="5228902" y="2568079"/>
            <a:ext cx="3534765" cy="5150842"/>
            <a:chOff x="0" y="0"/>
            <a:chExt cx="4713021" cy="6867790"/>
          </a:xfrm>
        </p:grpSpPr>
        <p:sp>
          <p:nvSpPr>
            <p:cNvPr name="Freeform 15" id="15"/>
            <p:cNvSpPr/>
            <p:nvPr/>
          </p:nvSpPr>
          <p:spPr>
            <a:xfrm flipH="false" flipV="false" rot="5400000">
              <a:off x="-1077384" y="1077384"/>
              <a:ext cx="6867790" cy="4713021"/>
            </a:xfrm>
            <a:custGeom>
              <a:avLst/>
              <a:gdLst/>
              <a:ahLst/>
              <a:cxnLst/>
              <a:rect r="r" b="b" t="t" l="l"/>
              <a:pathLst>
                <a:path h="4713021" w="6867790">
                  <a:moveTo>
                    <a:pt x="0" y="0"/>
                  </a:moveTo>
                  <a:lnTo>
                    <a:pt x="6867789" y="0"/>
                  </a:lnTo>
                  <a:lnTo>
                    <a:pt x="6867789" y="4713021"/>
                  </a:lnTo>
                  <a:lnTo>
                    <a:pt x="0" y="4713021"/>
                  </a:lnTo>
                  <a:lnTo>
                    <a:pt x="0" y="0"/>
                  </a:lnTo>
                  <a:close/>
                </a:path>
              </a:pathLst>
            </a:custGeom>
            <a:blipFill>
              <a:blip r:embed="rId3">
                <a:alphaModFix amt="36000"/>
                <a:extLst>
                  <a:ext uri="{96DAC541-7B7A-43D3-8B79-37D633B846F1}">
                    <asvg:svgBlip xmlns:asvg="http://schemas.microsoft.com/office/drawing/2016/SVG/main" r:embed="rId4"/>
                  </a:ext>
                </a:extLst>
              </a:blip>
              <a:stretch>
                <a:fillRect l="0" t="0" r="0" b="0"/>
              </a:stretch>
            </a:blipFill>
          </p:spPr>
        </p:sp>
        <p:grpSp>
          <p:nvGrpSpPr>
            <p:cNvPr name="Group 16" id="16"/>
            <p:cNvGrpSpPr/>
            <p:nvPr/>
          </p:nvGrpSpPr>
          <p:grpSpPr>
            <a:xfrm rot="0">
              <a:off x="335594" y="480826"/>
              <a:ext cx="4130899" cy="5821042"/>
              <a:chOff x="0" y="0"/>
              <a:chExt cx="815980" cy="1149836"/>
            </a:xfrm>
          </p:grpSpPr>
          <p:sp>
            <p:nvSpPr>
              <p:cNvPr name="Freeform 17" id="17"/>
              <p:cNvSpPr/>
              <p:nvPr/>
            </p:nvSpPr>
            <p:spPr>
              <a:xfrm flipH="false" flipV="false" rot="0">
                <a:off x="0" y="0"/>
                <a:ext cx="815980" cy="1149836"/>
              </a:xfrm>
              <a:custGeom>
                <a:avLst/>
                <a:gdLst/>
                <a:ahLst/>
                <a:cxnLst/>
                <a:rect r="r" b="b" t="t" l="l"/>
                <a:pathLst>
                  <a:path h="1149836" w="815980">
                    <a:moveTo>
                      <a:pt x="27488" y="0"/>
                    </a:moveTo>
                    <a:lnTo>
                      <a:pt x="788492" y="0"/>
                    </a:lnTo>
                    <a:cubicBezTo>
                      <a:pt x="803673" y="0"/>
                      <a:pt x="815980" y="12307"/>
                      <a:pt x="815980" y="27488"/>
                    </a:cubicBezTo>
                    <a:lnTo>
                      <a:pt x="815980" y="1122348"/>
                    </a:lnTo>
                    <a:cubicBezTo>
                      <a:pt x="815980" y="1129638"/>
                      <a:pt x="813084" y="1136630"/>
                      <a:pt x="807929" y="1141785"/>
                    </a:cubicBezTo>
                    <a:cubicBezTo>
                      <a:pt x="802774" y="1146939"/>
                      <a:pt x="795783" y="1149836"/>
                      <a:pt x="788492" y="1149836"/>
                    </a:cubicBezTo>
                    <a:lnTo>
                      <a:pt x="27488" y="1149836"/>
                    </a:lnTo>
                    <a:cubicBezTo>
                      <a:pt x="12307" y="1149836"/>
                      <a:pt x="0" y="1137529"/>
                      <a:pt x="0" y="1122348"/>
                    </a:cubicBezTo>
                    <a:lnTo>
                      <a:pt x="0" y="27488"/>
                    </a:lnTo>
                    <a:cubicBezTo>
                      <a:pt x="0" y="12307"/>
                      <a:pt x="12307" y="0"/>
                      <a:pt x="27488" y="0"/>
                    </a:cubicBezTo>
                    <a:close/>
                  </a:path>
                </a:pathLst>
              </a:custGeom>
              <a:solidFill>
                <a:srgbClr val="FFFFFF"/>
              </a:solidFill>
            </p:spPr>
          </p:sp>
          <p:sp>
            <p:nvSpPr>
              <p:cNvPr name="TextBox 18" id="18"/>
              <p:cNvSpPr txBox="true"/>
              <p:nvPr/>
            </p:nvSpPr>
            <p:spPr>
              <a:xfrm>
                <a:off x="0" y="-38100"/>
                <a:ext cx="815980" cy="1187936"/>
              </a:xfrm>
              <a:prstGeom prst="rect">
                <a:avLst/>
              </a:prstGeom>
            </p:spPr>
            <p:txBody>
              <a:bodyPr anchor="ctr" rtlCol="false" tIns="50800" lIns="50800" bIns="50800" rIns="50800"/>
              <a:lstStyle/>
              <a:p>
                <a:pPr algn="ctr">
                  <a:lnSpc>
                    <a:spcPts val="3079"/>
                  </a:lnSpc>
                </a:pPr>
              </a:p>
            </p:txBody>
          </p:sp>
        </p:grpSp>
        <p:sp>
          <p:nvSpPr>
            <p:cNvPr name="TextBox 19" id="19"/>
            <p:cNvSpPr txBox="true"/>
            <p:nvPr/>
          </p:nvSpPr>
          <p:spPr>
            <a:xfrm rot="0">
              <a:off x="993933" y="2744141"/>
              <a:ext cx="2914101" cy="1166918"/>
            </a:xfrm>
            <a:prstGeom prst="rect">
              <a:avLst/>
            </a:prstGeom>
          </p:spPr>
          <p:txBody>
            <a:bodyPr anchor="t" rtlCol="false" tIns="0" lIns="0" bIns="0" rIns="0">
              <a:spAutoFit/>
            </a:bodyPr>
            <a:lstStyle/>
            <a:p>
              <a:pPr algn="ctr">
                <a:lnSpc>
                  <a:spcPts val="3409"/>
                </a:lnSpc>
              </a:pPr>
              <a:r>
                <a:rPr lang="en-US" sz="3099" spc="-185">
                  <a:solidFill>
                    <a:srgbClr val="51748B">
                      <a:alpha val="60000"/>
                    </a:srgbClr>
                  </a:solidFill>
                  <a:latin typeface="Inter"/>
                  <a:ea typeface="Inter"/>
                  <a:cs typeface="Inter"/>
                  <a:sym typeface="Inter"/>
                </a:rPr>
                <a:t>Self-Management</a:t>
              </a:r>
            </a:p>
          </p:txBody>
        </p:sp>
      </p:grpSp>
      <p:grpSp>
        <p:nvGrpSpPr>
          <p:cNvPr name="Group 20" id="20"/>
          <p:cNvGrpSpPr/>
          <p:nvPr/>
        </p:nvGrpSpPr>
        <p:grpSpPr>
          <a:xfrm rot="0">
            <a:off x="933471" y="2568079"/>
            <a:ext cx="3534765" cy="5150842"/>
            <a:chOff x="0" y="0"/>
            <a:chExt cx="4713021" cy="6867790"/>
          </a:xfrm>
        </p:grpSpPr>
        <p:sp>
          <p:nvSpPr>
            <p:cNvPr name="Freeform 21" id="21"/>
            <p:cNvSpPr/>
            <p:nvPr/>
          </p:nvSpPr>
          <p:spPr>
            <a:xfrm flipH="false" flipV="false" rot="5400000">
              <a:off x="-1077384" y="1077384"/>
              <a:ext cx="6867790" cy="4713021"/>
            </a:xfrm>
            <a:custGeom>
              <a:avLst/>
              <a:gdLst/>
              <a:ahLst/>
              <a:cxnLst/>
              <a:rect r="r" b="b" t="t" l="l"/>
              <a:pathLst>
                <a:path h="4713021" w="6867790">
                  <a:moveTo>
                    <a:pt x="0" y="0"/>
                  </a:moveTo>
                  <a:lnTo>
                    <a:pt x="6867789" y="0"/>
                  </a:lnTo>
                  <a:lnTo>
                    <a:pt x="6867789" y="4713021"/>
                  </a:lnTo>
                  <a:lnTo>
                    <a:pt x="0" y="4713021"/>
                  </a:lnTo>
                  <a:lnTo>
                    <a:pt x="0" y="0"/>
                  </a:lnTo>
                  <a:close/>
                </a:path>
              </a:pathLst>
            </a:custGeom>
            <a:blipFill>
              <a:blip r:embed="rId3">
                <a:alphaModFix amt="36000"/>
                <a:extLst>
                  <a:ext uri="{96DAC541-7B7A-43D3-8B79-37D633B846F1}">
                    <asvg:svgBlip xmlns:asvg="http://schemas.microsoft.com/office/drawing/2016/SVG/main" r:embed="rId4"/>
                  </a:ext>
                </a:extLst>
              </a:blip>
              <a:stretch>
                <a:fillRect l="0" t="0" r="0" b="0"/>
              </a:stretch>
            </a:blipFill>
          </p:spPr>
        </p:sp>
        <p:grpSp>
          <p:nvGrpSpPr>
            <p:cNvPr name="Group 22" id="22"/>
            <p:cNvGrpSpPr/>
            <p:nvPr/>
          </p:nvGrpSpPr>
          <p:grpSpPr>
            <a:xfrm rot="0">
              <a:off x="335594" y="480826"/>
              <a:ext cx="4130899" cy="5821042"/>
              <a:chOff x="0" y="0"/>
              <a:chExt cx="815980" cy="1149836"/>
            </a:xfrm>
          </p:grpSpPr>
          <p:sp>
            <p:nvSpPr>
              <p:cNvPr name="Freeform 23" id="23"/>
              <p:cNvSpPr/>
              <p:nvPr/>
            </p:nvSpPr>
            <p:spPr>
              <a:xfrm flipH="false" flipV="false" rot="0">
                <a:off x="0" y="0"/>
                <a:ext cx="815980" cy="1149836"/>
              </a:xfrm>
              <a:custGeom>
                <a:avLst/>
                <a:gdLst/>
                <a:ahLst/>
                <a:cxnLst/>
                <a:rect r="r" b="b" t="t" l="l"/>
                <a:pathLst>
                  <a:path h="1149836" w="815980">
                    <a:moveTo>
                      <a:pt x="27488" y="0"/>
                    </a:moveTo>
                    <a:lnTo>
                      <a:pt x="788492" y="0"/>
                    </a:lnTo>
                    <a:cubicBezTo>
                      <a:pt x="803673" y="0"/>
                      <a:pt x="815980" y="12307"/>
                      <a:pt x="815980" y="27488"/>
                    </a:cubicBezTo>
                    <a:lnTo>
                      <a:pt x="815980" y="1122348"/>
                    </a:lnTo>
                    <a:cubicBezTo>
                      <a:pt x="815980" y="1129638"/>
                      <a:pt x="813084" y="1136630"/>
                      <a:pt x="807929" y="1141785"/>
                    </a:cubicBezTo>
                    <a:cubicBezTo>
                      <a:pt x="802774" y="1146939"/>
                      <a:pt x="795783" y="1149836"/>
                      <a:pt x="788492" y="1149836"/>
                    </a:cubicBezTo>
                    <a:lnTo>
                      <a:pt x="27488" y="1149836"/>
                    </a:lnTo>
                    <a:cubicBezTo>
                      <a:pt x="12307" y="1149836"/>
                      <a:pt x="0" y="1137529"/>
                      <a:pt x="0" y="1122348"/>
                    </a:cubicBezTo>
                    <a:lnTo>
                      <a:pt x="0" y="27488"/>
                    </a:lnTo>
                    <a:cubicBezTo>
                      <a:pt x="0" y="12307"/>
                      <a:pt x="12307" y="0"/>
                      <a:pt x="27488" y="0"/>
                    </a:cubicBezTo>
                    <a:close/>
                  </a:path>
                </a:pathLst>
              </a:custGeom>
              <a:solidFill>
                <a:srgbClr val="FFFFFF"/>
              </a:solidFill>
            </p:spPr>
          </p:sp>
          <p:sp>
            <p:nvSpPr>
              <p:cNvPr name="TextBox 24" id="24"/>
              <p:cNvSpPr txBox="true"/>
              <p:nvPr/>
            </p:nvSpPr>
            <p:spPr>
              <a:xfrm>
                <a:off x="0" y="-38100"/>
                <a:ext cx="815980" cy="1187936"/>
              </a:xfrm>
              <a:prstGeom prst="rect">
                <a:avLst/>
              </a:prstGeom>
            </p:spPr>
            <p:txBody>
              <a:bodyPr anchor="ctr" rtlCol="false" tIns="50800" lIns="50800" bIns="50800" rIns="50800"/>
              <a:lstStyle/>
              <a:p>
                <a:pPr algn="ctr">
                  <a:lnSpc>
                    <a:spcPts val="3079"/>
                  </a:lnSpc>
                </a:pPr>
              </a:p>
            </p:txBody>
          </p:sp>
        </p:grpSp>
        <p:sp>
          <p:nvSpPr>
            <p:cNvPr name="TextBox 25" id="25"/>
            <p:cNvSpPr txBox="true"/>
            <p:nvPr/>
          </p:nvSpPr>
          <p:spPr>
            <a:xfrm rot="0">
              <a:off x="988360" y="2744141"/>
              <a:ext cx="2914101" cy="1166918"/>
            </a:xfrm>
            <a:prstGeom prst="rect">
              <a:avLst/>
            </a:prstGeom>
          </p:spPr>
          <p:txBody>
            <a:bodyPr anchor="t" rtlCol="false" tIns="0" lIns="0" bIns="0" rIns="0">
              <a:spAutoFit/>
            </a:bodyPr>
            <a:lstStyle/>
            <a:p>
              <a:pPr algn="ctr">
                <a:lnSpc>
                  <a:spcPts val="3409"/>
                </a:lnSpc>
              </a:pPr>
              <a:r>
                <a:rPr lang="en-US" sz="3099" spc="-185">
                  <a:solidFill>
                    <a:srgbClr val="51748B">
                      <a:alpha val="60000"/>
                    </a:srgbClr>
                  </a:solidFill>
                  <a:latin typeface="Inter"/>
                  <a:ea typeface="Inter"/>
                  <a:cs typeface="Inter"/>
                  <a:sym typeface="Inter"/>
                </a:rPr>
                <a:t>Self-Awareness</a:t>
              </a:r>
            </a:p>
          </p:txBody>
        </p:sp>
      </p:grpSp>
      <p:sp>
        <p:nvSpPr>
          <p:cNvPr name="Freeform 26" id="26"/>
          <p:cNvSpPr/>
          <p:nvPr/>
        </p:nvSpPr>
        <p:spPr>
          <a:xfrm flipH="false" flipV="false" rot="0">
            <a:off x="3640707" y="2568079"/>
            <a:ext cx="826195" cy="826195"/>
          </a:xfrm>
          <a:custGeom>
            <a:avLst/>
            <a:gdLst/>
            <a:ahLst/>
            <a:cxnLst/>
            <a:rect r="r" b="b" t="t" l="l"/>
            <a:pathLst>
              <a:path h="826195" w="826195">
                <a:moveTo>
                  <a:pt x="0" y="0"/>
                </a:moveTo>
                <a:lnTo>
                  <a:pt x="826195" y="0"/>
                </a:lnTo>
                <a:lnTo>
                  <a:pt x="826195" y="826195"/>
                </a:lnTo>
                <a:lnTo>
                  <a:pt x="0" y="82619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7" id="27"/>
          <p:cNvSpPr/>
          <p:nvPr/>
        </p:nvSpPr>
        <p:spPr>
          <a:xfrm flipH="false" flipV="false" rot="0">
            <a:off x="7936138" y="2568079"/>
            <a:ext cx="826195" cy="826195"/>
          </a:xfrm>
          <a:custGeom>
            <a:avLst/>
            <a:gdLst/>
            <a:ahLst/>
            <a:cxnLst/>
            <a:rect r="r" b="b" t="t" l="l"/>
            <a:pathLst>
              <a:path h="826195" w="826195">
                <a:moveTo>
                  <a:pt x="0" y="0"/>
                </a:moveTo>
                <a:lnTo>
                  <a:pt x="826195" y="0"/>
                </a:lnTo>
                <a:lnTo>
                  <a:pt x="826195" y="826195"/>
                </a:lnTo>
                <a:lnTo>
                  <a:pt x="0" y="82619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1095375"/>
            <a:ext cx="12534579" cy="993775"/>
          </a:xfrm>
          <a:prstGeom prst="rect">
            <a:avLst/>
          </a:prstGeom>
        </p:spPr>
        <p:txBody>
          <a:bodyPr anchor="t" rtlCol="false" tIns="0" lIns="0" bIns="0" rIns="0">
            <a:spAutoFit/>
          </a:bodyPr>
          <a:lstStyle/>
          <a:p>
            <a:pPr algn="l">
              <a:lnSpc>
                <a:spcPts val="7699"/>
              </a:lnSpc>
            </a:pPr>
            <a:r>
              <a:rPr lang="en-US" sz="6999" spc="-419">
                <a:solidFill>
                  <a:srgbClr val="303030">
                    <a:alpha val="60000"/>
                  </a:srgbClr>
                </a:solidFill>
                <a:latin typeface="Inter"/>
                <a:ea typeface="Inter"/>
                <a:cs typeface="Inter"/>
                <a:sym typeface="Inter"/>
              </a:rPr>
              <a:t>Social </a:t>
            </a:r>
            <a:r>
              <a:rPr lang="en-US" sz="6999" spc="-419">
                <a:solidFill>
                  <a:srgbClr val="51748B">
                    <a:alpha val="60000"/>
                  </a:srgbClr>
                </a:solidFill>
                <a:latin typeface="Inter"/>
                <a:ea typeface="Inter"/>
                <a:cs typeface="Inter"/>
                <a:sym typeface="Inter"/>
              </a:rPr>
              <a:t>Awareness</a:t>
            </a:r>
          </a:p>
        </p:txBody>
      </p:sp>
      <p:grpSp>
        <p:nvGrpSpPr>
          <p:cNvPr name="Group 3" id="3"/>
          <p:cNvGrpSpPr/>
          <p:nvPr/>
        </p:nvGrpSpPr>
        <p:grpSpPr>
          <a:xfrm rot="0">
            <a:off x="8756220" y="1028700"/>
            <a:ext cx="8503080" cy="1431901"/>
            <a:chOff x="0" y="0"/>
            <a:chExt cx="11337440" cy="1909202"/>
          </a:xfrm>
        </p:grpSpPr>
        <p:grpSp>
          <p:nvGrpSpPr>
            <p:cNvPr name="Group 4" id="4"/>
            <p:cNvGrpSpPr/>
            <p:nvPr/>
          </p:nvGrpSpPr>
          <p:grpSpPr>
            <a:xfrm rot="0">
              <a:off x="395358" y="251252"/>
              <a:ext cx="10942082" cy="1657949"/>
              <a:chOff x="0" y="0"/>
              <a:chExt cx="2161399" cy="327496"/>
            </a:xfrm>
          </p:grpSpPr>
          <p:sp>
            <p:nvSpPr>
              <p:cNvPr name="Freeform 5" id="5"/>
              <p:cNvSpPr/>
              <p:nvPr/>
            </p:nvSpPr>
            <p:spPr>
              <a:xfrm flipH="false" flipV="false" rot="0">
                <a:off x="0" y="0"/>
                <a:ext cx="2161399" cy="327496"/>
              </a:xfrm>
              <a:custGeom>
                <a:avLst/>
                <a:gdLst/>
                <a:ahLst/>
                <a:cxnLst/>
                <a:rect r="r" b="b" t="t" l="l"/>
                <a:pathLst>
                  <a:path h="327496" w="2161399">
                    <a:moveTo>
                      <a:pt x="24950" y="0"/>
                    </a:moveTo>
                    <a:lnTo>
                      <a:pt x="2136449" y="0"/>
                    </a:lnTo>
                    <a:cubicBezTo>
                      <a:pt x="2150229" y="0"/>
                      <a:pt x="2161399" y="11170"/>
                      <a:pt x="2161399" y="24950"/>
                    </a:cubicBezTo>
                    <a:lnTo>
                      <a:pt x="2161399" y="302546"/>
                    </a:lnTo>
                    <a:cubicBezTo>
                      <a:pt x="2161399" y="316326"/>
                      <a:pt x="2150229" y="327496"/>
                      <a:pt x="2136449" y="327496"/>
                    </a:cubicBezTo>
                    <a:lnTo>
                      <a:pt x="24950" y="327496"/>
                    </a:lnTo>
                    <a:cubicBezTo>
                      <a:pt x="11170" y="327496"/>
                      <a:pt x="0" y="316326"/>
                      <a:pt x="0" y="302546"/>
                    </a:cubicBezTo>
                    <a:lnTo>
                      <a:pt x="0" y="24950"/>
                    </a:lnTo>
                    <a:cubicBezTo>
                      <a:pt x="0" y="11170"/>
                      <a:pt x="11170" y="0"/>
                      <a:pt x="24950" y="0"/>
                    </a:cubicBezTo>
                    <a:close/>
                  </a:path>
                </a:pathLst>
              </a:custGeom>
              <a:solidFill>
                <a:srgbClr val="51748B">
                  <a:alpha val="21961"/>
                </a:srgbClr>
              </a:solidFill>
              <a:ln cap="rnd">
                <a:noFill/>
                <a:prstDash val="solid"/>
                <a:round/>
              </a:ln>
            </p:spPr>
          </p:sp>
          <p:sp>
            <p:nvSpPr>
              <p:cNvPr name="TextBox 6" id="6"/>
              <p:cNvSpPr txBox="true"/>
              <p:nvPr/>
            </p:nvSpPr>
            <p:spPr>
              <a:xfrm>
                <a:off x="0" y="-28575"/>
                <a:ext cx="2161399" cy="356071"/>
              </a:xfrm>
              <a:prstGeom prst="rect">
                <a:avLst/>
              </a:prstGeom>
            </p:spPr>
            <p:txBody>
              <a:bodyPr anchor="ctr" rtlCol="false" tIns="67229" lIns="67229" bIns="67229" rIns="67229"/>
              <a:lstStyle/>
              <a:p>
                <a:pPr algn="ctr">
                  <a:lnSpc>
                    <a:spcPts val="2493"/>
                  </a:lnSpc>
                </a:pPr>
              </a:p>
            </p:txBody>
          </p:sp>
        </p:grpSp>
        <p:sp>
          <p:nvSpPr>
            <p:cNvPr name="TextBox 7" id="7"/>
            <p:cNvSpPr txBox="true"/>
            <p:nvPr/>
          </p:nvSpPr>
          <p:spPr>
            <a:xfrm rot="0">
              <a:off x="1613955" y="956402"/>
              <a:ext cx="9124118" cy="327025"/>
            </a:xfrm>
            <a:prstGeom prst="rect">
              <a:avLst/>
            </a:prstGeom>
          </p:spPr>
          <p:txBody>
            <a:bodyPr anchor="t" rtlCol="false" tIns="0" lIns="0" bIns="0" rIns="0">
              <a:spAutoFit/>
            </a:bodyPr>
            <a:lstStyle/>
            <a:p>
              <a:pPr algn="ctr">
                <a:lnSpc>
                  <a:spcPts val="1920"/>
                </a:lnSpc>
              </a:pPr>
              <a:r>
                <a:rPr lang="en-US" b="true" sz="1600">
                  <a:solidFill>
                    <a:srgbClr val="303030"/>
                  </a:solidFill>
                  <a:latin typeface="Helvetica Now Display Bold"/>
                  <a:ea typeface="Helvetica Now Display Bold"/>
                  <a:cs typeface="Helvetica Now Display Bold"/>
                  <a:sym typeface="Helvetica Now Display Bold"/>
                </a:rPr>
                <a:t>What patterns in behavior or engagement do you notice on your team?</a:t>
              </a:r>
            </a:p>
          </p:txBody>
        </p:sp>
        <p:grpSp>
          <p:nvGrpSpPr>
            <p:cNvPr name="Group 8" id="8"/>
            <p:cNvGrpSpPr/>
            <p:nvPr/>
          </p:nvGrpSpPr>
          <p:grpSpPr>
            <a:xfrm rot="0">
              <a:off x="336896" y="181690"/>
              <a:ext cx="942184" cy="801227"/>
              <a:chOff x="0" y="0"/>
              <a:chExt cx="246298" cy="209450"/>
            </a:xfrm>
          </p:grpSpPr>
          <p:sp>
            <p:nvSpPr>
              <p:cNvPr name="Freeform 9" id="9"/>
              <p:cNvSpPr/>
              <p:nvPr/>
            </p:nvSpPr>
            <p:spPr>
              <a:xfrm flipH="false" flipV="false" rot="0">
                <a:off x="0" y="0"/>
                <a:ext cx="246298" cy="209450"/>
              </a:xfrm>
              <a:custGeom>
                <a:avLst/>
                <a:gdLst/>
                <a:ahLst/>
                <a:cxnLst/>
                <a:rect r="r" b="b" t="t" l="l"/>
                <a:pathLst>
                  <a:path h="209450" w="246298">
                    <a:moveTo>
                      <a:pt x="0" y="0"/>
                    </a:moveTo>
                    <a:lnTo>
                      <a:pt x="246298" y="0"/>
                    </a:lnTo>
                    <a:lnTo>
                      <a:pt x="246298" y="209450"/>
                    </a:lnTo>
                    <a:lnTo>
                      <a:pt x="0" y="209450"/>
                    </a:lnTo>
                    <a:close/>
                  </a:path>
                </a:pathLst>
              </a:custGeom>
              <a:solidFill>
                <a:srgbClr val="FFFFFF"/>
              </a:solidFill>
              <a:ln cap="sq">
                <a:noFill/>
                <a:prstDash val="solid"/>
                <a:miter/>
              </a:ln>
            </p:spPr>
          </p:sp>
          <p:sp>
            <p:nvSpPr>
              <p:cNvPr name="TextBox 10" id="10"/>
              <p:cNvSpPr txBox="true"/>
              <p:nvPr/>
            </p:nvSpPr>
            <p:spPr>
              <a:xfrm>
                <a:off x="0" y="-28575"/>
                <a:ext cx="246298" cy="238025"/>
              </a:xfrm>
              <a:prstGeom prst="rect">
                <a:avLst/>
              </a:prstGeom>
            </p:spPr>
            <p:txBody>
              <a:bodyPr anchor="ctr" rtlCol="false" tIns="50800" lIns="50800" bIns="50800" rIns="50800"/>
              <a:lstStyle/>
              <a:p>
                <a:pPr algn="ctr">
                  <a:lnSpc>
                    <a:spcPts val="2493"/>
                  </a:lnSpc>
                </a:pPr>
              </a:p>
            </p:txBody>
          </p:sp>
        </p:grpSp>
        <p:sp>
          <p:nvSpPr>
            <p:cNvPr name="Freeform 11" id="11"/>
            <p:cNvSpPr/>
            <p:nvPr/>
          </p:nvSpPr>
          <p:spPr>
            <a:xfrm flipH="false" flipV="false" rot="0">
              <a:off x="0" y="0"/>
              <a:ext cx="1378636" cy="1280408"/>
            </a:xfrm>
            <a:custGeom>
              <a:avLst/>
              <a:gdLst/>
              <a:ahLst/>
              <a:cxnLst/>
              <a:rect r="r" b="b" t="t" l="l"/>
              <a:pathLst>
                <a:path h="1280408" w="1378636">
                  <a:moveTo>
                    <a:pt x="0" y="0"/>
                  </a:moveTo>
                  <a:lnTo>
                    <a:pt x="1378636" y="0"/>
                  </a:lnTo>
                  <a:lnTo>
                    <a:pt x="1378636" y="1280408"/>
                  </a:lnTo>
                  <a:lnTo>
                    <a:pt x="0" y="128040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12" id="12"/>
          <p:cNvGrpSpPr/>
          <p:nvPr/>
        </p:nvGrpSpPr>
        <p:grpSpPr>
          <a:xfrm rot="0">
            <a:off x="0" y="1558925"/>
            <a:ext cx="9950940" cy="8980723"/>
            <a:chOff x="0" y="0"/>
            <a:chExt cx="13267920" cy="11974298"/>
          </a:xfrm>
        </p:grpSpPr>
        <p:sp>
          <p:nvSpPr>
            <p:cNvPr name="Freeform 13" id="13"/>
            <p:cNvSpPr/>
            <p:nvPr/>
          </p:nvSpPr>
          <p:spPr>
            <a:xfrm flipH="false" flipV="false" rot="-10800000">
              <a:off x="0" y="0"/>
              <a:ext cx="13267920" cy="11974298"/>
            </a:xfrm>
            <a:custGeom>
              <a:avLst/>
              <a:gdLst/>
              <a:ahLst/>
              <a:cxnLst/>
              <a:rect r="r" b="b" t="t" l="l"/>
              <a:pathLst>
                <a:path h="11974298" w="13267920">
                  <a:moveTo>
                    <a:pt x="0" y="0"/>
                  </a:moveTo>
                  <a:lnTo>
                    <a:pt x="13267920" y="0"/>
                  </a:lnTo>
                  <a:lnTo>
                    <a:pt x="13267920" y="11974298"/>
                  </a:lnTo>
                  <a:lnTo>
                    <a:pt x="0" y="11974298"/>
                  </a:lnTo>
                  <a:lnTo>
                    <a:pt x="0" y="0"/>
                  </a:lnTo>
                  <a:close/>
                </a:path>
              </a:pathLst>
            </a:custGeom>
            <a:blipFill>
              <a:blip r:embed="rId5">
                <a:alphaModFix amt="21999"/>
              </a:blip>
              <a:stretch>
                <a:fillRect l="0" t="0" r="0" b="0"/>
              </a:stretch>
            </a:blipFill>
          </p:spPr>
        </p:sp>
        <p:grpSp>
          <p:nvGrpSpPr>
            <p:cNvPr name="Group 14" id="14"/>
            <p:cNvGrpSpPr/>
            <p:nvPr/>
          </p:nvGrpSpPr>
          <p:grpSpPr>
            <a:xfrm rot="0">
              <a:off x="1224221" y="2044481"/>
              <a:ext cx="10236342" cy="7885335"/>
              <a:chOff x="0" y="0"/>
              <a:chExt cx="1298645" cy="1000382"/>
            </a:xfrm>
          </p:grpSpPr>
          <p:sp>
            <p:nvSpPr>
              <p:cNvPr name="Freeform 15" id="15"/>
              <p:cNvSpPr/>
              <p:nvPr/>
            </p:nvSpPr>
            <p:spPr>
              <a:xfrm flipH="false" flipV="false" rot="0">
                <a:off x="0" y="0"/>
                <a:ext cx="1298645" cy="1000382"/>
              </a:xfrm>
              <a:custGeom>
                <a:avLst/>
                <a:gdLst/>
                <a:ahLst/>
                <a:cxnLst/>
                <a:rect r="r" b="b" t="t" l="l"/>
                <a:pathLst>
                  <a:path h="1000382" w="1298645">
                    <a:moveTo>
                      <a:pt x="35295" y="0"/>
                    </a:moveTo>
                    <a:lnTo>
                      <a:pt x="1263350" y="0"/>
                    </a:lnTo>
                    <a:cubicBezTo>
                      <a:pt x="1282843" y="0"/>
                      <a:pt x="1298645" y="15802"/>
                      <a:pt x="1298645" y="35295"/>
                    </a:cubicBezTo>
                    <a:lnTo>
                      <a:pt x="1298645" y="965087"/>
                    </a:lnTo>
                    <a:cubicBezTo>
                      <a:pt x="1298645" y="984580"/>
                      <a:pt x="1282843" y="1000382"/>
                      <a:pt x="1263350" y="1000382"/>
                    </a:cubicBezTo>
                    <a:lnTo>
                      <a:pt x="35295" y="1000382"/>
                    </a:lnTo>
                    <a:cubicBezTo>
                      <a:pt x="15802" y="1000382"/>
                      <a:pt x="0" y="984580"/>
                      <a:pt x="0" y="965087"/>
                    </a:cubicBezTo>
                    <a:lnTo>
                      <a:pt x="0" y="35295"/>
                    </a:lnTo>
                    <a:cubicBezTo>
                      <a:pt x="0" y="15802"/>
                      <a:pt x="15802" y="0"/>
                      <a:pt x="35295" y="0"/>
                    </a:cubicBezTo>
                    <a:close/>
                  </a:path>
                </a:pathLst>
              </a:custGeom>
              <a:solidFill>
                <a:srgbClr val="FFFFFF"/>
              </a:solidFill>
              <a:ln cap="rnd">
                <a:noFill/>
                <a:prstDash val="solid"/>
                <a:round/>
              </a:ln>
            </p:spPr>
          </p:sp>
          <p:sp>
            <p:nvSpPr>
              <p:cNvPr name="TextBox 16" id="16"/>
              <p:cNvSpPr txBox="true"/>
              <p:nvPr/>
            </p:nvSpPr>
            <p:spPr>
              <a:xfrm>
                <a:off x="0" y="-28575"/>
                <a:ext cx="1298645" cy="1028957"/>
              </a:xfrm>
              <a:prstGeom prst="rect">
                <a:avLst/>
              </a:prstGeom>
            </p:spPr>
            <p:txBody>
              <a:bodyPr anchor="ctr" rtlCol="false" tIns="85938" lIns="85938" bIns="85938" rIns="85938"/>
              <a:lstStyle/>
              <a:p>
                <a:pPr algn="ctr">
                  <a:lnSpc>
                    <a:spcPts val="2493"/>
                  </a:lnSpc>
                </a:pPr>
              </a:p>
            </p:txBody>
          </p:sp>
        </p:grpSp>
      </p:grpSp>
      <p:sp>
        <p:nvSpPr>
          <p:cNvPr name="Freeform 17" id="17"/>
          <p:cNvSpPr/>
          <p:nvPr/>
        </p:nvSpPr>
        <p:spPr>
          <a:xfrm flipH="false" flipV="false" rot="0">
            <a:off x="9144000" y="3072261"/>
            <a:ext cx="8115300" cy="5909178"/>
          </a:xfrm>
          <a:custGeom>
            <a:avLst/>
            <a:gdLst/>
            <a:ahLst/>
            <a:cxnLst/>
            <a:rect r="r" b="b" t="t" l="l"/>
            <a:pathLst>
              <a:path h="5909178" w="8115300">
                <a:moveTo>
                  <a:pt x="0" y="0"/>
                </a:moveTo>
                <a:lnTo>
                  <a:pt x="8115300" y="0"/>
                </a:lnTo>
                <a:lnTo>
                  <a:pt x="8115300" y="5909177"/>
                </a:lnTo>
                <a:lnTo>
                  <a:pt x="0" y="5909177"/>
                </a:lnTo>
                <a:lnTo>
                  <a:pt x="0" y="0"/>
                </a:lnTo>
                <a:close/>
              </a:path>
            </a:pathLst>
          </a:custGeom>
          <a:blipFill>
            <a:blip r:embed="rId6"/>
            <a:stretch>
              <a:fillRect l="-3269" t="0" r="-6021" b="0"/>
            </a:stretch>
          </a:blipFill>
          <a:ln cap="rnd">
            <a:noFill/>
            <a:prstDash val="solid"/>
            <a:round/>
          </a:ln>
        </p:spPr>
      </p:sp>
      <p:sp>
        <p:nvSpPr>
          <p:cNvPr name="TextBox 18" id="18"/>
          <p:cNvSpPr txBox="true"/>
          <p:nvPr/>
        </p:nvSpPr>
        <p:spPr>
          <a:xfrm rot="0">
            <a:off x="1372710" y="3707456"/>
            <a:ext cx="6768168" cy="763270"/>
          </a:xfrm>
          <a:prstGeom prst="rect">
            <a:avLst/>
          </a:prstGeom>
        </p:spPr>
        <p:txBody>
          <a:bodyPr anchor="t" rtlCol="false" tIns="0" lIns="0" bIns="0" rIns="0">
            <a:spAutoFit/>
          </a:bodyPr>
          <a:lstStyle/>
          <a:p>
            <a:pPr algn="l" marL="474979" indent="-237490" lvl="1">
              <a:lnSpc>
                <a:spcPts val="3079"/>
              </a:lnSpc>
              <a:buFont typeface="Arial"/>
              <a:buChar char="•"/>
            </a:pPr>
            <a:r>
              <a:rPr lang="en-US" b="true" sz="2199" spc="-131">
                <a:solidFill>
                  <a:srgbClr val="303030"/>
                </a:solidFill>
                <a:latin typeface="Helvetica Now Display Bold"/>
                <a:ea typeface="Helvetica Now Display Bold"/>
                <a:cs typeface="Helvetica Now Display Bold"/>
                <a:sym typeface="Helvetica Now Display Bold"/>
              </a:rPr>
              <a:t>Read the room.</a:t>
            </a:r>
            <a:r>
              <a:rPr lang="en-US" sz="2199" spc="-131">
                <a:solidFill>
                  <a:srgbClr val="303030"/>
                </a:solidFill>
                <a:latin typeface="Helvetica Now Display"/>
                <a:ea typeface="Helvetica Now Display"/>
                <a:cs typeface="Helvetica Now Display"/>
                <a:sym typeface="Helvetica Now Display"/>
              </a:rPr>
              <a:t> Notice how others are feeling, even when it isn’t explicitly stated.</a:t>
            </a:r>
          </a:p>
        </p:txBody>
      </p:sp>
      <p:sp>
        <p:nvSpPr>
          <p:cNvPr name="TextBox 19" id="19"/>
          <p:cNvSpPr txBox="true"/>
          <p:nvPr/>
        </p:nvSpPr>
        <p:spPr>
          <a:xfrm rot="0">
            <a:off x="1372710" y="4970405"/>
            <a:ext cx="6565615" cy="763270"/>
          </a:xfrm>
          <a:prstGeom prst="rect">
            <a:avLst/>
          </a:prstGeom>
        </p:spPr>
        <p:txBody>
          <a:bodyPr anchor="t" rtlCol="false" tIns="0" lIns="0" bIns="0" rIns="0">
            <a:spAutoFit/>
          </a:bodyPr>
          <a:lstStyle/>
          <a:p>
            <a:pPr algn="l" marL="474979" indent="-237490" lvl="1">
              <a:lnSpc>
                <a:spcPts val="3079"/>
              </a:lnSpc>
              <a:buFont typeface="Arial"/>
              <a:buChar char="•"/>
            </a:pPr>
            <a:r>
              <a:rPr lang="en-US" b="true" sz="2199" spc="-131">
                <a:solidFill>
                  <a:srgbClr val="303030"/>
                </a:solidFill>
                <a:latin typeface="Helvetica Now Display Bold"/>
                <a:ea typeface="Helvetica Now Display Bold"/>
                <a:cs typeface="Helvetica Now Display Bold"/>
                <a:sym typeface="Helvetica Now Display Bold"/>
              </a:rPr>
              <a:t>Manage yourself. </a:t>
            </a:r>
            <a:r>
              <a:rPr lang="en-US" sz="2199" spc="-131">
                <a:solidFill>
                  <a:srgbClr val="303030"/>
                </a:solidFill>
                <a:latin typeface="Helvetica Now Display"/>
                <a:ea typeface="Helvetica Now Display"/>
                <a:cs typeface="Helvetica Now Display"/>
                <a:sym typeface="Helvetica Now Display"/>
              </a:rPr>
              <a:t>Adjust your body language, communication style, timing, or approach in real time.</a:t>
            </a:r>
          </a:p>
        </p:txBody>
      </p:sp>
      <p:sp>
        <p:nvSpPr>
          <p:cNvPr name="TextBox 20" id="20"/>
          <p:cNvSpPr txBox="true"/>
          <p:nvPr/>
        </p:nvSpPr>
        <p:spPr>
          <a:xfrm rot="0">
            <a:off x="1372710" y="6280076"/>
            <a:ext cx="6768168" cy="763270"/>
          </a:xfrm>
          <a:prstGeom prst="rect">
            <a:avLst/>
          </a:prstGeom>
        </p:spPr>
        <p:txBody>
          <a:bodyPr anchor="t" rtlCol="false" tIns="0" lIns="0" bIns="0" rIns="0">
            <a:spAutoFit/>
          </a:bodyPr>
          <a:lstStyle/>
          <a:p>
            <a:pPr algn="l" marL="474979" indent="-237490" lvl="1">
              <a:lnSpc>
                <a:spcPts val="3079"/>
              </a:lnSpc>
              <a:buFont typeface="Arial"/>
              <a:buChar char="•"/>
            </a:pPr>
            <a:r>
              <a:rPr lang="en-US" b="true" sz="2199" spc="-131">
                <a:solidFill>
                  <a:srgbClr val="303030"/>
                </a:solidFill>
                <a:latin typeface="Helvetica Now Display Bold"/>
                <a:ea typeface="Helvetica Now Display Bold"/>
                <a:cs typeface="Helvetica Now Display Bold"/>
                <a:sym typeface="Helvetica Now Display Bold"/>
              </a:rPr>
              <a:t>Be empathetic. </a:t>
            </a:r>
            <a:r>
              <a:rPr lang="en-US" sz="2199" spc="-131">
                <a:solidFill>
                  <a:srgbClr val="303030"/>
                </a:solidFill>
                <a:latin typeface="Helvetica Now Display"/>
                <a:ea typeface="Helvetica Now Display"/>
                <a:cs typeface="Helvetica Now Display"/>
                <a:sym typeface="Helvetica Now Display"/>
              </a:rPr>
              <a:t>Understand how experiences, pressures, and priorities shape someone else’s reactions or decisions. </a:t>
            </a:r>
          </a:p>
        </p:txBody>
      </p:sp>
      <p:sp>
        <p:nvSpPr>
          <p:cNvPr name="TextBox 21" id="21"/>
          <p:cNvSpPr txBox="true"/>
          <p:nvPr/>
        </p:nvSpPr>
        <p:spPr>
          <a:xfrm rot="0">
            <a:off x="1372710" y="7589747"/>
            <a:ext cx="6768168" cy="763270"/>
          </a:xfrm>
          <a:prstGeom prst="rect">
            <a:avLst/>
          </a:prstGeom>
        </p:spPr>
        <p:txBody>
          <a:bodyPr anchor="t" rtlCol="false" tIns="0" lIns="0" bIns="0" rIns="0">
            <a:spAutoFit/>
          </a:bodyPr>
          <a:lstStyle/>
          <a:p>
            <a:pPr algn="l" marL="474979" indent="-237490" lvl="1">
              <a:lnSpc>
                <a:spcPts val="3079"/>
              </a:lnSpc>
              <a:buFont typeface="Arial"/>
              <a:buChar char="•"/>
            </a:pPr>
            <a:r>
              <a:rPr lang="en-US" b="true" sz="2199" spc="-131">
                <a:solidFill>
                  <a:srgbClr val="303030"/>
                </a:solidFill>
                <a:latin typeface="Helvetica Now Display Bold"/>
                <a:ea typeface="Helvetica Now Display Bold"/>
                <a:cs typeface="Helvetica Now Display Bold"/>
                <a:sym typeface="Helvetica Now Display Bold"/>
              </a:rPr>
              <a:t>Pay attention to social cues. </a:t>
            </a:r>
            <a:r>
              <a:rPr lang="en-US" sz="2199" spc="-131">
                <a:solidFill>
                  <a:srgbClr val="303030"/>
                </a:solidFill>
                <a:latin typeface="Helvetica Now Display"/>
                <a:ea typeface="Helvetica Now Display"/>
                <a:cs typeface="Helvetica Now Display"/>
                <a:sym typeface="Helvetica Now Display"/>
              </a:rPr>
              <a:t>Discern whether someone needs space, clarity, reassurance, or a direct answer.</a:t>
            </a:r>
          </a:p>
        </p:txBody>
      </p:sp>
    </p:spTree>
  </p:cSld>
  <p:clrMapOvr>
    <a:masterClrMapping/>
  </p:clrMapOvr>
</p:sld>
</file>

<file path=ppt/slides/slide2.xml><?xml version="1.0" encoding="utf-8"?>
<p:sld xmlns:p="http://schemas.openxmlformats.org/presentationml/2006/main" xmlns:a="http://schemas.openxmlformats.org/drawingml/2006/main">
  <p:cSld>
    <p:bg>
      <p:bgPr>
        <a:solidFill>
          <a:srgbClr val="51748B"/>
        </a:solidFill>
      </p:bgPr>
    </p:bg>
    <p:spTree>
      <p:nvGrpSpPr>
        <p:cNvPr id="1" name=""/>
        <p:cNvGrpSpPr/>
        <p:nvPr/>
      </p:nvGrpSpPr>
      <p:grpSpPr>
        <a:xfrm>
          <a:off x="0" y="0"/>
          <a:ext cx="0" cy="0"/>
          <a:chOff x="0" y="0"/>
          <a:chExt cx="0" cy="0"/>
        </a:xfrm>
      </p:grpSpPr>
      <p:sp>
        <p:nvSpPr>
          <p:cNvPr name="TextBox 2" id="2"/>
          <p:cNvSpPr txBox="true"/>
          <p:nvPr/>
        </p:nvSpPr>
        <p:spPr>
          <a:xfrm rot="0">
            <a:off x="3472942" y="3794125"/>
            <a:ext cx="11342117" cy="2803437"/>
          </a:xfrm>
          <a:prstGeom prst="rect">
            <a:avLst/>
          </a:prstGeom>
        </p:spPr>
        <p:txBody>
          <a:bodyPr anchor="t" rtlCol="false" tIns="0" lIns="0" bIns="0" rIns="0">
            <a:spAutoFit/>
          </a:bodyPr>
          <a:lstStyle/>
          <a:p>
            <a:pPr algn="ctr" marL="0" indent="0" lvl="1">
              <a:lnSpc>
                <a:spcPts val="10999"/>
              </a:lnSpc>
              <a:spcBef>
                <a:spcPct val="0"/>
              </a:spcBef>
            </a:pPr>
            <a:r>
              <a:rPr lang="en-US" sz="9999" spc="-599">
                <a:solidFill>
                  <a:srgbClr val="FFFFFF">
                    <a:alpha val="80000"/>
                  </a:srgbClr>
                </a:solidFill>
                <a:latin typeface="Inter"/>
                <a:ea typeface="Inter"/>
                <a:cs typeface="Inter"/>
                <a:sym typeface="Inter"/>
              </a:rPr>
              <a:t>Welcome &amp; Opening Remarks</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1963100"/>
            <a:ext cx="16251496" cy="16292226"/>
            <a:chOff x="0" y="0"/>
            <a:chExt cx="21668661" cy="21722968"/>
          </a:xfrm>
        </p:grpSpPr>
        <p:sp>
          <p:nvSpPr>
            <p:cNvPr name="Freeform 3" id="3"/>
            <p:cNvSpPr/>
            <p:nvPr/>
          </p:nvSpPr>
          <p:spPr>
            <a:xfrm flipH="false" flipV="false" rot="0">
              <a:off x="0" y="0"/>
              <a:ext cx="21668661" cy="21722968"/>
            </a:xfrm>
            <a:custGeom>
              <a:avLst/>
              <a:gdLst/>
              <a:ahLst/>
              <a:cxnLst/>
              <a:rect r="r" b="b" t="t" l="l"/>
              <a:pathLst>
                <a:path h="21722968" w="21668661">
                  <a:moveTo>
                    <a:pt x="0" y="0"/>
                  </a:moveTo>
                  <a:lnTo>
                    <a:pt x="21668661" y="0"/>
                  </a:lnTo>
                  <a:lnTo>
                    <a:pt x="21668661" y="21722968"/>
                  </a:lnTo>
                  <a:lnTo>
                    <a:pt x="0" y="21722968"/>
                  </a:lnTo>
                  <a:lnTo>
                    <a:pt x="0" y="0"/>
                  </a:lnTo>
                  <a:close/>
                </a:path>
              </a:pathLst>
            </a:custGeom>
            <a:blipFill>
              <a:blip r:embed="rId3">
                <a:alphaModFix amt="46000"/>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1811064" y="6828966"/>
              <a:ext cx="17960738" cy="7118632"/>
              <a:chOff x="0" y="0"/>
              <a:chExt cx="2565379" cy="1016773"/>
            </a:xfrm>
          </p:grpSpPr>
          <p:sp>
            <p:nvSpPr>
              <p:cNvPr name="Freeform 5" id="5"/>
              <p:cNvSpPr/>
              <p:nvPr/>
            </p:nvSpPr>
            <p:spPr>
              <a:xfrm flipH="false" flipV="false" rot="0">
                <a:off x="0" y="0"/>
                <a:ext cx="2565379" cy="1016773"/>
              </a:xfrm>
              <a:custGeom>
                <a:avLst/>
                <a:gdLst/>
                <a:ahLst/>
                <a:cxnLst/>
                <a:rect r="r" b="b" t="t" l="l"/>
                <a:pathLst>
                  <a:path h="1016773" w="2565379">
                    <a:moveTo>
                      <a:pt x="27819" y="0"/>
                    </a:moveTo>
                    <a:lnTo>
                      <a:pt x="2537561" y="0"/>
                    </a:lnTo>
                    <a:cubicBezTo>
                      <a:pt x="2552925" y="0"/>
                      <a:pt x="2565379" y="12455"/>
                      <a:pt x="2565379" y="27819"/>
                    </a:cubicBezTo>
                    <a:lnTo>
                      <a:pt x="2565379" y="988954"/>
                    </a:lnTo>
                    <a:cubicBezTo>
                      <a:pt x="2565379" y="1004318"/>
                      <a:pt x="2552925" y="1016773"/>
                      <a:pt x="2537561" y="1016773"/>
                    </a:cubicBezTo>
                    <a:lnTo>
                      <a:pt x="27819" y="1016773"/>
                    </a:lnTo>
                    <a:cubicBezTo>
                      <a:pt x="12455" y="1016773"/>
                      <a:pt x="0" y="1004318"/>
                      <a:pt x="0" y="988954"/>
                    </a:cubicBezTo>
                    <a:lnTo>
                      <a:pt x="0" y="27819"/>
                    </a:lnTo>
                    <a:cubicBezTo>
                      <a:pt x="0" y="12455"/>
                      <a:pt x="12455" y="0"/>
                      <a:pt x="27819" y="0"/>
                    </a:cubicBezTo>
                    <a:close/>
                  </a:path>
                </a:pathLst>
              </a:custGeom>
              <a:solidFill>
                <a:srgbClr val="FFFFFF"/>
              </a:solidFill>
              <a:ln cap="rnd">
                <a:noFill/>
                <a:prstDash val="solid"/>
                <a:round/>
              </a:ln>
            </p:spPr>
          </p:sp>
          <p:sp>
            <p:nvSpPr>
              <p:cNvPr name="TextBox 6" id="6"/>
              <p:cNvSpPr txBox="true"/>
              <p:nvPr/>
            </p:nvSpPr>
            <p:spPr>
              <a:xfrm>
                <a:off x="0" y="-28575"/>
                <a:ext cx="2565379" cy="1045348"/>
              </a:xfrm>
              <a:prstGeom prst="rect">
                <a:avLst/>
              </a:prstGeom>
            </p:spPr>
            <p:txBody>
              <a:bodyPr anchor="ctr" rtlCol="false" tIns="50800" lIns="50800" bIns="50800" rIns="50800"/>
              <a:lstStyle/>
              <a:p>
                <a:pPr algn="ctr">
                  <a:lnSpc>
                    <a:spcPts val="2493"/>
                  </a:lnSpc>
                </a:pPr>
              </a:p>
            </p:txBody>
          </p:sp>
        </p:grpSp>
        <p:sp>
          <p:nvSpPr>
            <p:cNvPr name="TextBox 7" id="7"/>
            <p:cNvSpPr txBox="true"/>
            <p:nvPr/>
          </p:nvSpPr>
          <p:spPr>
            <a:xfrm rot="0">
              <a:off x="2831595" y="7573528"/>
              <a:ext cx="15977611" cy="5543503"/>
            </a:xfrm>
            <a:prstGeom prst="rect">
              <a:avLst/>
            </a:prstGeom>
          </p:spPr>
          <p:txBody>
            <a:bodyPr anchor="t" rtlCol="false" tIns="0" lIns="0" bIns="0" rIns="0">
              <a:spAutoFit/>
            </a:bodyPr>
            <a:lstStyle/>
            <a:p>
              <a:pPr algn="l">
                <a:lnSpc>
                  <a:spcPts val="3300"/>
                </a:lnSpc>
              </a:pPr>
              <a:r>
                <a:rPr lang="en-US" b="true" sz="2200" spc="-132">
                  <a:solidFill>
                    <a:srgbClr val="303030"/>
                  </a:solidFill>
                  <a:latin typeface="Helvetica Now Display Bold"/>
                  <a:ea typeface="Helvetica Now Display Bold"/>
                  <a:cs typeface="Helvetica Now Display Bold"/>
                  <a:sym typeface="Helvetica Now Display Bold"/>
                </a:rPr>
                <a:t>Imagine your team members are juggling multiple priorities, and recently, mistakes or missed details have started appearing where they normally wouldn’t. The employees are still completing tasks, but the quality of interaction and reliability has changed slightly. </a:t>
              </a:r>
            </a:p>
            <a:p>
              <a:pPr algn="l">
                <a:lnSpc>
                  <a:spcPts val="3300"/>
                </a:lnSpc>
              </a:pPr>
            </a:p>
            <a:p>
              <a:pPr algn="l">
                <a:lnSpc>
                  <a:spcPts val="3300"/>
                </a:lnSpc>
              </a:pPr>
              <a:r>
                <a:rPr lang="en-US" sz="2200" spc="-132">
                  <a:solidFill>
                    <a:srgbClr val="303030"/>
                  </a:solidFill>
                  <a:latin typeface="Helvetica Now Display"/>
                  <a:ea typeface="Helvetica Now Display"/>
                  <a:cs typeface="Helvetica Now Display"/>
                  <a:sym typeface="Helvetica Now Display"/>
                </a:rPr>
                <a:t>How can we address this shift in a way that personalizes the interaction and maintains trust with each of the following types of employees?</a:t>
              </a:r>
            </a:p>
            <a:p>
              <a:pPr algn="l">
                <a:lnSpc>
                  <a:spcPts val="3300"/>
                </a:lnSpc>
              </a:pPr>
            </a:p>
            <a:p>
              <a:pPr algn="l" marL="474981" indent="-237491" lvl="1">
                <a:lnSpc>
                  <a:spcPts val="3300"/>
                </a:lnSpc>
                <a:buFont typeface="Arial"/>
                <a:buChar char="•"/>
              </a:pPr>
              <a:r>
                <a:rPr lang="en-US" sz="2200" spc="-132">
                  <a:solidFill>
                    <a:srgbClr val="303030"/>
                  </a:solidFill>
                  <a:latin typeface="Helvetica Now Display"/>
                  <a:ea typeface="Helvetica Now Display"/>
                  <a:cs typeface="Helvetica Now Display"/>
                  <a:sym typeface="Helvetica Now Display"/>
                </a:rPr>
                <a:t>A defensive employee</a:t>
              </a:r>
            </a:p>
            <a:p>
              <a:pPr algn="l" marL="474981" indent="-237491" lvl="1">
                <a:lnSpc>
                  <a:spcPts val="3300"/>
                </a:lnSpc>
                <a:buFont typeface="Arial"/>
                <a:buChar char="•"/>
              </a:pPr>
              <a:r>
                <a:rPr lang="en-US" sz="2200" spc="-132">
                  <a:solidFill>
                    <a:srgbClr val="303030"/>
                  </a:solidFill>
                  <a:latin typeface="Helvetica Now Display"/>
                  <a:ea typeface="Helvetica Now Display"/>
                  <a:cs typeface="Helvetica Now Display"/>
                  <a:sym typeface="Helvetica Now Display"/>
                </a:rPr>
                <a:t>A disengaged employee</a:t>
              </a:r>
            </a:p>
            <a:p>
              <a:pPr algn="l" marL="474981" indent="-237491" lvl="1">
                <a:lnSpc>
                  <a:spcPts val="3300"/>
                </a:lnSpc>
                <a:buFont typeface="Arial"/>
                <a:buChar char="•"/>
              </a:pPr>
              <a:r>
                <a:rPr lang="en-US" sz="2200" spc="-132">
                  <a:solidFill>
                    <a:srgbClr val="303030"/>
                  </a:solidFill>
                  <a:latin typeface="Helvetica Now Display"/>
                  <a:ea typeface="Helvetica Now Display"/>
                  <a:cs typeface="Helvetica Now Display"/>
                  <a:sym typeface="Helvetica Now Display"/>
                </a:rPr>
                <a:t>A high performer under stress </a:t>
              </a:r>
            </a:p>
          </p:txBody>
        </p:sp>
      </p:grpSp>
      <p:sp>
        <p:nvSpPr>
          <p:cNvPr name="TextBox 8" id="8"/>
          <p:cNvSpPr txBox="true"/>
          <p:nvPr/>
        </p:nvSpPr>
        <p:spPr>
          <a:xfrm rot="0">
            <a:off x="2876710" y="1720822"/>
            <a:ext cx="12534579" cy="993775"/>
          </a:xfrm>
          <a:prstGeom prst="rect">
            <a:avLst/>
          </a:prstGeom>
        </p:spPr>
        <p:txBody>
          <a:bodyPr anchor="t" rtlCol="false" tIns="0" lIns="0" bIns="0" rIns="0">
            <a:spAutoFit/>
          </a:bodyPr>
          <a:lstStyle/>
          <a:p>
            <a:pPr algn="ctr">
              <a:lnSpc>
                <a:spcPts val="7699"/>
              </a:lnSpc>
            </a:pPr>
            <a:r>
              <a:rPr lang="en-US" sz="6999" spc="-419">
                <a:solidFill>
                  <a:srgbClr val="51748B">
                    <a:alpha val="60000"/>
                  </a:srgbClr>
                </a:solidFill>
                <a:latin typeface="Inter"/>
                <a:ea typeface="Inter"/>
                <a:cs typeface="Inter"/>
                <a:sym typeface="Inter"/>
              </a:rPr>
              <a:t>Open Discussion</a:t>
            </a:r>
            <a:r>
              <a:rPr lang="en-US" sz="6999" spc="-419">
                <a:solidFill>
                  <a:srgbClr val="303030">
                    <a:alpha val="60000"/>
                  </a:srgbClr>
                </a:solidFill>
                <a:latin typeface="Inter"/>
                <a:ea typeface="Inter"/>
                <a:cs typeface="Inter"/>
                <a:sym typeface="Inter"/>
              </a:rPr>
              <a:t> Activity</a:t>
            </a:r>
          </a:p>
        </p:txBody>
      </p:sp>
      <p:grpSp>
        <p:nvGrpSpPr>
          <p:cNvPr name="Group 9" id="9"/>
          <p:cNvGrpSpPr/>
          <p:nvPr/>
        </p:nvGrpSpPr>
        <p:grpSpPr>
          <a:xfrm rot="0">
            <a:off x="1028700" y="769019"/>
            <a:ext cx="2253028" cy="519363"/>
            <a:chOff x="0" y="0"/>
            <a:chExt cx="3004038" cy="692484"/>
          </a:xfrm>
        </p:grpSpPr>
        <p:sp>
          <p:nvSpPr>
            <p:cNvPr name="Freeform 10" id="10"/>
            <p:cNvSpPr/>
            <p:nvPr/>
          </p:nvSpPr>
          <p:spPr>
            <a:xfrm flipH="false" flipV="false" rot="0">
              <a:off x="0" y="0"/>
              <a:ext cx="692484" cy="692484"/>
            </a:xfrm>
            <a:custGeom>
              <a:avLst/>
              <a:gdLst/>
              <a:ahLst/>
              <a:cxnLst/>
              <a:rect r="r" b="b" t="t" l="l"/>
              <a:pathLst>
                <a:path h="692484" w="692484">
                  <a:moveTo>
                    <a:pt x="0" y="0"/>
                  </a:moveTo>
                  <a:lnTo>
                    <a:pt x="692484" y="0"/>
                  </a:lnTo>
                  <a:lnTo>
                    <a:pt x="692484" y="692484"/>
                  </a:lnTo>
                  <a:lnTo>
                    <a:pt x="0" y="69248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1" id="11"/>
            <p:cNvSpPr txBox="true"/>
            <p:nvPr/>
          </p:nvSpPr>
          <p:spPr>
            <a:xfrm rot="0">
              <a:off x="885599" y="107059"/>
              <a:ext cx="2118438" cy="440267"/>
            </a:xfrm>
            <a:prstGeom prst="rect">
              <a:avLst/>
            </a:prstGeom>
          </p:spPr>
          <p:txBody>
            <a:bodyPr anchor="t" rtlCol="false" tIns="0" lIns="0" bIns="0" rIns="0">
              <a:spAutoFit/>
            </a:bodyPr>
            <a:lstStyle/>
            <a:p>
              <a:pPr algn="l">
                <a:lnSpc>
                  <a:spcPts val="2800"/>
                </a:lnSpc>
                <a:spcBef>
                  <a:spcPct val="0"/>
                </a:spcBef>
              </a:pPr>
              <a:r>
                <a:rPr lang="en-US" b="true" sz="2000" spc="-120">
                  <a:solidFill>
                    <a:srgbClr val="000000"/>
                  </a:solidFill>
                  <a:latin typeface="Helvetica Now Display Bold"/>
                  <a:ea typeface="Helvetica Now Display Bold"/>
                  <a:cs typeface="Helvetica Now Display Bold"/>
                  <a:sym typeface="Helvetica Now Display Bold"/>
                </a:rPr>
                <a:t>10 </a:t>
              </a:r>
              <a:r>
                <a:rPr lang="en-US" b="true" sz="2000" spc="-120">
                  <a:solidFill>
                    <a:srgbClr val="000000"/>
                  </a:solidFill>
                  <a:latin typeface="Helvetica Now Display Bold"/>
                  <a:ea typeface="Helvetica Now Display Bold"/>
                  <a:cs typeface="Helvetica Now Display Bold"/>
                  <a:sym typeface="Helvetica Now Display Bold"/>
                </a:rPr>
                <a:t>minutes</a:t>
              </a:r>
            </a:p>
          </p:txBody>
        </p:sp>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832282" y="-147867"/>
            <a:ext cx="11726021" cy="10582734"/>
            <a:chOff x="0" y="0"/>
            <a:chExt cx="15634695" cy="14110313"/>
          </a:xfrm>
        </p:grpSpPr>
        <p:sp>
          <p:nvSpPr>
            <p:cNvPr name="Freeform 3" id="3"/>
            <p:cNvSpPr/>
            <p:nvPr/>
          </p:nvSpPr>
          <p:spPr>
            <a:xfrm flipH="false" flipV="false" rot="-10800000">
              <a:off x="0" y="0"/>
              <a:ext cx="15634695" cy="14110313"/>
            </a:xfrm>
            <a:custGeom>
              <a:avLst/>
              <a:gdLst/>
              <a:ahLst/>
              <a:cxnLst/>
              <a:rect r="r" b="b" t="t" l="l"/>
              <a:pathLst>
                <a:path h="14110313" w="15634695">
                  <a:moveTo>
                    <a:pt x="0" y="0"/>
                  </a:moveTo>
                  <a:lnTo>
                    <a:pt x="15634695" y="0"/>
                  </a:lnTo>
                  <a:lnTo>
                    <a:pt x="15634695" y="14110313"/>
                  </a:lnTo>
                  <a:lnTo>
                    <a:pt x="0" y="14110313"/>
                  </a:lnTo>
                  <a:lnTo>
                    <a:pt x="0" y="0"/>
                  </a:lnTo>
                  <a:close/>
                </a:path>
              </a:pathLst>
            </a:custGeom>
            <a:blipFill>
              <a:blip r:embed="rId3">
                <a:alphaModFix amt="43999"/>
              </a:blip>
              <a:stretch>
                <a:fillRect l="0" t="0" r="0" b="0"/>
              </a:stretch>
            </a:blipFill>
          </p:spPr>
        </p:sp>
        <p:grpSp>
          <p:nvGrpSpPr>
            <p:cNvPr name="Group 4" id="4"/>
            <p:cNvGrpSpPr/>
            <p:nvPr/>
          </p:nvGrpSpPr>
          <p:grpSpPr>
            <a:xfrm rot="0">
              <a:off x="1732005" y="1470662"/>
              <a:ext cx="12170686" cy="10696468"/>
              <a:chOff x="0" y="0"/>
              <a:chExt cx="1544048" cy="1357020"/>
            </a:xfrm>
          </p:grpSpPr>
          <p:sp>
            <p:nvSpPr>
              <p:cNvPr name="Freeform 5" id="5"/>
              <p:cNvSpPr/>
              <p:nvPr/>
            </p:nvSpPr>
            <p:spPr>
              <a:xfrm flipH="false" flipV="false" rot="0">
                <a:off x="0" y="0"/>
                <a:ext cx="1544048" cy="1357020"/>
              </a:xfrm>
              <a:custGeom>
                <a:avLst/>
                <a:gdLst/>
                <a:ahLst/>
                <a:cxnLst/>
                <a:rect r="r" b="b" t="t" l="l"/>
                <a:pathLst>
                  <a:path h="1357020" w="1544048">
                    <a:moveTo>
                      <a:pt x="29685" y="0"/>
                    </a:moveTo>
                    <a:lnTo>
                      <a:pt x="1514363" y="0"/>
                    </a:lnTo>
                    <a:cubicBezTo>
                      <a:pt x="1530757" y="0"/>
                      <a:pt x="1544048" y="13291"/>
                      <a:pt x="1544048" y="29685"/>
                    </a:cubicBezTo>
                    <a:lnTo>
                      <a:pt x="1544048" y="1327334"/>
                    </a:lnTo>
                    <a:cubicBezTo>
                      <a:pt x="1544048" y="1335207"/>
                      <a:pt x="1540920" y="1342758"/>
                      <a:pt x="1535353" y="1348325"/>
                    </a:cubicBezTo>
                    <a:cubicBezTo>
                      <a:pt x="1529786" y="1353892"/>
                      <a:pt x="1522236" y="1357020"/>
                      <a:pt x="1514363" y="1357020"/>
                    </a:cubicBezTo>
                    <a:lnTo>
                      <a:pt x="29685" y="1357020"/>
                    </a:lnTo>
                    <a:cubicBezTo>
                      <a:pt x="21812" y="1357020"/>
                      <a:pt x="14262" y="1353892"/>
                      <a:pt x="8695" y="1348325"/>
                    </a:cubicBezTo>
                    <a:cubicBezTo>
                      <a:pt x="3128" y="1342758"/>
                      <a:pt x="0" y="1335207"/>
                      <a:pt x="0" y="1327334"/>
                    </a:cubicBezTo>
                    <a:lnTo>
                      <a:pt x="0" y="29685"/>
                    </a:lnTo>
                    <a:cubicBezTo>
                      <a:pt x="0" y="21812"/>
                      <a:pt x="3128" y="14262"/>
                      <a:pt x="8695" y="8695"/>
                    </a:cubicBezTo>
                    <a:cubicBezTo>
                      <a:pt x="14262" y="3128"/>
                      <a:pt x="21812" y="0"/>
                      <a:pt x="29685" y="0"/>
                    </a:cubicBezTo>
                    <a:close/>
                  </a:path>
                </a:pathLst>
              </a:custGeom>
              <a:solidFill>
                <a:srgbClr val="FFFFFF"/>
              </a:solidFill>
              <a:ln cap="rnd">
                <a:noFill/>
                <a:prstDash val="solid"/>
                <a:round/>
              </a:ln>
            </p:spPr>
          </p:sp>
          <p:sp>
            <p:nvSpPr>
              <p:cNvPr name="TextBox 6" id="6"/>
              <p:cNvSpPr txBox="true"/>
              <p:nvPr/>
            </p:nvSpPr>
            <p:spPr>
              <a:xfrm>
                <a:off x="0" y="-57150"/>
                <a:ext cx="1544048" cy="1414170"/>
              </a:xfrm>
              <a:prstGeom prst="rect">
                <a:avLst/>
              </a:prstGeom>
            </p:spPr>
            <p:txBody>
              <a:bodyPr anchor="ctr" rtlCol="false" tIns="85938" lIns="85938" bIns="85938" rIns="85938"/>
              <a:lstStyle/>
              <a:p>
                <a:pPr algn="ctr">
                  <a:lnSpc>
                    <a:spcPts val="2724"/>
                  </a:lnSpc>
                </a:pPr>
              </a:p>
            </p:txBody>
          </p:sp>
        </p:grpSp>
        <p:sp>
          <p:nvSpPr>
            <p:cNvPr name="AutoShape 7" id="7"/>
            <p:cNvSpPr/>
            <p:nvPr/>
          </p:nvSpPr>
          <p:spPr>
            <a:xfrm>
              <a:off x="7817348" y="1470662"/>
              <a:ext cx="0" cy="10696468"/>
            </a:xfrm>
            <a:prstGeom prst="line">
              <a:avLst/>
            </a:prstGeom>
            <a:ln cap="flat" w="50800">
              <a:solidFill>
                <a:srgbClr val="51748B">
                  <a:alpha val="44706"/>
                </a:srgbClr>
              </a:solidFill>
              <a:prstDash val="solid"/>
              <a:headEnd type="none" len="sm" w="sm"/>
              <a:tailEnd type="none" len="sm" w="sm"/>
            </a:ln>
          </p:spPr>
        </p:sp>
        <p:grpSp>
          <p:nvGrpSpPr>
            <p:cNvPr name="Group 8" id="8"/>
            <p:cNvGrpSpPr/>
            <p:nvPr/>
          </p:nvGrpSpPr>
          <p:grpSpPr>
            <a:xfrm rot="0">
              <a:off x="1737642" y="1470662"/>
              <a:ext cx="12165049" cy="1373638"/>
              <a:chOff x="0" y="0"/>
              <a:chExt cx="2402973" cy="271336"/>
            </a:xfrm>
          </p:grpSpPr>
          <p:sp>
            <p:nvSpPr>
              <p:cNvPr name="Freeform 9" id="9"/>
              <p:cNvSpPr/>
              <p:nvPr/>
            </p:nvSpPr>
            <p:spPr>
              <a:xfrm flipH="false" flipV="false" rot="0">
                <a:off x="0" y="0"/>
                <a:ext cx="2402973" cy="271336"/>
              </a:xfrm>
              <a:custGeom>
                <a:avLst/>
                <a:gdLst/>
                <a:ahLst/>
                <a:cxnLst/>
                <a:rect r="r" b="b" t="t" l="l"/>
                <a:pathLst>
                  <a:path h="271336" w="2402973">
                    <a:moveTo>
                      <a:pt x="2402973" y="29699"/>
                    </a:moveTo>
                    <a:lnTo>
                      <a:pt x="2402973" y="241637"/>
                    </a:lnTo>
                    <a:cubicBezTo>
                      <a:pt x="2402973" y="249514"/>
                      <a:pt x="2399844" y="257068"/>
                      <a:pt x="2394274" y="262637"/>
                    </a:cubicBezTo>
                    <a:cubicBezTo>
                      <a:pt x="2388704" y="268207"/>
                      <a:pt x="2381150" y="271336"/>
                      <a:pt x="2373274" y="271336"/>
                    </a:cubicBezTo>
                    <a:lnTo>
                      <a:pt x="29699" y="271336"/>
                    </a:lnTo>
                    <a:cubicBezTo>
                      <a:pt x="21822" y="271336"/>
                      <a:pt x="14268" y="268207"/>
                      <a:pt x="8699" y="262637"/>
                    </a:cubicBezTo>
                    <a:cubicBezTo>
                      <a:pt x="3129" y="257068"/>
                      <a:pt x="0" y="249514"/>
                      <a:pt x="0" y="241637"/>
                    </a:cubicBezTo>
                    <a:lnTo>
                      <a:pt x="0" y="29699"/>
                    </a:lnTo>
                    <a:cubicBezTo>
                      <a:pt x="0" y="21822"/>
                      <a:pt x="3129" y="14268"/>
                      <a:pt x="8699" y="8699"/>
                    </a:cubicBezTo>
                    <a:cubicBezTo>
                      <a:pt x="14268" y="3129"/>
                      <a:pt x="21822" y="0"/>
                      <a:pt x="29699" y="0"/>
                    </a:cubicBezTo>
                    <a:lnTo>
                      <a:pt x="2373274" y="0"/>
                    </a:lnTo>
                    <a:cubicBezTo>
                      <a:pt x="2381150" y="0"/>
                      <a:pt x="2388704" y="3129"/>
                      <a:pt x="2394274" y="8699"/>
                    </a:cubicBezTo>
                    <a:cubicBezTo>
                      <a:pt x="2399844" y="14268"/>
                      <a:pt x="2402973" y="21822"/>
                      <a:pt x="2402973" y="29699"/>
                    </a:cubicBezTo>
                    <a:close/>
                  </a:path>
                </a:pathLst>
              </a:custGeom>
              <a:solidFill>
                <a:srgbClr val="51748B">
                  <a:alpha val="21961"/>
                </a:srgbClr>
              </a:solidFill>
            </p:spPr>
          </p:sp>
          <p:sp>
            <p:nvSpPr>
              <p:cNvPr name="TextBox 10" id="10"/>
              <p:cNvSpPr txBox="true"/>
              <p:nvPr/>
            </p:nvSpPr>
            <p:spPr>
              <a:xfrm>
                <a:off x="0" y="-38100"/>
                <a:ext cx="2402973" cy="309436"/>
              </a:xfrm>
              <a:prstGeom prst="rect">
                <a:avLst/>
              </a:prstGeom>
            </p:spPr>
            <p:txBody>
              <a:bodyPr anchor="ctr" rtlCol="false" tIns="50800" lIns="50800" bIns="50800" rIns="50800"/>
              <a:lstStyle/>
              <a:p>
                <a:pPr algn="ctr">
                  <a:lnSpc>
                    <a:spcPts val="3079"/>
                  </a:lnSpc>
                </a:pPr>
              </a:p>
            </p:txBody>
          </p:sp>
        </p:grpSp>
        <p:sp>
          <p:nvSpPr>
            <p:cNvPr name="TextBox 11" id="11"/>
            <p:cNvSpPr txBox="true"/>
            <p:nvPr/>
          </p:nvSpPr>
          <p:spPr>
            <a:xfrm rot="0">
              <a:off x="8680948" y="1859554"/>
              <a:ext cx="4290326" cy="548230"/>
            </a:xfrm>
            <a:prstGeom prst="rect">
              <a:avLst/>
            </a:prstGeom>
          </p:spPr>
          <p:txBody>
            <a:bodyPr anchor="t" rtlCol="false" tIns="0" lIns="0" bIns="0" rIns="0">
              <a:spAutoFit/>
            </a:bodyPr>
            <a:lstStyle/>
            <a:p>
              <a:pPr algn="ctr" marL="0" indent="0" lvl="0">
                <a:lnSpc>
                  <a:spcPts val="3499"/>
                </a:lnSpc>
                <a:spcBef>
                  <a:spcPct val="0"/>
                </a:spcBef>
              </a:pPr>
              <a:r>
                <a:rPr lang="en-US" sz="2499" spc="-149" strike="noStrike" u="none">
                  <a:solidFill>
                    <a:srgbClr val="000000"/>
                  </a:solidFill>
                  <a:latin typeface="Helvetica Now Display"/>
                  <a:ea typeface="Helvetica Now Display"/>
                  <a:cs typeface="Helvetica Now Display"/>
                  <a:sym typeface="Helvetica Now Display"/>
                </a:rPr>
                <a:t>High Emotional  Intelligence</a:t>
              </a:r>
            </a:p>
          </p:txBody>
        </p:sp>
        <p:sp>
          <p:nvSpPr>
            <p:cNvPr name="TextBox 12" id="12"/>
            <p:cNvSpPr txBox="true"/>
            <p:nvPr/>
          </p:nvSpPr>
          <p:spPr>
            <a:xfrm rot="0">
              <a:off x="2720149" y="1849241"/>
              <a:ext cx="4230820" cy="547158"/>
            </a:xfrm>
            <a:prstGeom prst="rect">
              <a:avLst/>
            </a:prstGeom>
          </p:spPr>
          <p:txBody>
            <a:bodyPr anchor="t" rtlCol="false" tIns="0" lIns="0" bIns="0" rIns="0">
              <a:spAutoFit/>
            </a:bodyPr>
            <a:lstStyle/>
            <a:p>
              <a:pPr algn="ctr">
                <a:lnSpc>
                  <a:spcPts val="3499"/>
                </a:lnSpc>
                <a:spcBef>
                  <a:spcPct val="0"/>
                </a:spcBef>
              </a:pPr>
              <a:r>
                <a:rPr lang="en-US" sz="2499" spc="-149">
                  <a:solidFill>
                    <a:srgbClr val="000000"/>
                  </a:solidFill>
                  <a:latin typeface="Helvetica Now Display"/>
                  <a:ea typeface="Helvetica Now Display"/>
                  <a:cs typeface="Helvetica Now Display"/>
                  <a:sym typeface="Helvetica Now Display"/>
                </a:rPr>
                <a:t>Low Emotional  Intelligence</a:t>
              </a:r>
            </a:p>
          </p:txBody>
        </p:sp>
        <p:sp>
          <p:nvSpPr>
            <p:cNvPr name="AutoShape 13" id="13"/>
            <p:cNvSpPr/>
            <p:nvPr/>
          </p:nvSpPr>
          <p:spPr>
            <a:xfrm flipH="true">
              <a:off x="1737642" y="4141962"/>
              <a:ext cx="12165049" cy="0"/>
            </a:xfrm>
            <a:prstGeom prst="line">
              <a:avLst/>
            </a:prstGeom>
            <a:ln cap="flat" w="50800">
              <a:solidFill>
                <a:srgbClr val="51748B">
                  <a:alpha val="44706"/>
                </a:srgbClr>
              </a:solidFill>
              <a:prstDash val="solid"/>
              <a:headEnd type="none" len="sm" w="sm"/>
              <a:tailEnd type="none" len="sm" w="sm"/>
            </a:ln>
          </p:spPr>
        </p:sp>
        <p:sp>
          <p:nvSpPr>
            <p:cNvPr name="AutoShape 14" id="14"/>
            <p:cNvSpPr/>
            <p:nvPr/>
          </p:nvSpPr>
          <p:spPr>
            <a:xfrm flipH="true">
              <a:off x="1737642" y="5462762"/>
              <a:ext cx="12165049" cy="0"/>
            </a:xfrm>
            <a:prstGeom prst="line">
              <a:avLst/>
            </a:prstGeom>
            <a:ln cap="flat" w="50800">
              <a:solidFill>
                <a:srgbClr val="51748B">
                  <a:alpha val="44706"/>
                </a:srgbClr>
              </a:solidFill>
              <a:prstDash val="solid"/>
              <a:headEnd type="none" len="sm" w="sm"/>
              <a:tailEnd type="none" len="sm" w="sm"/>
            </a:ln>
          </p:spPr>
        </p:sp>
        <p:sp>
          <p:nvSpPr>
            <p:cNvPr name="AutoShape 15" id="15"/>
            <p:cNvSpPr/>
            <p:nvPr/>
          </p:nvSpPr>
          <p:spPr>
            <a:xfrm flipH="true">
              <a:off x="1732005" y="6783562"/>
              <a:ext cx="12165049" cy="0"/>
            </a:xfrm>
            <a:prstGeom prst="line">
              <a:avLst/>
            </a:prstGeom>
            <a:ln cap="flat" w="50800">
              <a:solidFill>
                <a:srgbClr val="51748B">
                  <a:alpha val="44706"/>
                </a:srgbClr>
              </a:solidFill>
              <a:prstDash val="solid"/>
              <a:headEnd type="none" len="sm" w="sm"/>
              <a:tailEnd type="none" len="sm" w="sm"/>
            </a:ln>
          </p:spPr>
        </p:sp>
        <p:sp>
          <p:nvSpPr>
            <p:cNvPr name="AutoShape 16" id="16"/>
            <p:cNvSpPr/>
            <p:nvPr/>
          </p:nvSpPr>
          <p:spPr>
            <a:xfrm flipH="true">
              <a:off x="1732005" y="8169666"/>
              <a:ext cx="12165049" cy="0"/>
            </a:xfrm>
            <a:prstGeom prst="line">
              <a:avLst/>
            </a:prstGeom>
            <a:ln cap="flat" w="50800">
              <a:solidFill>
                <a:srgbClr val="51748B">
                  <a:alpha val="44706"/>
                </a:srgbClr>
              </a:solidFill>
              <a:prstDash val="solid"/>
              <a:headEnd type="none" len="sm" w="sm"/>
              <a:tailEnd type="none" len="sm" w="sm"/>
            </a:ln>
          </p:spPr>
        </p:sp>
        <p:sp>
          <p:nvSpPr>
            <p:cNvPr name="AutoShape 17" id="17"/>
            <p:cNvSpPr/>
            <p:nvPr/>
          </p:nvSpPr>
          <p:spPr>
            <a:xfrm flipH="true">
              <a:off x="1732005" y="9490466"/>
              <a:ext cx="12165049" cy="0"/>
            </a:xfrm>
            <a:prstGeom prst="line">
              <a:avLst/>
            </a:prstGeom>
            <a:ln cap="flat" w="50800">
              <a:solidFill>
                <a:srgbClr val="51748B">
                  <a:alpha val="44706"/>
                </a:srgbClr>
              </a:solidFill>
              <a:prstDash val="solid"/>
              <a:headEnd type="none" len="sm" w="sm"/>
              <a:tailEnd type="none" len="sm" w="sm"/>
            </a:ln>
          </p:spPr>
        </p:sp>
        <p:sp>
          <p:nvSpPr>
            <p:cNvPr name="AutoShape 18" id="18"/>
            <p:cNvSpPr/>
            <p:nvPr/>
          </p:nvSpPr>
          <p:spPr>
            <a:xfrm flipH="true">
              <a:off x="1737642" y="10874766"/>
              <a:ext cx="12165049" cy="0"/>
            </a:xfrm>
            <a:prstGeom prst="line">
              <a:avLst/>
            </a:prstGeom>
            <a:ln cap="flat" w="50800">
              <a:solidFill>
                <a:srgbClr val="51748B">
                  <a:alpha val="44706"/>
                </a:srgbClr>
              </a:solidFill>
              <a:prstDash val="solid"/>
              <a:headEnd type="none" len="sm" w="sm"/>
              <a:tailEnd type="none" len="sm" w="sm"/>
            </a:ln>
          </p:spPr>
        </p:sp>
      </p:grpSp>
      <p:grpSp>
        <p:nvGrpSpPr>
          <p:cNvPr name="Group 19" id="19"/>
          <p:cNvGrpSpPr/>
          <p:nvPr/>
        </p:nvGrpSpPr>
        <p:grpSpPr>
          <a:xfrm rot="0">
            <a:off x="12331161" y="2287248"/>
            <a:ext cx="713442" cy="486454"/>
            <a:chOff x="0" y="0"/>
            <a:chExt cx="812800" cy="554200"/>
          </a:xfrm>
        </p:grpSpPr>
        <p:sp>
          <p:nvSpPr>
            <p:cNvPr name="Freeform 20" id="20"/>
            <p:cNvSpPr/>
            <p:nvPr/>
          </p:nvSpPr>
          <p:spPr>
            <a:xfrm flipH="false" flipV="false" rot="0">
              <a:off x="0" y="0"/>
              <a:ext cx="812800" cy="554200"/>
            </a:xfrm>
            <a:custGeom>
              <a:avLst/>
              <a:gdLst/>
              <a:ahLst/>
              <a:cxnLst/>
              <a:rect r="r" b="b" t="t" l="l"/>
              <a:pathLst>
                <a:path h="554200" w="812800">
                  <a:moveTo>
                    <a:pt x="812800" y="277100"/>
                  </a:moveTo>
                  <a:lnTo>
                    <a:pt x="406400" y="0"/>
                  </a:lnTo>
                  <a:lnTo>
                    <a:pt x="406400" y="203200"/>
                  </a:lnTo>
                  <a:lnTo>
                    <a:pt x="0" y="203200"/>
                  </a:lnTo>
                  <a:lnTo>
                    <a:pt x="0" y="351000"/>
                  </a:lnTo>
                  <a:lnTo>
                    <a:pt x="406400" y="351000"/>
                  </a:lnTo>
                  <a:lnTo>
                    <a:pt x="406400" y="554200"/>
                  </a:lnTo>
                  <a:lnTo>
                    <a:pt x="812800" y="277100"/>
                  </a:lnTo>
                  <a:close/>
                </a:path>
              </a:pathLst>
            </a:custGeom>
            <a:solidFill>
              <a:srgbClr val="51748B"/>
            </a:solidFill>
          </p:spPr>
        </p:sp>
        <p:sp>
          <p:nvSpPr>
            <p:cNvPr name="TextBox 21" id="21"/>
            <p:cNvSpPr txBox="true"/>
            <p:nvPr/>
          </p:nvSpPr>
          <p:spPr>
            <a:xfrm>
              <a:off x="0" y="155575"/>
              <a:ext cx="711200" cy="195425"/>
            </a:xfrm>
            <a:prstGeom prst="rect">
              <a:avLst/>
            </a:prstGeom>
          </p:spPr>
          <p:txBody>
            <a:bodyPr anchor="ctr" rtlCol="false" tIns="50800" lIns="50800" bIns="50800" rIns="50800"/>
            <a:lstStyle/>
            <a:p>
              <a:pPr algn="ctr">
                <a:lnSpc>
                  <a:spcPts val="3456"/>
                </a:lnSpc>
              </a:pPr>
            </a:p>
          </p:txBody>
        </p:sp>
      </p:grpSp>
      <p:sp>
        <p:nvSpPr>
          <p:cNvPr name="TextBox 22" id="22"/>
          <p:cNvSpPr txBox="true"/>
          <p:nvPr/>
        </p:nvSpPr>
        <p:spPr>
          <a:xfrm rot="0">
            <a:off x="1028700" y="3708400"/>
            <a:ext cx="5451660" cy="2936875"/>
          </a:xfrm>
          <a:prstGeom prst="rect">
            <a:avLst/>
          </a:prstGeom>
        </p:spPr>
        <p:txBody>
          <a:bodyPr anchor="t" rtlCol="false" tIns="0" lIns="0" bIns="0" rIns="0">
            <a:spAutoFit/>
          </a:bodyPr>
          <a:lstStyle/>
          <a:p>
            <a:pPr algn="l">
              <a:lnSpc>
                <a:spcPts val="7699"/>
              </a:lnSpc>
            </a:pPr>
            <a:r>
              <a:rPr lang="en-US" sz="6999" spc="-419">
                <a:solidFill>
                  <a:srgbClr val="303030">
                    <a:alpha val="60000"/>
                  </a:srgbClr>
                </a:solidFill>
                <a:latin typeface="Inter"/>
                <a:ea typeface="Inter"/>
                <a:cs typeface="Inter"/>
                <a:sym typeface="Inter"/>
              </a:rPr>
              <a:t>The Importance of </a:t>
            </a:r>
            <a:r>
              <a:rPr lang="en-US" sz="6999" spc="-419">
                <a:solidFill>
                  <a:srgbClr val="51748B">
                    <a:alpha val="60000"/>
                  </a:srgbClr>
                </a:solidFill>
                <a:latin typeface="Inter"/>
                <a:ea typeface="Inter"/>
                <a:cs typeface="Inter"/>
                <a:sym typeface="Inter"/>
              </a:rPr>
              <a:t>Descriptors</a:t>
            </a:r>
          </a:p>
        </p:txBody>
      </p:sp>
      <p:sp>
        <p:nvSpPr>
          <p:cNvPr name="TextBox 23" id="23"/>
          <p:cNvSpPr txBox="true"/>
          <p:nvPr/>
        </p:nvSpPr>
        <p:spPr>
          <a:xfrm rot="0">
            <a:off x="9729892" y="2162556"/>
            <a:ext cx="1458119" cy="487680"/>
          </a:xfrm>
          <a:prstGeom prst="rect">
            <a:avLst/>
          </a:prstGeom>
        </p:spPr>
        <p:txBody>
          <a:bodyPr anchor="t" rtlCol="false" tIns="0" lIns="0" bIns="0" rIns="0">
            <a:spAutoFit/>
          </a:bodyPr>
          <a:lstStyle/>
          <a:p>
            <a:pPr algn="ctr">
              <a:lnSpc>
                <a:spcPts val="4049"/>
              </a:lnSpc>
            </a:pPr>
            <a:r>
              <a:rPr lang="en-US" sz="2699" i="true" spc="-161">
                <a:solidFill>
                  <a:srgbClr val="FF3131"/>
                </a:solidFill>
                <a:latin typeface="Helvetica Now Display Italics"/>
                <a:ea typeface="Helvetica Now Display Italics"/>
                <a:cs typeface="Helvetica Now Display Italics"/>
                <a:sym typeface="Helvetica Now Display Italics"/>
              </a:rPr>
              <a:t>Aggressive</a:t>
            </a:r>
          </a:p>
        </p:txBody>
      </p:sp>
      <p:sp>
        <p:nvSpPr>
          <p:cNvPr name="TextBox 24" id="24"/>
          <p:cNvSpPr txBox="true"/>
          <p:nvPr/>
        </p:nvSpPr>
        <p:spPr>
          <a:xfrm rot="0">
            <a:off x="14348813" y="2162556"/>
            <a:ext cx="1206103" cy="487680"/>
          </a:xfrm>
          <a:prstGeom prst="rect">
            <a:avLst/>
          </a:prstGeom>
        </p:spPr>
        <p:txBody>
          <a:bodyPr anchor="t" rtlCol="false" tIns="0" lIns="0" bIns="0" rIns="0">
            <a:spAutoFit/>
          </a:bodyPr>
          <a:lstStyle/>
          <a:p>
            <a:pPr algn="ctr">
              <a:lnSpc>
                <a:spcPts val="4049"/>
              </a:lnSpc>
            </a:pPr>
            <a:r>
              <a:rPr lang="en-US" sz="2699" i="true" spc="-161">
                <a:solidFill>
                  <a:srgbClr val="00BF63"/>
                </a:solidFill>
                <a:latin typeface="Helvetica Now Display Italics"/>
                <a:ea typeface="Helvetica Now Display Italics"/>
                <a:cs typeface="Helvetica Now Display Italics"/>
                <a:sym typeface="Helvetica Now Display Italics"/>
              </a:rPr>
              <a:t>Assertive</a:t>
            </a:r>
          </a:p>
        </p:txBody>
      </p:sp>
      <p:grpSp>
        <p:nvGrpSpPr>
          <p:cNvPr name="Group 25" id="25"/>
          <p:cNvGrpSpPr/>
          <p:nvPr/>
        </p:nvGrpSpPr>
        <p:grpSpPr>
          <a:xfrm rot="0">
            <a:off x="12331161" y="3210678"/>
            <a:ext cx="713442" cy="486454"/>
            <a:chOff x="0" y="0"/>
            <a:chExt cx="812800" cy="554200"/>
          </a:xfrm>
        </p:grpSpPr>
        <p:sp>
          <p:nvSpPr>
            <p:cNvPr name="Freeform 26" id="26"/>
            <p:cNvSpPr/>
            <p:nvPr/>
          </p:nvSpPr>
          <p:spPr>
            <a:xfrm flipH="false" flipV="false" rot="0">
              <a:off x="0" y="0"/>
              <a:ext cx="812800" cy="554200"/>
            </a:xfrm>
            <a:custGeom>
              <a:avLst/>
              <a:gdLst/>
              <a:ahLst/>
              <a:cxnLst/>
              <a:rect r="r" b="b" t="t" l="l"/>
              <a:pathLst>
                <a:path h="554200" w="812800">
                  <a:moveTo>
                    <a:pt x="812800" y="277100"/>
                  </a:moveTo>
                  <a:lnTo>
                    <a:pt x="406400" y="0"/>
                  </a:lnTo>
                  <a:lnTo>
                    <a:pt x="406400" y="203200"/>
                  </a:lnTo>
                  <a:lnTo>
                    <a:pt x="0" y="203200"/>
                  </a:lnTo>
                  <a:lnTo>
                    <a:pt x="0" y="351000"/>
                  </a:lnTo>
                  <a:lnTo>
                    <a:pt x="406400" y="351000"/>
                  </a:lnTo>
                  <a:lnTo>
                    <a:pt x="406400" y="554200"/>
                  </a:lnTo>
                  <a:lnTo>
                    <a:pt x="812800" y="277100"/>
                  </a:lnTo>
                  <a:close/>
                </a:path>
              </a:pathLst>
            </a:custGeom>
            <a:solidFill>
              <a:srgbClr val="51748B"/>
            </a:solidFill>
          </p:spPr>
        </p:sp>
        <p:sp>
          <p:nvSpPr>
            <p:cNvPr name="TextBox 27" id="27"/>
            <p:cNvSpPr txBox="true"/>
            <p:nvPr/>
          </p:nvSpPr>
          <p:spPr>
            <a:xfrm>
              <a:off x="0" y="155575"/>
              <a:ext cx="711200" cy="195425"/>
            </a:xfrm>
            <a:prstGeom prst="rect">
              <a:avLst/>
            </a:prstGeom>
          </p:spPr>
          <p:txBody>
            <a:bodyPr anchor="ctr" rtlCol="false" tIns="50800" lIns="50800" bIns="50800" rIns="50800"/>
            <a:lstStyle/>
            <a:p>
              <a:pPr algn="ctr">
                <a:lnSpc>
                  <a:spcPts val="3456"/>
                </a:lnSpc>
              </a:pPr>
            </a:p>
          </p:txBody>
        </p:sp>
      </p:grpSp>
      <p:grpSp>
        <p:nvGrpSpPr>
          <p:cNvPr name="Group 28" id="28"/>
          <p:cNvGrpSpPr/>
          <p:nvPr/>
        </p:nvGrpSpPr>
        <p:grpSpPr>
          <a:xfrm rot="0">
            <a:off x="12331161" y="4196854"/>
            <a:ext cx="713442" cy="486454"/>
            <a:chOff x="0" y="0"/>
            <a:chExt cx="812800" cy="554200"/>
          </a:xfrm>
        </p:grpSpPr>
        <p:sp>
          <p:nvSpPr>
            <p:cNvPr name="Freeform 29" id="29"/>
            <p:cNvSpPr/>
            <p:nvPr/>
          </p:nvSpPr>
          <p:spPr>
            <a:xfrm flipH="false" flipV="false" rot="0">
              <a:off x="0" y="0"/>
              <a:ext cx="812800" cy="554200"/>
            </a:xfrm>
            <a:custGeom>
              <a:avLst/>
              <a:gdLst/>
              <a:ahLst/>
              <a:cxnLst/>
              <a:rect r="r" b="b" t="t" l="l"/>
              <a:pathLst>
                <a:path h="554200" w="812800">
                  <a:moveTo>
                    <a:pt x="812800" y="277100"/>
                  </a:moveTo>
                  <a:lnTo>
                    <a:pt x="406400" y="0"/>
                  </a:lnTo>
                  <a:lnTo>
                    <a:pt x="406400" y="203200"/>
                  </a:lnTo>
                  <a:lnTo>
                    <a:pt x="0" y="203200"/>
                  </a:lnTo>
                  <a:lnTo>
                    <a:pt x="0" y="351000"/>
                  </a:lnTo>
                  <a:lnTo>
                    <a:pt x="406400" y="351000"/>
                  </a:lnTo>
                  <a:lnTo>
                    <a:pt x="406400" y="554200"/>
                  </a:lnTo>
                  <a:lnTo>
                    <a:pt x="812800" y="277100"/>
                  </a:lnTo>
                  <a:close/>
                </a:path>
              </a:pathLst>
            </a:custGeom>
            <a:solidFill>
              <a:srgbClr val="51748B"/>
            </a:solidFill>
          </p:spPr>
        </p:sp>
        <p:sp>
          <p:nvSpPr>
            <p:cNvPr name="TextBox 30" id="30"/>
            <p:cNvSpPr txBox="true"/>
            <p:nvPr/>
          </p:nvSpPr>
          <p:spPr>
            <a:xfrm>
              <a:off x="0" y="155575"/>
              <a:ext cx="711200" cy="195425"/>
            </a:xfrm>
            <a:prstGeom prst="rect">
              <a:avLst/>
            </a:prstGeom>
          </p:spPr>
          <p:txBody>
            <a:bodyPr anchor="ctr" rtlCol="false" tIns="50800" lIns="50800" bIns="50800" rIns="50800"/>
            <a:lstStyle/>
            <a:p>
              <a:pPr algn="ctr">
                <a:lnSpc>
                  <a:spcPts val="3456"/>
                </a:lnSpc>
              </a:pPr>
            </a:p>
          </p:txBody>
        </p:sp>
      </p:grpSp>
      <p:grpSp>
        <p:nvGrpSpPr>
          <p:cNvPr name="Group 31" id="31"/>
          <p:cNvGrpSpPr/>
          <p:nvPr/>
        </p:nvGrpSpPr>
        <p:grpSpPr>
          <a:xfrm rot="0">
            <a:off x="12331161" y="5234981"/>
            <a:ext cx="713442" cy="486454"/>
            <a:chOff x="0" y="0"/>
            <a:chExt cx="812800" cy="554200"/>
          </a:xfrm>
        </p:grpSpPr>
        <p:sp>
          <p:nvSpPr>
            <p:cNvPr name="Freeform 32" id="32"/>
            <p:cNvSpPr/>
            <p:nvPr/>
          </p:nvSpPr>
          <p:spPr>
            <a:xfrm flipH="false" flipV="false" rot="0">
              <a:off x="0" y="0"/>
              <a:ext cx="812800" cy="554200"/>
            </a:xfrm>
            <a:custGeom>
              <a:avLst/>
              <a:gdLst/>
              <a:ahLst/>
              <a:cxnLst/>
              <a:rect r="r" b="b" t="t" l="l"/>
              <a:pathLst>
                <a:path h="554200" w="812800">
                  <a:moveTo>
                    <a:pt x="812800" y="277100"/>
                  </a:moveTo>
                  <a:lnTo>
                    <a:pt x="406400" y="0"/>
                  </a:lnTo>
                  <a:lnTo>
                    <a:pt x="406400" y="203200"/>
                  </a:lnTo>
                  <a:lnTo>
                    <a:pt x="0" y="203200"/>
                  </a:lnTo>
                  <a:lnTo>
                    <a:pt x="0" y="351000"/>
                  </a:lnTo>
                  <a:lnTo>
                    <a:pt x="406400" y="351000"/>
                  </a:lnTo>
                  <a:lnTo>
                    <a:pt x="406400" y="554200"/>
                  </a:lnTo>
                  <a:lnTo>
                    <a:pt x="812800" y="277100"/>
                  </a:lnTo>
                  <a:close/>
                </a:path>
              </a:pathLst>
            </a:custGeom>
            <a:solidFill>
              <a:srgbClr val="51748B"/>
            </a:solidFill>
          </p:spPr>
        </p:sp>
        <p:sp>
          <p:nvSpPr>
            <p:cNvPr name="TextBox 33" id="33"/>
            <p:cNvSpPr txBox="true"/>
            <p:nvPr/>
          </p:nvSpPr>
          <p:spPr>
            <a:xfrm>
              <a:off x="0" y="155575"/>
              <a:ext cx="711200" cy="195425"/>
            </a:xfrm>
            <a:prstGeom prst="rect">
              <a:avLst/>
            </a:prstGeom>
          </p:spPr>
          <p:txBody>
            <a:bodyPr anchor="ctr" rtlCol="false" tIns="50800" lIns="50800" bIns="50800" rIns="50800"/>
            <a:lstStyle/>
            <a:p>
              <a:pPr algn="ctr">
                <a:lnSpc>
                  <a:spcPts val="3456"/>
                </a:lnSpc>
              </a:pPr>
            </a:p>
          </p:txBody>
        </p:sp>
      </p:grpSp>
      <p:grpSp>
        <p:nvGrpSpPr>
          <p:cNvPr name="Group 34" id="34"/>
          <p:cNvGrpSpPr/>
          <p:nvPr/>
        </p:nvGrpSpPr>
        <p:grpSpPr>
          <a:xfrm rot="0">
            <a:off x="12331161" y="6274658"/>
            <a:ext cx="713442" cy="486454"/>
            <a:chOff x="0" y="0"/>
            <a:chExt cx="812800" cy="554200"/>
          </a:xfrm>
        </p:grpSpPr>
        <p:sp>
          <p:nvSpPr>
            <p:cNvPr name="Freeform 35" id="35"/>
            <p:cNvSpPr/>
            <p:nvPr/>
          </p:nvSpPr>
          <p:spPr>
            <a:xfrm flipH="false" flipV="false" rot="0">
              <a:off x="0" y="0"/>
              <a:ext cx="812800" cy="554200"/>
            </a:xfrm>
            <a:custGeom>
              <a:avLst/>
              <a:gdLst/>
              <a:ahLst/>
              <a:cxnLst/>
              <a:rect r="r" b="b" t="t" l="l"/>
              <a:pathLst>
                <a:path h="554200" w="812800">
                  <a:moveTo>
                    <a:pt x="812800" y="277100"/>
                  </a:moveTo>
                  <a:lnTo>
                    <a:pt x="406400" y="0"/>
                  </a:lnTo>
                  <a:lnTo>
                    <a:pt x="406400" y="203200"/>
                  </a:lnTo>
                  <a:lnTo>
                    <a:pt x="0" y="203200"/>
                  </a:lnTo>
                  <a:lnTo>
                    <a:pt x="0" y="351000"/>
                  </a:lnTo>
                  <a:lnTo>
                    <a:pt x="406400" y="351000"/>
                  </a:lnTo>
                  <a:lnTo>
                    <a:pt x="406400" y="554200"/>
                  </a:lnTo>
                  <a:lnTo>
                    <a:pt x="812800" y="277100"/>
                  </a:lnTo>
                  <a:close/>
                </a:path>
              </a:pathLst>
            </a:custGeom>
            <a:solidFill>
              <a:srgbClr val="51748B"/>
            </a:solidFill>
          </p:spPr>
        </p:sp>
        <p:sp>
          <p:nvSpPr>
            <p:cNvPr name="TextBox 36" id="36"/>
            <p:cNvSpPr txBox="true"/>
            <p:nvPr/>
          </p:nvSpPr>
          <p:spPr>
            <a:xfrm>
              <a:off x="0" y="155575"/>
              <a:ext cx="711200" cy="195425"/>
            </a:xfrm>
            <a:prstGeom prst="rect">
              <a:avLst/>
            </a:prstGeom>
          </p:spPr>
          <p:txBody>
            <a:bodyPr anchor="ctr" rtlCol="false" tIns="50800" lIns="50800" bIns="50800" rIns="50800"/>
            <a:lstStyle/>
            <a:p>
              <a:pPr algn="ctr">
                <a:lnSpc>
                  <a:spcPts val="3456"/>
                </a:lnSpc>
              </a:pPr>
            </a:p>
          </p:txBody>
        </p:sp>
      </p:grpSp>
      <p:grpSp>
        <p:nvGrpSpPr>
          <p:cNvPr name="Group 37" id="37"/>
          <p:cNvGrpSpPr/>
          <p:nvPr/>
        </p:nvGrpSpPr>
        <p:grpSpPr>
          <a:xfrm rot="0">
            <a:off x="12331161" y="7265258"/>
            <a:ext cx="713442" cy="486454"/>
            <a:chOff x="0" y="0"/>
            <a:chExt cx="812800" cy="554200"/>
          </a:xfrm>
        </p:grpSpPr>
        <p:sp>
          <p:nvSpPr>
            <p:cNvPr name="Freeform 38" id="38"/>
            <p:cNvSpPr/>
            <p:nvPr/>
          </p:nvSpPr>
          <p:spPr>
            <a:xfrm flipH="false" flipV="false" rot="0">
              <a:off x="0" y="0"/>
              <a:ext cx="812800" cy="554200"/>
            </a:xfrm>
            <a:custGeom>
              <a:avLst/>
              <a:gdLst/>
              <a:ahLst/>
              <a:cxnLst/>
              <a:rect r="r" b="b" t="t" l="l"/>
              <a:pathLst>
                <a:path h="554200" w="812800">
                  <a:moveTo>
                    <a:pt x="812800" y="277100"/>
                  </a:moveTo>
                  <a:lnTo>
                    <a:pt x="406400" y="0"/>
                  </a:lnTo>
                  <a:lnTo>
                    <a:pt x="406400" y="203200"/>
                  </a:lnTo>
                  <a:lnTo>
                    <a:pt x="0" y="203200"/>
                  </a:lnTo>
                  <a:lnTo>
                    <a:pt x="0" y="351000"/>
                  </a:lnTo>
                  <a:lnTo>
                    <a:pt x="406400" y="351000"/>
                  </a:lnTo>
                  <a:lnTo>
                    <a:pt x="406400" y="554200"/>
                  </a:lnTo>
                  <a:lnTo>
                    <a:pt x="812800" y="277100"/>
                  </a:lnTo>
                  <a:close/>
                </a:path>
              </a:pathLst>
            </a:custGeom>
            <a:solidFill>
              <a:srgbClr val="51748B"/>
            </a:solidFill>
          </p:spPr>
        </p:sp>
        <p:sp>
          <p:nvSpPr>
            <p:cNvPr name="TextBox 39" id="39"/>
            <p:cNvSpPr txBox="true"/>
            <p:nvPr/>
          </p:nvSpPr>
          <p:spPr>
            <a:xfrm>
              <a:off x="0" y="155575"/>
              <a:ext cx="711200" cy="195425"/>
            </a:xfrm>
            <a:prstGeom prst="rect">
              <a:avLst/>
            </a:prstGeom>
          </p:spPr>
          <p:txBody>
            <a:bodyPr anchor="ctr" rtlCol="false" tIns="50800" lIns="50800" bIns="50800" rIns="50800"/>
            <a:lstStyle/>
            <a:p>
              <a:pPr algn="ctr">
                <a:lnSpc>
                  <a:spcPts val="3456"/>
                </a:lnSpc>
              </a:pPr>
            </a:p>
          </p:txBody>
        </p:sp>
      </p:grpSp>
      <p:grpSp>
        <p:nvGrpSpPr>
          <p:cNvPr name="Group 40" id="40"/>
          <p:cNvGrpSpPr/>
          <p:nvPr/>
        </p:nvGrpSpPr>
        <p:grpSpPr>
          <a:xfrm rot="0">
            <a:off x="12331161" y="8255858"/>
            <a:ext cx="713442" cy="486454"/>
            <a:chOff x="0" y="0"/>
            <a:chExt cx="812800" cy="554200"/>
          </a:xfrm>
        </p:grpSpPr>
        <p:sp>
          <p:nvSpPr>
            <p:cNvPr name="Freeform 41" id="41"/>
            <p:cNvSpPr/>
            <p:nvPr/>
          </p:nvSpPr>
          <p:spPr>
            <a:xfrm flipH="false" flipV="false" rot="0">
              <a:off x="0" y="0"/>
              <a:ext cx="812800" cy="554200"/>
            </a:xfrm>
            <a:custGeom>
              <a:avLst/>
              <a:gdLst/>
              <a:ahLst/>
              <a:cxnLst/>
              <a:rect r="r" b="b" t="t" l="l"/>
              <a:pathLst>
                <a:path h="554200" w="812800">
                  <a:moveTo>
                    <a:pt x="812800" y="277100"/>
                  </a:moveTo>
                  <a:lnTo>
                    <a:pt x="406400" y="0"/>
                  </a:lnTo>
                  <a:lnTo>
                    <a:pt x="406400" y="203200"/>
                  </a:lnTo>
                  <a:lnTo>
                    <a:pt x="0" y="203200"/>
                  </a:lnTo>
                  <a:lnTo>
                    <a:pt x="0" y="351000"/>
                  </a:lnTo>
                  <a:lnTo>
                    <a:pt x="406400" y="351000"/>
                  </a:lnTo>
                  <a:lnTo>
                    <a:pt x="406400" y="554200"/>
                  </a:lnTo>
                  <a:lnTo>
                    <a:pt x="812800" y="277100"/>
                  </a:lnTo>
                  <a:close/>
                </a:path>
              </a:pathLst>
            </a:custGeom>
            <a:solidFill>
              <a:srgbClr val="51748B"/>
            </a:solidFill>
          </p:spPr>
        </p:sp>
        <p:sp>
          <p:nvSpPr>
            <p:cNvPr name="TextBox 42" id="42"/>
            <p:cNvSpPr txBox="true"/>
            <p:nvPr/>
          </p:nvSpPr>
          <p:spPr>
            <a:xfrm>
              <a:off x="0" y="155575"/>
              <a:ext cx="711200" cy="195425"/>
            </a:xfrm>
            <a:prstGeom prst="rect">
              <a:avLst/>
            </a:prstGeom>
          </p:spPr>
          <p:txBody>
            <a:bodyPr anchor="ctr" rtlCol="false" tIns="50800" lIns="50800" bIns="50800" rIns="50800"/>
            <a:lstStyle/>
            <a:p>
              <a:pPr algn="ctr">
                <a:lnSpc>
                  <a:spcPts val="3456"/>
                </a:lnSpc>
              </a:pPr>
            </a:p>
          </p:txBody>
        </p:sp>
      </p:grpSp>
      <p:sp>
        <p:nvSpPr>
          <p:cNvPr name="TextBox 43" id="43"/>
          <p:cNvSpPr txBox="true"/>
          <p:nvPr/>
        </p:nvSpPr>
        <p:spPr>
          <a:xfrm rot="0">
            <a:off x="9686682" y="3176727"/>
            <a:ext cx="1544538" cy="487680"/>
          </a:xfrm>
          <a:prstGeom prst="rect">
            <a:avLst/>
          </a:prstGeom>
        </p:spPr>
        <p:txBody>
          <a:bodyPr anchor="t" rtlCol="false" tIns="0" lIns="0" bIns="0" rIns="0">
            <a:spAutoFit/>
          </a:bodyPr>
          <a:lstStyle/>
          <a:p>
            <a:pPr algn="ctr">
              <a:lnSpc>
                <a:spcPts val="4049"/>
              </a:lnSpc>
            </a:pPr>
            <a:r>
              <a:rPr lang="en-US" sz="2699" i="true" spc="-161">
                <a:solidFill>
                  <a:srgbClr val="FF3131"/>
                </a:solidFill>
                <a:latin typeface="Helvetica Now Display Italics"/>
                <a:ea typeface="Helvetica Now Display Italics"/>
                <a:cs typeface="Helvetica Now Display Italics"/>
                <a:sym typeface="Helvetica Now Display Italics"/>
              </a:rPr>
              <a:t>Demanding</a:t>
            </a:r>
          </a:p>
        </p:txBody>
      </p:sp>
      <p:sp>
        <p:nvSpPr>
          <p:cNvPr name="TextBox 44" id="44"/>
          <p:cNvSpPr txBox="true"/>
          <p:nvPr/>
        </p:nvSpPr>
        <p:spPr>
          <a:xfrm rot="0">
            <a:off x="10065549" y="4179354"/>
            <a:ext cx="786805" cy="487680"/>
          </a:xfrm>
          <a:prstGeom prst="rect">
            <a:avLst/>
          </a:prstGeom>
        </p:spPr>
        <p:txBody>
          <a:bodyPr anchor="t" rtlCol="false" tIns="0" lIns="0" bIns="0" rIns="0">
            <a:spAutoFit/>
          </a:bodyPr>
          <a:lstStyle/>
          <a:p>
            <a:pPr algn="ctr">
              <a:lnSpc>
                <a:spcPts val="4049"/>
              </a:lnSpc>
            </a:pPr>
            <a:r>
              <a:rPr lang="en-US" sz="2699" i="true" spc="-161">
                <a:solidFill>
                  <a:srgbClr val="FF3131"/>
                </a:solidFill>
                <a:latin typeface="Helvetica Now Display Italics"/>
                <a:ea typeface="Helvetica Now Display Italics"/>
                <a:cs typeface="Helvetica Now Display Italics"/>
                <a:sym typeface="Helvetica Now Display Italics"/>
              </a:rPr>
              <a:t>Bossy</a:t>
            </a:r>
          </a:p>
        </p:txBody>
      </p:sp>
      <p:sp>
        <p:nvSpPr>
          <p:cNvPr name="TextBox 45" id="45"/>
          <p:cNvSpPr txBox="true"/>
          <p:nvPr/>
        </p:nvSpPr>
        <p:spPr>
          <a:xfrm rot="0">
            <a:off x="9472766" y="5191506"/>
            <a:ext cx="1972370" cy="487680"/>
          </a:xfrm>
          <a:prstGeom prst="rect">
            <a:avLst/>
          </a:prstGeom>
        </p:spPr>
        <p:txBody>
          <a:bodyPr anchor="t" rtlCol="false" tIns="0" lIns="0" bIns="0" rIns="0">
            <a:spAutoFit/>
          </a:bodyPr>
          <a:lstStyle/>
          <a:p>
            <a:pPr algn="ctr">
              <a:lnSpc>
                <a:spcPts val="4049"/>
              </a:lnSpc>
            </a:pPr>
            <a:r>
              <a:rPr lang="en-US" sz="2699" i="true" spc="-161">
                <a:solidFill>
                  <a:srgbClr val="FF3131"/>
                </a:solidFill>
                <a:latin typeface="Helvetica Now Display Italics"/>
                <a:ea typeface="Helvetica Now Display Italics"/>
                <a:cs typeface="Helvetica Now Display Italics"/>
                <a:sym typeface="Helvetica Now Display Italics"/>
              </a:rPr>
              <a:t>Confrontational</a:t>
            </a:r>
          </a:p>
        </p:txBody>
      </p:sp>
      <p:sp>
        <p:nvSpPr>
          <p:cNvPr name="TextBox 46" id="46"/>
          <p:cNvSpPr txBox="true"/>
          <p:nvPr/>
        </p:nvSpPr>
        <p:spPr>
          <a:xfrm rot="0">
            <a:off x="10116250" y="7212711"/>
            <a:ext cx="685403" cy="487680"/>
          </a:xfrm>
          <a:prstGeom prst="rect">
            <a:avLst/>
          </a:prstGeom>
        </p:spPr>
        <p:txBody>
          <a:bodyPr anchor="t" rtlCol="false" tIns="0" lIns="0" bIns="0" rIns="0">
            <a:spAutoFit/>
          </a:bodyPr>
          <a:lstStyle/>
          <a:p>
            <a:pPr algn="ctr">
              <a:lnSpc>
                <a:spcPts val="4049"/>
              </a:lnSpc>
            </a:pPr>
            <a:r>
              <a:rPr lang="en-US" sz="2699" i="true" spc="-161">
                <a:solidFill>
                  <a:srgbClr val="FF3131"/>
                </a:solidFill>
                <a:latin typeface="Helvetica Now Display Italics"/>
                <a:ea typeface="Helvetica Now Display Italics"/>
                <a:cs typeface="Helvetica Now Display Italics"/>
                <a:sym typeface="Helvetica Now Display Italics"/>
              </a:rPr>
              <a:t>Picky</a:t>
            </a:r>
          </a:p>
        </p:txBody>
      </p:sp>
      <p:sp>
        <p:nvSpPr>
          <p:cNvPr name="TextBox 47" id="47"/>
          <p:cNvSpPr txBox="true"/>
          <p:nvPr/>
        </p:nvSpPr>
        <p:spPr>
          <a:xfrm rot="0">
            <a:off x="9668178" y="8220456"/>
            <a:ext cx="1581547" cy="487680"/>
          </a:xfrm>
          <a:prstGeom prst="rect">
            <a:avLst/>
          </a:prstGeom>
        </p:spPr>
        <p:txBody>
          <a:bodyPr anchor="t" rtlCol="false" tIns="0" lIns="0" bIns="0" rIns="0">
            <a:spAutoFit/>
          </a:bodyPr>
          <a:lstStyle/>
          <a:p>
            <a:pPr algn="ctr">
              <a:lnSpc>
                <a:spcPts val="4049"/>
              </a:lnSpc>
            </a:pPr>
            <a:r>
              <a:rPr lang="en-US" sz="2699" i="true" spc="-161">
                <a:solidFill>
                  <a:srgbClr val="FF3131"/>
                </a:solidFill>
                <a:latin typeface="Helvetica Now Display Italics"/>
                <a:ea typeface="Helvetica Now Display Italics"/>
                <a:cs typeface="Helvetica Now Display Italics"/>
                <a:sym typeface="Helvetica Now Display Italics"/>
              </a:rPr>
              <a:t>Perfectionist</a:t>
            </a:r>
          </a:p>
        </p:txBody>
      </p:sp>
      <p:sp>
        <p:nvSpPr>
          <p:cNvPr name="TextBox 48" id="48"/>
          <p:cNvSpPr txBox="true"/>
          <p:nvPr/>
        </p:nvSpPr>
        <p:spPr>
          <a:xfrm rot="0">
            <a:off x="10028491" y="6203061"/>
            <a:ext cx="860921" cy="487680"/>
          </a:xfrm>
          <a:prstGeom prst="rect">
            <a:avLst/>
          </a:prstGeom>
        </p:spPr>
        <p:txBody>
          <a:bodyPr anchor="t" rtlCol="false" tIns="0" lIns="0" bIns="0" rIns="0">
            <a:spAutoFit/>
          </a:bodyPr>
          <a:lstStyle/>
          <a:p>
            <a:pPr algn="ctr">
              <a:lnSpc>
                <a:spcPts val="4049"/>
              </a:lnSpc>
            </a:pPr>
            <a:r>
              <a:rPr lang="en-US" sz="2699" i="true" spc="-161">
                <a:solidFill>
                  <a:srgbClr val="FF3131"/>
                </a:solidFill>
                <a:latin typeface="Helvetica Now Display Italics"/>
                <a:ea typeface="Helvetica Now Display Italics"/>
                <a:cs typeface="Helvetica Now Display Italics"/>
                <a:sym typeface="Helvetica Now Display Italics"/>
              </a:rPr>
              <a:t>Critical</a:t>
            </a:r>
          </a:p>
        </p:txBody>
      </p:sp>
      <p:sp>
        <p:nvSpPr>
          <p:cNvPr name="TextBox 49" id="49"/>
          <p:cNvSpPr txBox="true"/>
          <p:nvPr/>
        </p:nvSpPr>
        <p:spPr>
          <a:xfrm rot="0">
            <a:off x="14070257" y="4179354"/>
            <a:ext cx="1763217" cy="487680"/>
          </a:xfrm>
          <a:prstGeom prst="rect">
            <a:avLst/>
          </a:prstGeom>
        </p:spPr>
        <p:txBody>
          <a:bodyPr anchor="t" rtlCol="false" tIns="0" lIns="0" bIns="0" rIns="0">
            <a:spAutoFit/>
          </a:bodyPr>
          <a:lstStyle/>
          <a:p>
            <a:pPr algn="ctr">
              <a:lnSpc>
                <a:spcPts val="4049"/>
              </a:lnSpc>
            </a:pPr>
            <a:r>
              <a:rPr lang="en-US" sz="2699" i="true" spc="-161">
                <a:solidFill>
                  <a:srgbClr val="00BF63"/>
                </a:solidFill>
                <a:latin typeface="Helvetica Now Display Italics"/>
                <a:ea typeface="Helvetica Now Display Italics"/>
                <a:cs typeface="Helvetica Now Display Italics"/>
                <a:sym typeface="Helvetica Now Display Italics"/>
              </a:rPr>
              <a:t>Strong-Willed</a:t>
            </a:r>
          </a:p>
        </p:txBody>
      </p:sp>
      <p:sp>
        <p:nvSpPr>
          <p:cNvPr name="TextBox 50" id="50"/>
          <p:cNvSpPr txBox="true"/>
          <p:nvPr/>
        </p:nvSpPr>
        <p:spPr>
          <a:xfrm rot="0">
            <a:off x="14293598" y="3176727"/>
            <a:ext cx="1316534" cy="487680"/>
          </a:xfrm>
          <a:prstGeom prst="rect">
            <a:avLst/>
          </a:prstGeom>
        </p:spPr>
        <p:txBody>
          <a:bodyPr anchor="t" rtlCol="false" tIns="0" lIns="0" bIns="0" rIns="0">
            <a:spAutoFit/>
          </a:bodyPr>
          <a:lstStyle/>
          <a:p>
            <a:pPr algn="ctr">
              <a:lnSpc>
                <a:spcPts val="4049"/>
              </a:lnSpc>
            </a:pPr>
            <a:r>
              <a:rPr lang="en-US" sz="2699" i="true" spc="-161">
                <a:solidFill>
                  <a:srgbClr val="00BF63"/>
                </a:solidFill>
                <a:latin typeface="Helvetica Now Display Italics"/>
                <a:ea typeface="Helvetica Now Display Italics"/>
                <a:cs typeface="Helvetica Now Display Italics"/>
                <a:sym typeface="Helvetica Now Display Italics"/>
              </a:rPr>
              <a:t>Ambitious</a:t>
            </a:r>
          </a:p>
        </p:txBody>
      </p:sp>
      <p:sp>
        <p:nvSpPr>
          <p:cNvPr name="TextBox 51" id="51"/>
          <p:cNvSpPr txBox="true"/>
          <p:nvPr/>
        </p:nvSpPr>
        <p:spPr>
          <a:xfrm rot="0">
            <a:off x="14409486" y="5191506"/>
            <a:ext cx="1084759" cy="487680"/>
          </a:xfrm>
          <a:prstGeom prst="rect">
            <a:avLst/>
          </a:prstGeom>
        </p:spPr>
        <p:txBody>
          <a:bodyPr anchor="t" rtlCol="false" tIns="0" lIns="0" bIns="0" rIns="0">
            <a:spAutoFit/>
          </a:bodyPr>
          <a:lstStyle/>
          <a:p>
            <a:pPr algn="ctr">
              <a:lnSpc>
                <a:spcPts val="4049"/>
              </a:lnSpc>
            </a:pPr>
            <a:r>
              <a:rPr lang="en-US" sz="2699" i="true" spc="-161">
                <a:solidFill>
                  <a:srgbClr val="00BF63"/>
                </a:solidFill>
                <a:latin typeface="Helvetica Now Display Italics"/>
                <a:ea typeface="Helvetica Now Display Italics"/>
                <a:cs typeface="Helvetica Now Display Italics"/>
                <a:sym typeface="Helvetica Now Display Italics"/>
              </a:rPr>
              <a:t>Decisive</a:t>
            </a:r>
          </a:p>
        </p:txBody>
      </p:sp>
      <p:sp>
        <p:nvSpPr>
          <p:cNvPr name="TextBox 52" id="52"/>
          <p:cNvSpPr txBox="true"/>
          <p:nvPr/>
        </p:nvSpPr>
        <p:spPr>
          <a:xfrm rot="0">
            <a:off x="14423376" y="6203061"/>
            <a:ext cx="1056977" cy="487680"/>
          </a:xfrm>
          <a:prstGeom prst="rect">
            <a:avLst/>
          </a:prstGeom>
        </p:spPr>
        <p:txBody>
          <a:bodyPr anchor="t" rtlCol="false" tIns="0" lIns="0" bIns="0" rIns="0">
            <a:spAutoFit/>
          </a:bodyPr>
          <a:lstStyle/>
          <a:p>
            <a:pPr algn="ctr">
              <a:lnSpc>
                <a:spcPts val="4049"/>
              </a:lnSpc>
            </a:pPr>
            <a:r>
              <a:rPr lang="en-US" sz="2699" i="true" spc="-161">
                <a:solidFill>
                  <a:srgbClr val="00BF63"/>
                </a:solidFill>
                <a:latin typeface="Helvetica Now Display Italics"/>
                <a:ea typeface="Helvetica Now Display Italics"/>
                <a:cs typeface="Helvetica Now Display Italics"/>
                <a:sym typeface="Helvetica Now Display Italics"/>
              </a:rPr>
              <a:t>Detailed</a:t>
            </a:r>
          </a:p>
        </p:txBody>
      </p:sp>
      <p:sp>
        <p:nvSpPr>
          <p:cNvPr name="TextBox 53" id="53"/>
          <p:cNvSpPr txBox="true"/>
          <p:nvPr/>
        </p:nvSpPr>
        <p:spPr>
          <a:xfrm rot="0">
            <a:off x="14491440" y="7212711"/>
            <a:ext cx="920849" cy="487680"/>
          </a:xfrm>
          <a:prstGeom prst="rect">
            <a:avLst/>
          </a:prstGeom>
        </p:spPr>
        <p:txBody>
          <a:bodyPr anchor="t" rtlCol="false" tIns="0" lIns="0" bIns="0" rIns="0">
            <a:spAutoFit/>
          </a:bodyPr>
          <a:lstStyle/>
          <a:p>
            <a:pPr algn="ctr">
              <a:lnSpc>
                <a:spcPts val="4049"/>
              </a:lnSpc>
            </a:pPr>
            <a:r>
              <a:rPr lang="en-US" sz="2699" i="true" spc="-161">
                <a:solidFill>
                  <a:srgbClr val="00BF63"/>
                </a:solidFill>
                <a:latin typeface="Helvetica Now Display Italics"/>
                <a:ea typeface="Helvetica Now Display Italics"/>
                <a:cs typeface="Helvetica Now Display Italics"/>
                <a:sym typeface="Helvetica Now Display Italics"/>
              </a:rPr>
              <a:t>Careful</a:t>
            </a:r>
          </a:p>
        </p:txBody>
      </p:sp>
      <p:sp>
        <p:nvSpPr>
          <p:cNvPr name="TextBox 54" id="54"/>
          <p:cNvSpPr txBox="true"/>
          <p:nvPr/>
        </p:nvSpPr>
        <p:spPr>
          <a:xfrm rot="0">
            <a:off x="14641905" y="8220456"/>
            <a:ext cx="619919" cy="487680"/>
          </a:xfrm>
          <a:prstGeom prst="rect">
            <a:avLst/>
          </a:prstGeom>
        </p:spPr>
        <p:txBody>
          <a:bodyPr anchor="t" rtlCol="false" tIns="0" lIns="0" bIns="0" rIns="0">
            <a:spAutoFit/>
          </a:bodyPr>
          <a:lstStyle/>
          <a:p>
            <a:pPr algn="ctr">
              <a:lnSpc>
                <a:spcPts val="4049"/>
              </a:lnSpc>
            </a:pPr>
            <a:r>
              <a:rPr lang="en-US" sz="2699" i="true" spc="-161">
                <a:solidFill>
                  <a:srgbClr val="00BF63"/>
                </a:solidFill>
                <a:latin typeface="Helvetica Now Display Italics"/>
                <a:ea typeface="Helvetica Now Display Italics"/>
                <a:cs typeface="Helvetica Now Display Italics"/>
                <a:sym typeface="Helvetica Now Display Italics"/>
              </a:rPr>
              <a:t>Neat</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1412863"/>
            <a:ext cx="12534579" cy="711201"/>
          </a:xfrm>
          <a:prstGeom prst="rect">
            <a:avLst/>
          </a:prstGeom>
        </p:spPr>
        <p:txBody>
          <a:bodyPr anchor="t" rtlCol="false" tIns="0" lIns="0" bIns="0" rIns="0">
            <a:spAutoFit/>
          </a:bodyPr>
          <a:lstStyle/>
          <a:p>
            <a:pPr algn="l">
              <a:lnSpc>
                <a:spcPts val="5500"/>
              </a:lnSpc>
            </a:pPr>
            <a:r>
              <a:rPr lang="en-US" sz="5000" spc="-300">
                <a:solidFill>
                  <a:srgbClr val="303030">
                    <a:alpha val="60000"/>
                  </a:srgbClr>
                </a:solidFill>
                <a:latin typeface="Inter"/>
                <a:ea typeface="Inter"/>
                <a:cs typeface="Inter"/>
                <a:sym typeface="Inter"/>
              </a:rPr>
              <a:t>Relationship </a:t>
            </a:r>
            <a:r>
              <a:rPr lang="en-US" sz="5000" spc="-300">
                <a:solidFill>
                  <a:srgbClr val="51748B">
                    <a:alpha val="60000"/>
                  </a:srgbClr>
                </a:solidFill>
                <a:latin typeface="Inter"/>
                <a:ea typeface="Inter"/>
                <a:cs typeface="Inter"/>
                <a:sym typeface="Inter"/>
              </a:rPr>
              <a:t>Management</a:t>
            </a:r>
          </a:p>
        </p:txBody>
      </p:sp>
      <p:grpSp>
        <p:nvGrpSpPr>
          <p:cNvPr name="Group 3" id="3"/>
          <p:cNvGrpSpPr/>
          <p:nvPr/>
        </p:nvGrpSpPr>
        <p:grpSpPr>
          <a:xfrm rot="0">
            <a:off x="8756220" y="1028700"/>
            <a:ext cx="8503080" cy="1431901"/>
            <a:chOff x="0" y="0"/>
            <a:chExt cx="11337440" cy="1909202"/>
          </a:xfrm>
        </p:grpSpPr>
        <p:grpSp>
          <p:nvGrpSpPr>
            <p:cNvPr name="Group 4" id="4"/>
            <p:cNvGrpSpPr/>
            <p:nvPr/>
          </p:nvGrpSpPr>
          <p:grpSpPr>
            <a:xfrm rot="0">
              <a:off x="395358" y="251252"/>
              <a:ext cx="10942082" cy="1657949"/>
              <a:chOff x="0" y="0"/>
              <a:chExt cx="2161399" cy="327496"/>
            </a:xfrm>
          </p:grpSpPr>
          <p:sp>
            <p:nvSpPr>
              <p:cNvPr name="Freeform 5" id="5"/>
              <p:cNvSpPr/>
              <p:nvPr/>
            </p:nvSpPr>
            <p:spPr>
              <a:xfrm flipH="false" flipV="false" rot="0">
                <a:off x="0" y="0"/>
                <a:ext cx="2161399" cy="327496"/>
              </a:xfrm>
              <a:custGeom>
                <a:avLst/>
                <a:gdLst/>
                <a:ahLst/>
                <a:cxnLst/>
                <a:rect r="r" b="b" t="t" l="l"/>
                <a:pathLst>
                  <a:path h="327496" w="2161399">
                    <a:moveTo>
                      <a:pt x="24950" y="0"/>
                    </a:moveTo>
                    <a:lnTo>
                      <a:pt x="2136449" y="0"/>
                    </a:lnTo>
                    <a:cubicBezTo>
                      <a:pt x="2150229" y="0"/>
                      <a:pt x="2161399" y="11170"/>
                      <a:pt x="2161399" y="24950"/>
                    </a:cubicBezTo>
                    <a:lnTo>
                      <a:pt x="2161399" y="302546"/>
                    </a:lnTo>
                    <a:cubicBezTo>
                      <a:pt x="2161399" y="316326"/>
                      <a:pt x="2150229" y="327496"/>
                      <a:pt x="2136449" y="327496"/>
                    </a:cubicBezTo>
                    <a:lnTo>
                      <a:pt x="24950" y="327496"/>
                    </a:lnTo>
                    <a:cubicBezTo>
                      <a:pt x="11170" y="327496"/>
                      <a:pt x="0" y="316326"/>
                      <a:pt x="0" y="302546"/>
                    </a:cubicBezTo>
                    <a:lnTo>
                      <a:pt x="0" y="24950"/>
                    </a:lnTo>
                    <a:cubicBezTo>
                      <a:pt x="0" y="11170"/>
                      <a:pt x="11170" y="0"/>
                      <a:pt x="24950" y="0"/>
                    </a:cubicBezTo>
                    <a:close/>
                  </a:path>
                </a:pathLst>
              </a:custGeom>
              <a:solidFill>
                <a:srgbClr val="51748B">
                  <a:alpha val="21961"/>
                </a:srgbClr>
              </a:solidFill>
              <a:ln cap="rnd">
                <a:noFill/>
                <a:prstDash val="solid"/>
                <a:round/>
              </a:ln>
            </p:spPr>
          </p:sp>
          <p:sp>
            <p:nvSpPr>
              <p:cNvPr name="TextBox 6" id="6"/>
              <p:cNvSpPr txBox="true"/>
              <p:nvPr/>
            </p:nvSpPr>
            <p:spPr>
              <a:xfrm>
                <a:off x="0" y="-28575"/>
                <a:ext cx="2161399" cy="356071"/>
              </a:xfrm>
              <a:prstGeom prst="rect">
                <a:avLst/>
              </a:prstGeom>
            </p:spPr>
            <p:txBody>
              <a:bodyPr anchor="ctr" rtlCol="false" tIns="67229" lIns="67229" bIns="67229" rIns="67229"/>
              <a:lstStyle/>
              <a:p>
                <a:pPr algn="ctr">
                  <a:lnSpc>
                    <a:spcPts val="2493"/>
                  </a:lnSpc>
                </a:pPr>
              </a:p>
            </p:txBody>
          </p:sp>
        </p:grpSp>
        <p:sp>
          <p:nvSpPr>
            <p:cNvPr name="TextBox 7" id="7"/>
            <p:cNvSpPr txBox="true"/>
            <p:nvPr/>
          </p:nvSpPr>
          <p:spPr>
            <a:xfrm rot="0">
              <a:off x="1613955" y="876998"/>
              <a:ext cx="9124118" cy="406429"/>
            </a:xfrm>
            <a:prstGeom prst="rect">
              <a:avLst/>
            </a:prstGeom>
          </p:spPr>
          <p:txBody>
            <a:bodyPr anchor="t" rtlCol="false" tIns="0" lIns="0" bIns="0" rIns="0">
              <a:spAutoFit/>
            </a:bodyPr>
            <a:lstStyle/>
            <a:p>
              <a:pPr algn="ctr">
                <a:lnSpc>
                  <a:spcPts val="2400"/>
                </a:lnSpc>
              </a:pPr>
              <a:r>
                <a:rPr lang="en-US" b="true" sz="2000">
                  <a:solidFill>
                    <a:srgbClr val="303030"/>
                  </a:solidFill>
                  <a:latin typeface="Helvetica Now Display Bold"/>
                  <a:ea typeface="Helvetica Now Display Bold"/>
                  <a:cs typeface="Helvetica Now Display Bold"/>
                  <a:sym typeface="Helvetica Now Display Bold"/>
                </a:rPr>
                <a:t>How does a leader shape psychological safety?</a:t>
              </a:r>
            </a:p>
          </p:txBody>
        </p:sp>
        <p:grpSp>
          <p:nvGrpSpPr>
            <p:cNvPr name="Group 8" id="8"/>
            <p:cNvGrpSpPr/>
            <p:nvPr/>
          </p:nvGrpSpPr>
          <p:grpSpPr>
            <a:xfrm rot="0">
              <a:off x="336896" y="181690"/>
              <a:ext cx="942184" cy="801227"/>
              <a:chOff x="0" y="0"/>
              <a:chExt cx="246298" cy="209450"/>
            </a:xfrm>
          </p:grpSpPr>
          <p:sp>
            <p:nvSpPr>
              <p:cNvPr name="Freeform 9" id="9"/>
              <p:cNvSpPr/>
              <p:nvPr/>
            </p:nvSpPr>
            <p:spPr>
              <a:xfrm flipH="false" flipV="false" rot="0">
                <a:off x="0" y="0"/>
                <a:ext cx="246298" cy="209450"/>
              </a:xfrm>
              <a:custGeom>
                <a:avLst/>
                <a:gdLst/>
                <a:ahLst/>
                <a:cxnLst/>
                <a:rect r="r" b="b" t="t" l="l"/>
                <a:pathLst>
                  <a:path h="209450" w="246298">
                    <a:moveTo>
                      <a:pt x="0" y="0"/>
                    </a:moveTo>
                    <a:lnTo>
                      <a:pt x="246298" y="0"/>
                    </a:lnTo>
                    <a:lnTo>
                      <a:pt x="246298" y="209450"/>
                    </a:lnTo>
                    <a:lnTo>
                      <a:pt x="0" y="209450"/>
                    </a:lnTo>
                    <a:close/>
                  </a:path>
                </a:pathLst>
              </a:custGeom>
              <a:solidFill>
                <a:srgbClr val="FFFFFF"/>
              </a:solidFill>
              <a:ln cap="sq">
                <a:noFill/>
                <a:prstDash val="solid"/>
                <a:miter/>
              </a:ln>
            </p:spPr>
          </p:sp>
          <p:sp>
            <p:nvSpPr>
              <p:cNvPr name="TextBox 10" id="10"/>
              <p:cNvSpPr txBox="true"/>
              <p:nvPr/>
            </p:nvSpPr>
            <p:spPr>
              <a:xfrm>
                <a:off x="0" y="-28575"/>
                <a:ext cx="246298" cy="238025"/>
              </a:xfrm>
              <a:prstGeom prst="rect">
                <a:avLst/>
              </a:prstGeom>
            </p:spPr>
            <p:txBody>
              <a:bodyPr anchor="ctr" rtlCol="false" tIns="50800" lIns="50800" bIns="50800" rIns="50800"/>
              <a:lstStyle/>
              <a:p>
                <a:pPr algn="ctr">
                  <a:lnSpc>
                    <a:spcPts val="2493"/>
                  </a:lnSpc>
                </a:pPr>
              </a:p>
            </p:txBody>
          </p:sp>
        </p:grpSp>
        <p:sp>
          <p:nvSpPr>
            <p:cNvPr name="Freeform 11" id="11"/>
            <p:cNvSpPr/>
            <p:nvPr/>
          </p:nvSpPr>
          <p:spPr>
            <a:xfrm flipH="false" flipV="false" rot="0">
              <a:off x="0" y="0"/>
              <a:ext cx="1378636" cy="1280408"/>
            </a:xfrm>
            <a:custGeom>
              <a:avLst/>
              <a:gdLst/>
              <a:ahLst/>
              <a:cxnLst/>
              <a:rect r="r" b="b" t="t" l="l"/>
              <a:pathLst>
                <a:path h="1280408" w="1378636">
                  <a:moveTo>
                    <a:pt x="0" y="0"/>
                  </a:moveTo>
                  <a:lnTo>
                    <a:pt x="1378636" y="0"/>
                  </a:lnTo>
                  <a:lnTo>
                    <a:pt x="1378636" y="1280408"/>
                  </a:lnTo>
                  <a:lnTo>
                    <a:pt x="0" y="128040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Freeform 12" id="12"/>
          <p:cNvSpPr/>
          <p:nvPr/>
        </p:nvSpPr>
        <p:spPr>
          <a:xfrm flipH="false" flipV="false" rot="0">
            <a:off x="9144000" y="3072261"/>
            <a:ext cx="8115300" cy="5909178"/>
          </a:xfrm>
          <a:custGeom>
            <a:avLst/>
            <a:gdLst/>
            <a:ahLst/>
            <a:cxnLst/>
            <a:rect r="r" b="b" t="t" l="l"/>
            <a:pathLst>
              <a:path h="5909178" w="8115300">
                <a:moveTo>
                  <a:pt x="0" y="0"/>
                </a:moveTo>
                <a:lnTo>
                  <a:pt x="8115300" y="0"/>
                </a:lnTo>
                <a:lnTo>
                  <a:pt x="8115300" y="5909177"/>
                </a:lnTo>
                <a:lnTo>
                  <a:pt x="0" y="5909177"/>
                </a:lnTo>
                <a:lnTo>
                  <a:pt x="0" y="0"/>
                </a:lnTo>
                <a:close/>
              </a:path>
            </a:pathLst>
          </a:custGeom>
          <a:blipFill>
            <a:blip r:embed="rId5"/>
            <a:stretch>
              <a:fillRect l="0" t="0" r="-9291" b="0"/>
            </a:stretch>
          </a:blipFill>
          <a:ln cap="rnd">
            <a:noFill/>
            <a:prstDash val="solid"/>
            <a:round/>
          </a:ln>
        </p:spPr>
      </p:sp>
      <p:grpSp>
        <p:nvGrpSpPr>
          <p:cNvPr name="Group 13" id="13"/>
          <p:cNvGrpSpPr/>
          <p:nvPr/>
        </p:nvGrpSpPr>
        <p:grpSpPr>
          <a:xfrm rot="0">
            <a:off x="0" y="1558925"/>
            <a:ext cx="9950940" cy="8980723"/>
            <a:chOff x="0" y="0"/>
            <a:chExt cx="13267920" cy="11974298"/>
          </a:xfrm>
        </p:grpSpPr>
        <p:sp>
          <p:nvSpPr>
            <p:cNvPr name="Freeform 14" id="14"/>
            <p:cNvSpPr/>
            <p:nvPr/>
          </p:nvSpPr>
          <p:spPr>
            <a:xfrm flipH="false" flipV="false" rot="-10800000">
              <a:off x="0" y="0"/>
              <a:ext cx="13267920" cy="11974298"/>
            </a:xfrm>
            <a:custGeom>
              <a:avLst/>
              <a:gdLst/>
              <a:ahLst/>
              <a:cxnLst/>
              <a:rect r="r" b="b" t="t" l="l"/>
              <a:pathLst>
                <a:path h="11974298" w="13267920">
                  <a:moveTo>
                    <a:pt x="0" y="0"/>
                  </a:moveTo>
                  <a:lnTo>
                    <a:pt x="13267920" y="0"/>
                  </a:lnTo>
                  <a:lnTo>
                    <a:pt x="13267920" y="11974298"/>
                  </a:lnTo>
                  <a:lnTo>
                    <a:pt x="0" y="11974298"/>
                  </a:lnTo>
                  <a:lnTo>
                    <a:pt x="0" y="0"/>
                  </a:lnTo>
                  <a:close/>
                </a:path>
              </a:pathLst>
            </a:custGeom>
            <a:blipFill>
              <a:blip r:embed="rId6">
                <a:alphaModFix amt="21999"/>
              </a:blip>
              <a:stretch>
                <a:fillRect l="0" t="0" r="0" b="0"/>
              </a:stretch>
            </a:blipFill>
          </p:spPr>
        </p:sp>
        <p:grpSp>
          <p:nvGrpSpPr>
            <p:cNvPr name="Group 15" id="15"/>
            <p:cNvGrpSpPr/>
            <p:nvPr/>
          </p:nvGrpSpPr>
          <p:grpSpPr>
            <a:xfrm rot="0">
              <a:off x="1224221" y="2044481"/>
              <a:ext cx="10236342" cy="7885335"/>
              <a:chOff x="0" y="0"/>
              <a:chExt cx="1298645" cy="1000382"/>
            </a:xfrm>
          </p:grpSpPr>
          <p:sp>
            <p:nvSpPr>
              <p:cNvPr name="Freeform 16" id="16"/>
              <p:cNvSpPr/>
              <p:nvPr/>
            </p:nvSpPr>
            <p:spPr>
              <a:xfrm flipH="false" flipV="false" rot="0">
                <a:off x="0" y="0"/>
                <a:ext cx="1298645" cy="1000382"/>
              </a:xfrm>
              <a:custGeom>
                <a:avLst/>
                <a:gdLst/>
                <a:ahLst/>
                <a:cxnLst/>
                <a:rect r="r" b="b" t="t" l="l"/>
                <a:pathLst>
                  <a:path h="1000382" w="1298645">
                    <a:moveTo>
                      <a:pt x="35295" y="0"/>
                    </a:moveTo>
                    <a:lnTo>
                      <a:pt x="1263350" y="0"/>
                    </a:lnTo>
                    <a:cubicBezTo>
                      <a:pt x="1282843" y="0"/>
                      <a:pt x="1298645" y="15802"/>
                      <a:pt x="1298645" y="35295"/>
                    </a:cubicBezTo>
                    <a:lnTo>
                      <a:pt x="1298645" y="965087"/>
                    </a:lnTo>
                    <a:cubicBezTo>
                      <a:pt x="1298645" y="984580"/>
                      <a:pt x="1282843" y="1000382"/>
                      <a:pt x="1263350" y="1000382"/>
                    </a:cubicBezTo>
                    <a:lnTo>
                      <a:pt x="35295" y="1000382"/>
                    </a:lnTo>
                    <a:cubicBezTo>
                      <a:pt x="15802" y="1000382"/>
                      <a:pt x="0" y="984580"/>
                      <a:pt x="0" y="965087"/>
                    </a:cubicBezTo>
                    <a:lnTo>
                      <a:pt x="0" y="35295"/>
                    </a:lnTo>
                    <a:cubicBezTo>
                      <a:pt x="0" y="15802"/>
                      <a:pt x="15802" y="0"/>
                      <a:pt x="35295" y="0"/>
                    </a:cubicBezTo>
                    <a:close/>
                  </a:path>
                </a:pathLst>
              </a:custGeom>
              <a:solidFill>
                <a:srgbClr val="FFFFFF"/>
              </a:solidFill>
              <a:ln cap="rnd">
                <a:noFill/>
                <a:prstDash val="solid"/>
                <a:round/>
              </a:ln>
            </p:spPr>
          </p:sp>
          <p:sp>
            <p:nvSpPr>
              <p:cNvPr name="TextBox 17" id="17"/>
              <p:cNvSpPr txBox="true"/>
              <p:nvPr/>
            </p:nvSpPr>
            <p:spPr>
              <a:xfrm>
                <a:off x="0" y="-28575"/>
                <a:ext cx="1298645" cy="1028957"/>
              </a:xfrm>
              <a:prstGeom prst="rect">
                <a:avLst/>
              </a:prstGeom>
            </p:spPr>
            <p:txBody>
              <a:bodyPr anchor="ctr" rtlCol="false" tIns="85938" lIns="85938" bIns="85938" rIns="85938"/>
              <a:lstStyle/>
              <a:p>
                <a:pPr algn="ctr">
                  <a:lnSpc>
                    <a:spcPts val="2493"/>
                  </a:lnSpc>
                </a:pPr>
              </a:p>
            </p:txBody>
          </p:sp>
        </p:grpSp>
      </p:grpSp>
      <p:sp>
        <p:nvSpPr>
          <p:cNvPr name="TextBox 18" id="18"/>
          <p:cNvSpPr txBox="true"/>
          <p:nvPr/>
        </p:nvSpPr>
        <p:spPr>
          <a:xfrm rot="0">
            <a:off x="1372710" y="3707456"/>
            <a:ext cx="6768168" cy="763270"/>
          </a:xfrm>
          <a:prstGeom prst="rect">
            <a:avLst/>
          </a:prstGeom>
        </p:spPr>
        <p:txBody>
          <a:bodyPr anchor="t" rtlCol="false" tIns="0" lIns="0" bIns="0" rIns="0">
            <a:spAutoFit/>
          </a:bodyPr>
          <a:lstStyle/>
          <a:p>
            <a:pPr algn="l" marL="474979" indent="-237490" lvl="1">
              <a:lnSpc>
                <a:spcPts val="3079"/>
              </a:lnSpc>
              <a:buFont typeface="Arial"/>
              <a:buChar char="•"/>
            </a:pPr>
            <a:r>
              <a:rPr lang="en-US" b="true" sz="2199" spc="-131">
                <a:solidFill>
                  <a:srgbClr val="303030"/>
                </a:solidFill>
                <a:latin typeface="Helvetica Now Display Bold"/>
                <a:ea typeface="Helvetica Now Display Bold"/>
                <a:cs typeface="Helvetica Now Display Bold"/>
                <a:sym typeface="Helvetica Now Display Bold"/>
              </a:rPr>
              <a:t>Personalize interactions.</a:t>
            </a:r>
            <a:r>
              <a:rPr lang="en-US" sz="2199" spc="-131">
                <a:solidFill>
                  <a:srgbClr val="303030"/>
                </a:solidFill>
                <a:latin typeface="Helvetica Now Display"/>
                <a:ea typeface="Helvetica Now Display"/>
                <a:cs typeface="Helvetica Now Display"/>
                <a:sym typeface="Helvetica Now Display"/>
              </a:rPr>
              <a:t> Get to know people beyond the surface level and demonstrate interest in them.</a:t>
            </a:r>
          </a:p>
        </p:txBody>
      </p:sp>
      <p:sp>
        <p:nvSpPr>
          <p:cNvPr name="TextBox 19" id="19"/>
          <p:cNvSpPr txBox="true"/>
          <p:nvPr/>
        </p:nvSpPr>
        <p:spPr>
          <a:xfrm rot="0">
            <a:off x="1372710" y="4998980"/>
            <a:ext cx="6768168" cy="763270"/>
          </a:xfrm>
          <a:prstGeom prst="rect">
            <a:avLst/>
          </a:prstGeom>
        </p:spPr>
        <p:txBody>
          <a:bodyPr anchor="t" rtlCol="false" tIns="0" lIns="0" bIns="0" rIns="0">
            <a:spAutoFit/>
          </a:bodyPr>
          <a:lstStyle/>
          <a:p>
            <a:pPr algn="l" marL="474979" indent="-237490" lvl="1">
              <a:lnSpc>
                <a:spcPts val="3079"/>
              </a:lnSpc>
              <a:buFont typeface="Arial"/>
              <a:buChar char="•"/>
            </a:pPr>
            <a:r>
              <a:rPr lang="en-US" b="true" sz="2199" spc="-131">
                <a:solidFill>
                  <a:srgbClr val="303030"/>
                </a:solidFill>
                <a:latin typeface="Helvetica Now Display Bold"/>
                <a:ea typeface="Helvetica Now Display Bold"/>
                <a:cs typeface="Helvetica Now Display Bold"/>
                <a:sym typeface="Helvetica Now Display Bold"/>
              </a:rPr>
              <a:t>Conflict management.</a:t>
            </a:r>
            <a:r>
              <a:rPr lang="en-US" sz="2199" spc="-131">
                <a:solidFill>
                  <a:srgbClr val="303030"/>
                </a:solidFill>
                <a:latin typeface="Helvetica Now Display"/>
                <a:ea typeface="Helvetica Now Display"/>
                <a:cs typeface="Helvetica Now Display"/>
                <a:sym typeface="Helvetica Now Display"/>
              </a:rPr>
              <a:t> Address tension directly and constructively with an emphasis on resolution.</a:t>
            </a:r>
          </a:p>
        </p:txBody>
      </p:sp>
      <p:sp>
        <p:nvSpPr>
          <p:cNvPr name="TextBox 20" id="20"/>
          <p:cNvSpPr txBox="true"/>
          <p:nvPr/>
        </p:nvSpPr>
        <p:spPr>
          <a:xfrm rot="0">
            <a:off x="1372710" y="7589747"/>
            <a:ext cx="6768168" cy="763270"/>
          </a:xfrm>
          <a:prstGeom prst="rect">
            <a:avLst/>
          </a:prstGeom>
        </p:spPr>
        <p:txBody>
          <a:bodyPr anchor="t" rtlCol="false" tIns="0" lIns="0" bIns="0" rIns="0">
            <a:spAutoFit/>
          </a:bodyPr>
          <a:lstStyle/>
          <a:p>
            <a:pPr algn="l" marL="474979" indent="-237490" lvl="1">
              <a:lnSpc>
                <a:spcPts val="3079"/>
              </a:lnSpc>
              <a:buFont typeface="Arial"/>
              <a:buChar char="•"/>
            </a:pPr>
            <a:r>
              <a:rPr lang="en-US" b="true" sz="2199" spc="-131">
                <a:solidFill>
                  <a:srgbClr val="303030"/>
                </a:solidFill>
                <a:latin typeface="Helvetica Now Display Bold"/>
                <a:ea typeface="Helvetica Now Display Bold"/>
                <a:cs typeface="Helvetica Now Display Bold"/>
                <a:sym typeface="Helvetica Now Display Bold"/>
              </a:rPr>
              <a:t>Recognize and reinforce.</a:t>
            </a:r>
            <a:r>
              <a:rPr lang="en-US" sz="2199" spc="-131">
                <a:solidFill>
                  <a:srgbClr val="303030"/>
                </a:solidFill>
                <a:latin typeface="Helvetica Now Display"/>
                <a:ea typeface="Helvetica Now Display"/>
                <a:cs typeface="Helvetica Now Display"/>
                <a:sym typeface="Helvetica Now Display"/>
              </a:rPr>
              <a:t> Celebrate milestones and achievements  in a timely and meaningful manner.</a:t>
            </a:r>
          </a:p>
        </p:txBody>
      </p:sp>
      <p:sp>
        <p:nvSpPr>
          <p:cNvPr name="TextBox 21" id="21"/>
          <p:cNvSpPr txBox="true"/>
          <p:nvPr/>
        </p:nvSpPr>
        <p:spPr>
          <a:xfrm rot="0">
            <a:off x="1372710" y="6294363"/>
            <a:ext cx="6768168" cy="763270"/>
          </a:xfrm>
          <a:prstGeom prst="rect">
            <a:avLst/>
          </a:prstGeom>
        </p:spPr>
        <p:txBody>
          <a:bodyPr anchor="t" rtlCol="false" tIns="0" lIns="0" bIns="0" rIns="0">
            <a:spAutoFit/>
          </a:bodyPr>
          <a:lstStyle/>
          <a:p>
            <a:pPr algn="l" marL="474979" indent="-237490" lvl="1">
              <a:lnSpc>
                <a:spcPts val="3079"/>
              </a:lnSpc>
              <a:buFont typeface="Arial"/>
              <a:buChar char="•"/>
            </a:pPr>
            <a:r>
              <a:rPr lang="en-US" b="true" sz="2199" spc="-131">
                <a:solidFill>
                  <a:srgbClr val="303030"/>
                </a:solidFill>
                <a:latin typeface="Helvetica Now Display Bold"/>
                <a:ea typeface="Helvetica Now Display Bold"/>
                <a:cs typeface="Helvetica Now Display Bold"/>
                <a:sym typeface="Helvetica Now Display Bold"/>
              </a:rPr>
              <a:t>Encourage development.</a:t>
            </a:r>
            <a:r>
              <a:rPr lang="en-US" sz="2199" spc="-131">
                <a:solidFill>
                  <a:srgbClr val="303030"/>
                </a:solidFill>
                <a:latin typeface="Helvetica Now Display"/>
                <a:ea typeface="Helvetica Now Display"/>
                <a:cs typeface="Helvetica Now Display"/>
                <a:sym typeface="Helvetica Now Display"/>
              </a:rPr>
              <a:t> Be supportive of needs by offering feedback and guidance respectfully.</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1963100"/>
            <a:ext cx="16251496" cy="16292226"/>
            <a:chOff x="0" y="0"/>
            <a:chExt cx="21668661" cy="21722968"/>
          </a:xfrm>
        </p:grpSpPr>
        <p:sp>
          <p:nvSpPr>
            <p:cNvPr name="Freeform 3" id="3"/>
            <p:cNvSpPr/>
            <p:nvPr/>
          </p:nvSpPr>
          <p:spPr>
            <a:xfrm flipH="false" flipV="false" rot="0">
              <a:off x="0" y="0"/>
              <a:ext cx="21668661" cy="21722968"/>
            </a:xfrm>
            <a:custGeom>
              <a:avLst/>
              <a:gdLst/>
              <a:ahLst/>
              <a:cxnLst/>
              <a:rect r="r" b="b" t="t" l="l"/>
              <a:pathLst>
                <a:path h="21722968" w="21668661">
                  <a:moveTo>
                    <a:pt x="0" y="0"/>
                  </a:moveTo>
                  <a:lnTo>
                    <a:pt x="21668661" y="0"/>
                  </a:lnTo>
                  <a:lnTo>
                    <a:pt x="21668661" y="21722968"/>
                  </a:lnTo>
                  <a:lnTo>
                    <a:pt x="0" y="21722968"/>
                  </a:lnTo>
                  <a:lnTo>
                    <a:pt x="0" y="0"/>
                  </a:lnTo>
                  <a:close/>
                </a:path>
              </a:pathLst>
            </a:custGeom>
            <a:blipFill>
              <a:blip r:embed="rId3">
                <a:alphaModFix amt="46000"/>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1811064" y="6828966"/>
              <a:ext cx="17960738" cy="7118632"/>
              <a:chOff x="0" y="0"/>
              <a:chExt cx="2565379" cy="1016773"/>
            </a:xfrm>
          </p:grpSpPr>
          <p:sp>
            <p:nvSpPr>
              <p:cNvPr name="Freeform 5" id="5"/>
              <p:cNvSpPr/>
              <p:nvPr/>
            </p:nvSpPr>
            <p:spPr>
              <a:xfrm flipH="false" flipV="false" rot="0">
                <a:off x="0" y="0"/>
                <a:ext cx="2565379" cy="1016773"/>
              </a:xfrm>
              <a:custGeom>
                <a:avLst/>
                <a:gdLst/>
                <a:ahLst/>
                <a:cxnLst/>
                <a:rect r="r" b="b" t="t" l="l"/>
                <a:pathLst>
                  <a:path h="1016773" w="2565379">
                    <a:moveTo>
                      <a:pt x="27819" y="0"/>
                    </a:moveTo>
                    <a:lnTo>
                      <a:pt x="2537561" y="0"/>
                    </a:lnTo>
                    <a:cubicBezTo>
                      <a:pt x="2552925" y="0"/>
                      <a:pt x="2565379" y="12455"/>
                      <a:pt x="2565379" y="27819"/>
                    </a:cubicBezTo>
                    <a:lnTo>
                      <a:pt x="2565379" y="988954"/>
                    </a:lnTo>
                    <a:cubicBezTo>
                      <a:pt x="2565379" y="1004318"/>
                      <a:pt x="2552925" y="1016773"/>
                      <a:pt x="2537561" y="1016773"/>
                    </a:cubicBezTo>
                    <a:lnTo>
                      <a:pt x="27819" y="1016773"/>
                    </a:lnTo>
                    <a:cubicBezTo>
                      <a:pt x="12455" y="1016773"/>
                      <a:pt x="0" y="1004318"/>
                      <a:pt x="0" y="988954"/>
                    </a:cubicBezTo>
                    <a:lnTo>
                      <a:pt x="0" y="27819"/>
                    </a:lnTo>
                    <a:cubicBezTo>
                      <a:pt x="0" y="12455"/>
                      <a:pt x="12455" y="0"/>
                      <a:pt x="27819" y="0"/>
                    </a:cubicBezTo>
                    <a:close/>
                  </a:path>
                </a:pathLst>
              </a:custGeom>
              <a:solidFill>
                <a:srgbClr val="FFFFFF"/>
              </a:solidFill>
              <a:ln cap="rnd">
                <a:noFill/>
                <a:prstDash val="solid"/>
                <a:round/>
              </a:ln>
            </p:spPr>
          </p:sp>
          <p:sp>
            <p:nvSpPr>
              <p:cNvPr name="TextBox 6" id="6"/>
              <p:cNvSpPr txBox="true"/>
              <p:nvPr/>
            </p:nvSpPr>
            <p:spPr>
              <a:xfrm>
                <a:off x="0" y="-28575"/>
                <a:ext cx="2565379" cy="1045348"/>
              </a:xfrm>
              <a:prstGeom prst="rect">
                <a:avLst/>
              </a:prstGeom>
            </p:spPr>
            <p:txBody>
              <a:bodyPr anchor="ctr" rtlCol="false" tIns="50800" lIns="50800" bIns="50800" rIns="50800"/>
              <a:lstStyle/>
              <a:p>
                <a:pPr algn="ctr">
                  <a:lnSpc>
                    <a:spcPts val="2493"/>
                  </a:lnSpc>
                </a:pPr>
              </a:p>
            </p:txBody>
          </p:sp>
        </p:grpSp>
        <p:sp>
          <p:nvSpPr>
            <p:cNvPr name="TextBox 7" id="7"/>
            <p:cNvSpPr txBox="true"/>
            <p:nvPr/>
          </p:nvSpPr>
          <p:spPr>
            <a:xfrm rot="0">
              <a:off x="3100048" y="9280227"/>
              <a:ext cx="15468565" cy="1173568"/>
            </a:xfrm>
            <a:prstGeom prst="rect">
              <a:avLst/>
            </a:prstGeom>
          </p:spPr>
          <p:txBody>
            <a:bodyPr anchor="t" rtlCol="false" tIns="0" lIns="0" bIns="0" rIns="0">
              <a:spAutoFit/>
            </a:bodyPr>
            <a:lstStyle/>
            <a:p>
              <a:pPr algn="l">
                <a:lnSpc>
                  <a:spcPts val="3600"/>
                </a:lnSpc>
                <a:spcBef>
                  <a:spcPct val="0"/>
                </a:spcBef>
              </a:pPr>
              <a:r>
                <a:rPr lang="en-US" sz="2400" spc="-144">
                  <a:solidFill>
                    <a:srgbClr val="303030"/>
                  </a:solidFill>
                  <a:latin typeface="Helvetica Now Display"/>
                  <a:ea typeface="Helvetica Now Display"/>
                  <a:cs typeface="Helvetica Now Display"/>
                  <a:sym typeface="Helvetica Now Display"/>
                </a:rPr>
                <a:t>T</a:t>
              </a:r>
              <a:r>
                <a:rPr lang="en-US" sz="2400" spc="-144">
                  <a:solidFill>
                    <a:srgbClr val="303030"/>
                  </a:solidFill>
                  <a:latin typeface="Helvetica Now Display"/>
                  <a:ea typeface="Helvetica Now Display"/>
                  <a:cs typeface="Helvetica Now Display"/>
                  <a:sym typeface="Helvetica Now Display"/>
                </a:rPr>
                <a:t>hink about a current working relationship that you feel could be improved (peer, direct report, cross-functional partner, etc.). </a:t>
              </a:r>
            </a:p>
          </p:txBody>
        </p:sp>
        <p:sp>
          <p:nvSpPr>
            <p:cNvPr name="TextBox 8" id="8"/>
            <p:cNvSpPr txBox="true"/>
            <p:nvPr/>
          </p:nvSpPr>
          <p:spPr>
            <a:xfrm rot="0">
              <a:off x="3100048" y="11214884"/>
              <a:ext cx="15468565" cy="1173568"/>
            </a:xfrm>
            <a:prstGeom prst="rect">
              <a:avLst/>
            </a:prstGeom>
          </p:spPr>
          <p:txBody>
            <a:bodyPr anchor="t" rtlCol="false" tIns="0" lIns="0" bIns="0" rIns="0">
              <a:spAutoFit/>
            </a:bodyPr>
            <a:lstStyle/>
            <a:p>
              <a:pPr algn="just" marL="518160" indent="-259080" lvl="1">
                <a:lnSpc>
                  <a:spcPts val="3600"/>
                </a:lnSpc>
                <a:buFont typeface="Arial"/>
                <a:buChar char="•"/>
              </a:pPr>
              <a:r>
                <a:rPr lang="en-US" sz="2400" spc="-144">
                  <a:solidFill>
                    <a:srgbClr val="303030"/>
                  </a:solidFill>
                  <a:latin typeface="Helvetica Now Display"/>
                  <a:ea typeface="Helvetica Now Display"/>
                  <a:cs typeface="Helvetica Now Display"/>
                  <a:sym typeface="Helvetica Now Display"/>
                </a:rPr>
                <a:t>What specific aspects of the relationship would benefit from improvement?</a:t>
              </a:r>
            </a:p>
            <a:p>
              <a:pPr algn="just" marL="518160" indent="-259080" lvl="1">
                <a:lnSpc>
                  <a:spcPts val="3600"/>
                </a:lnSpc>
                <a:buFont typeface="Arial"/>
                <a:buChar char="•"/>
              </a:pPr>
              <a:r>
                <a:rPr lang="en-US" sz="2400" spc="-144">
                  <a:solidFill>
                    <a:srgbClr val="303030"/>
                  </a:solidFill>
                  <a:latin typeface="Helvetica Now Display"/>
                  <a:ea typeface="Helvetica Now Display"/>
                  <a:cs typeface="Helvetica Now Display"/>
                  <a:sym typeface="Helvetica Now Display"/>
                </a:rPr>
                <a:t>What steps can you take to be more intentional about building this relationship further?</a:t>
              </a:r>
            </a:p>
          </p:txBody>
        </p:sp>
        <p:sp>
          <p:nvSpPr>
            <p:cNvPr name="TextBox 9" id="9"/>
            <p:cNvSpPr txBox="true"/>
            <p:nvPr/>
          </p:nvSpPr>
          <p:spPr>
            <a:xfrm rot="0">
              <a:off x="3100048" y="8051098"/>
              <a:ext cx="12820742" cy="525145"/>
            </a:xfrm>
            <a:prstGeom prst="rect">
              <a:avLst/>
            </a:prstGeom>
          </p:spPr>
          <p:txBody>
            <a:bodyPr anchor="t" rtlCol="false" tIns="0" lIns="0" bIns="0" rIns="0">
              <a:spAutoFit/>
            </a:bodyPr>
            <a:lstStyle/>
            <a:p>
              <a:pPr algn="l">
                <a:lnSpc>
                  <a:spcPts val="3359"/>
                </a:lnSpc>
                <a:spcBef>
                  <a:spcPct val="0"/>
                </a:spcBef>
              </a:pPr>
              <a:r>
                <a:rPr lang="en-US" b="true" sz="2399" spc="-143">
                  <a:solidFill>
                    <a:srgbClr val="303030"/>
                  </a:solidFill>
                  <a:latin typeface="Helvetica Now Display Bold"/>
                  <a:ea typeface="Helvetica Now Display Bold"/>
                  <a:cs typeface="Helvetica Now Display Bold"/>
                  <a:sym typeface="Helvetica Now Display Bold"/>
                </a:rPr>
                <a:t>In your binder,  there is a worksheet for you to answer the following prompts.</a:t>
              </a:r>
            </a:p>
          </p:txBody>
        </p:sp>
      </p:grpSp>
      <p:sp>
        <p:nvSpPr>
          <p:cNvPr name="TextBox 10" id="10"/>
          <p:cNvSpPr txBox="true"/>
          <p:nvPr/>
        </p:nvSpPr>
        <p:spPr>
          <a:xfrm rot="0">
            <a:off x="5863119" y="1095375"/>
            <a:ext cx="6561762" cy="993775"/>
          </a:xfrm>
          <a:prstGeom prst="rect">
            <a:avLst/>
          </a:prstGeom>
        </p:spPr>
        <p:txBody>
          <a:bodyPr anchor="t" rtlCol="false" tIns="0" lIns="0" bIns="0" rIns="0">
            <a:spAutoFit/>
          </a:bodyPr>
          <a:lstStyle/>
          <a:p>
            <a:pPr algn="ctr">
              <a:lnSpc>
                <a:spcPts val="7699"/>
              </a:lnSpc>
            </a:pPr>
            <a:r>
              <a:rPr lang="en-US" sz="6999" spc="-419">
                <a:solidFill>
                  <a:srgbClr val="055877">
                    <a:alpha val="60000"/>
                  </a:srgbClr>
                </a:solidFill>
                <a:latin typeface="Inter"/>
                <a:ea typeface="Inter"/>
                <a:cs typeface="Inter"/>
                <a:sym typeface="Inter"/>
              </a:rPr>
              <a:t>Reflection</a:t>
            </a:r>
            <a:r>
              <a:rPr lang="en-US" sz="6999" spc="-419">
                <a:solidFill>
                  <a:srgbClr val="303030">
                    <a:alpha val="60000"/>
                  </a:srgbClr>
                </a:solidFill>
                <a:latin typeface="Inter"/>
                <a:ea typeface="Inter"/>
                <a:cs typeface="Inter"/>
                <a:sym typeface="Inter"/>
              </a:rPr>
              <a:t> Activity</a:t>
            </a:r>
          </a:p>
        </p:txBody>
      </p:sp>
      <p:grpSp>
        <p:nvGrpSpPr>
          <p:cNvPr name="Group 11" id="11"/>
          <p:cNvGrpSpPr/>
          <p:nvPr/>
        </p:nvGrpSpPr>
        <p:grpSpPr>
          <a:xfrm rot="0">
            <a:off x="769019" y="769019"/>
            <a:ext cx="2253028" cy="519363"/>
            <a:chOff x="0" y="0"/>
            <a:chExt cx="3004038" cy="692484"/>
          </a:xfrm>
        </p:grpSpPr>
        <p:sp>
          <p:nvSpPr>
            <p:cNvPr name="Freeform 12" id="12"/>
            <p:cNvSpPr/>
            <p:nvPr/>
          </p:nvSpPr>
          <p:spPr>
            <a:xfrm flipH="false" flipV="false" rot="0">
              <a:off x="0" y="0"/>
              <a:ext cx="692484" cy="692484"/>
            </a:xfrm>
            <a:custGeom>
              <a:avLst/>
              <a:gdLst/>
              <a:ahLst/>
              <a:cxnLst/>
              <a:rect r="r" b="b" t="t" l="l"/>
              <a:pathLst>
                <a:path h="692484" w="692484">
                  <a:moveTo>
                    <a:pt x="0" y="0"/>
                  </a:moveTo>
                  <a:lnTo>
                    <a:pt x="692484" y="0"/>
                  </a:lnTo>
                  <a:lnTo>
                    <a:pt x="692484" y="692484"/>
                  </a:lnTo>
                  <a:lnTo>
                    <a:pt x="0" y="69248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3" id="13"/>
            <p:cNvSpPr txBox="true"/>
            <p:nvPr/>
          </p:nvSpPr>
          <p:spPr>
            <a:xfrm rot="0">
              <a:off x="885599" y="107059"/>
              <a:ext cx="2118438" cy="440267"/>
            </a:xfrm>
            <a:prstGeom prst="rect">
              <a:avLst/>
            </a:prstGeom>
          </p:spPr>
          <p:txBody>
            <a:bodyPr anchor="t" rtlCol="false" tIns="0" lIns="0" bIns="0" rIns="0">
              <a:spAutoFit/>
            </a:bodyPr>
            <a:lstStyle/>
            <a:p>
              <a:pPr algn="l">
                <a:lnSpc>
                  <a:spcPts val="2800"/>
                </a:lnSpc>
                <a:spcBef>
                  <a:spcPct val="0"/>
                </a:spcBef>
              </a:pPr>
              <a:r>
                <a:rPr lang="en-US" b="true" sz="2000" spc="-120">
                  <a:solidFill>
                    <a:srgbClr val="000000"/>
                  </a:solidFill>
                  <a:latin typeface="Helvetica Now Display Bold"/>
                  <a:ea typeface="Helvetica Now Display Bold"/>
                  <a:cs typeface="Helvetica Now Display Bold"/>
                  <a:sym typeface="Helvetica Now Display Bold"/>
                </a:rPr>
                <a:t>5</a:t>
              </a:r>
              <a:r>
                <a:rPr lang="en-US" b="true" sz="2000" spc="-120">
                  <a:solidFill>
                    <a:srgbClr val="000000"/>
                  </a:solidFill>
                  <a:latin typeface="Helvetica Now Display Bold"/>
                  <a:ea typeface="Helvetica Now Display Bold"/>
                  <a:cs typeface="Helvetica Now Display Bold"/>
                  <a:sym typeface="Helvetica Now Display Bold"/>
                </a:rPr>
                <a:t> minutes</a:t>
              </a:r>
            </a:p>
          </p:txBody>
        </p:sp>
      </p:grpSp>
    </p:spTree>
  </p:cSld>
  <p:clrMapOvr>
    <a:masterClrMapping/>
  </p:clrMapOvr>
</p:sld>
</file>

<file path=ppt/slides/slide24.xml><?xml version="1.0" encoding="utf-8"?>
<p:sld xmlns:p="http://schemas.openxmlformats.org/presentationml/2006/main" xmlns:a="http://schemas.openxmlformats.org/drawingml/2006/main">
  <p:cSld>
    <p:bg>
      <p:bgPr>
        <a:solidFill>
          <a:srgbClr val="51748B"/>
        </a:solidFill>
      </p:bgPr>
    </p:bg>
    <p:spTree>
      <p:nvGrpSpPr>
        <p:cNvPr id="1" name=""/>
        <p:cNvGrpSpPr/>
        <p:nvPr/>
      </p:nvGrpSpPr>
      <p:grpSpPr>
        <a:xfrm>
          <a:off x="0" y="0"/>
          <a:ext cx="0" cy="0"/>
          <a:chOff x="0" y="0"/>
          <a:chExt cx="0" cy="0"/>
        </a:xfrm>
      </p:grpSpPr>
      <p:sp>
        <p:nvSpPr>
          <p:cNvPr name="TextBox 2" id="2"/>
          <p:cNvSpPr txBox="true"/>
          <p:nvPr/>
        </p:nvSpPr>
        <p:spPr>
          <a:xfrm rot="0">
            <a:off x="3472942" y="4715281"/>
            <a:ext cx="11342117" cy="1412875"/>
          </a:xfrm>
          <a:prstGeom prst="rect">
            <a:avLst/>
          </a:prstGeom>
        </p:spPr>
        <p:txBody>
          <a:bodyPr anchor="t" rtlCol="false" tIns="0" lIns="0" bIns="0" rIns="0">
            <a:spAutoFit/>
          </a:bodyPr>
          <a:lstStyle/>
          <a:p>
            <a:pPr algn="ctr" marL="0" indent="0" lvl="1">
              <a:lnSpc>
                <a:spcPts val="10999"/>
              </a:lnSpc>
              <a:spcBef>
                <a:spcPct val="0"/>
              </a:spcBef>
            </a:pPr>
            <a:r>
              <a:rPr lang="en-US" sz="9999" spc="-599" strike="noStrike" u="none">
                <a:solidFill>
                  <a:srgbClr val="FFFFFF">
                    <a:alpha val="80000"/>
                  </a:srgbClr>
                </a:solidFill>
                <a:latin typeface="Inter"/>
                <a:ea typeface="Inter"/>
                <a:cs typeface="Inter"/>
                <a:sym typeface="Inter"/>
              </a:rPr>
              <a:t>Communication</a:t>
            </a:r>
          </a:p>
        </p:txBody>
      </p:sp>
      <p:sp>
        <p:nvSpPr>
          <p:cNvPr name="TextBox 3" id="3"/>
          <p:cNvSpPr txBox="true"/>
          <p:nvPr/>
        </p:nvSpPr>
        <p:spPr>
          <a:xfrm rot="0">
            <a:off x="6559309" y="3618744"/>
            <a:ext cx="5169382" cy="422275"/>
          </a:xfrm>
          <a:prstGeom prst="rect">
            <a:avLst/>
          </a:prstGeom>
        </p:spPr>
        <p:txBody>
          <a:bodyPr anchor="t" rtlCol="false" tIns="0" lIns="0" bIns="0" rIns="0">
            <a:spAutoFit/>
          </a:bodyPr>
          <a:lstStyle/>
          <a:p>
            <a:pPr algn="ctr" marL="0" indent="0" lvl="0">
              <a:lnSpc>
                <a:spcPts val="3499"/>
              </a:lnSpc>
              <a:spcBef>
                <a:spcPct val="0"/>
              </a:spcBef>
            </a:pPr>
            <a:r>
              <a:rPr lang="en-US" sz="2499" spc="454">
                <a:solidFill>
                  <a:srgbClr val="FFFFFF"/>
                </a:solidFill>
                <a:latin typeface="Helvetica Now Display"/>
                <a:ea typeface="Helvetica Now Display"/>
                <a:cs typeface="Helvetica Now Display"/>
                <a:sym typeface="Helvetica Now Display"/>
              </a:rPr>
              <a:t>SECTION IV</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73645" y="2948942"/>
            <a:ext cx="14140709" cy="4312916"/>
            <a:chOff x="0" y="0"/>
            <a:chExt cx="18854279" cy="5750555"/>
          </a:xfrm>
        </p:grpSpPr>
        <p:sp>
          <p:nvSpPr>
            <p:cNvPr name="Freeform 3" id="3"/>
            <p:cNvSpPr/>
            <p:nvPr/>
          </p:nvSpPr>
          <p:spPr>
            <a:xfrm flipH="false" flipV="false" rot="0">
              <a:off x="0" y="0"/>
              <a:ext cx="18854279" cy="5750555"/>
            </a:xfrm>
            <a:custGeom>
              <a:avLst/>
              <a:gdLst/>
              <a:ahLst/>
              <a:cxnLst/>
              <a:rect r="r" b="b" t="t" l="l"/>
              <a:pathLst>
                <a:path h="5750555" w="18854279">
                  <a:moveTo>
                    <a:pt x="0" y="0"/>
                  </a:moveTo>
                  <a:lnTo>
                    <a:pt x="18854279" y="0"/>
                  </a:lnTo>
                  <a:lnTo>
                    <a:pt x="18854279" y="5750555"/>
                  </a:lnTo>
                  <a:lnTo>
                    <a:pt x="0" y="5750555"/>
                  </a:lnTo>
                  <a:lnTo>
                    <a:pt x="0" y="0"/>
                  </a:lnTo>
                  <a:close/>
                </a:path>
              </a:pathLst>
            </a:custGeom>
            <a:blipFill>
              <a:blip r:embed="rId2">
                <a:alphaModFix amt="72000"/>
              </a:blip>
              <a:stretch>
                <a:fillRect l="0" t="0" r="0" b="0"/>
              </a:stretch>
            </a:blipFill>
          </p:spPr>
        </p:sp>
        <p:grpSp>
          <p:nvGrpSpPr>
            <p:cNvPr name="Group 4" id="4"/>
            <p:cNvGrpSpPr/>
            <p:nvPr/>
          </p:nvGrpSpPr>
          <p:grpSpPr>
            <a:xfrm rot="0">
              <a:off x="990923" y="410093"/>
              <a:ext cx="16872432" cy="4114800"/>
              <a:chOff x="0" y="0"/>
              <a:chExt cx="3332826" cy="812800"/>
            </a:xfrm>
          </p:grpSpPr>
          <p:sp>
            <p:nvSpPr>
              <p:cNvPr name="Freeform 5" id="5"/>
              <p:cNvSpPr/>
              <p:nvPr/>
            </p:nvSpPr>
            <p:spPr>
              <a:xfrm flipH="false" flipV="false" rot="0">
                <a:off x="0" y="0"/>
                <a:ext cx="3332826" cy="812800"/>
              </a:xfrm>
              <a:custGeom>
                <a:avLst/>
                <a:gdLst/>
                <a:ahLst/>
                <a:cxnLst/>
                <a:rect r="r" b="b" t="t" l="l"/>
                <a:pathLst>
                  <a:path h="812800" w="3332826">
                    <a:moveTo>
                      <a:pt x="21413" y="0"/>
                    </a:moveTo>
                    <a:lnTo>
                      <a:pt x="3311413" y="0"/>
                    </a:lnTo>
                    <a:cubicBezTo>
                      <a:pt x="3323239" y="0"/>
                      <a:pt x="3332826" y="9587"/>
                      <a:pt x="3332826" y="21413"/>
                    </a:cubicBezTo>
                    <a:lnTo>
                      <a:pt x="3332826" y="791387"/>
                    </a:lnTo>
                    <a:cubicBezTo>
                      <a:pt x="3332826" y="797066"/>
                      <a:pt x="3330570" y="802513"/>
                      <a:pt x="3326554" y="806528"/>
                    </a:cubicBezTo>
                    <a:cubicBezTo>
                      <a:pt x="3322539" y="810544"/>
                      <a:pt x="3317092" y="812800"/>
                      <a:pt x="3311413" y="812800"/>
                    </a:cubicBezTo>
                    <a:lnTo>
                      <a:pt x="21413" y="812800"/>
                    </a:lnTo>
                    <a:cubicBezTo>
                      <a:pt x="9587" y="812800"/>
                      <a:pt x="0" y="803213"/>
                      <a:pt x="0" y="791387"/>
                    </a:cubicBezTo>
                    <a:lnTo>
                      <a:pt x="0" y="21413"/>
                    </a:lnTo>
                    <a:cubicBezTo>
                      <a:pt x="0" y="9587"/>
                      <a:pt x="9587" y="0"/>
                      <a:pt x="21413" y="0"/>
                    </a:cubicBezTo>
                    <a:close/>
                  </a:path>
                </a:pathLst>
              </a:custGeom>
              <a:solidFill>
                <a:srgbClr val="FFFFFF"/>
              </a:solidFill>
              <a:ln cap="rnd">
                <a:noFill/>
                <a:prstDash val="solid"/>
                <a:round/>
              </a:ln>
            </p:spPr>
          </p:sp>
          <p:sp>
            <p:nvSpPr>
              <p:cNvPr name="TextBox 6" id="6"/>
              <p:cNvSpPr txBox="true"/>
              <p:nvPr/>
            </p:nvSpPr>
            <p:spPr>
              <a:xfrm>
                <a:off x="0" y="-28575"/>
                <a:ext cx="3332826" cy="841375"/>
              </a:xfrm>
              <a:prstGeom prst="rect">
                <a:avLst/>
              </a:prstGeom>
            </p:spPr>
            <p:txBody>
              <a:bodyPr anchor="ctr" rtlCol="false" tIns="50800" lIns="50800" bIns="50800" rIns="50800"/>
              <a:lstStyle/>
              <a:p>
                <a:pPr algn="ctr">
                  <a:lnSpc>
                    <a:spcPts val="2493"/>
                  </a:lnSpc>
                </a:pPr>
              </a:p>
            </p:txBody>
          </p:sp>
        </p:grpSp>
        <p:sp>
          <p:nvSpPr>
            <p:cNvPr name="TextBox 7" id="7"/>
            <p:cNvSpPr txBox="true"/>
            <p:nvPr/>
          </p:nvSpPr>
          <p:spPr>
            <a:xfrm rot="0">
              <a:off x="3277831" y="1582875"/>
              <a:ext cx="12298617" cy="1816861"/>
            </a:xfrm>
            <a:prstGeom prst="rect">
              <a:avLst/>
            </a:prstGeom>
          </p:spPr>
          <p:txBody>
            <a:bodyPr anchor="t" rtlCol="false" tIns="0" lIns="0" bIns="0" rIns="0">
              <a:spAutoFit/>
            </a:bodyPr>
            <a:lstStyle/>
            <a:p>
              <a:pPr algn="ctr">
                <a:lnSpc>
                  <a:spcPts val="5288"/>
                </a:lnSpc>
                <a:spcBef>
                  <a:spcPct val="0"/>
                </a:spcBef>
              </a:pPr>
              <a:r>
                <a:rPr lang="en-US" sz="4808" spc="-288">
                  <a:solidFill>
                    <a:srgbClr val="303030"/>
                  </a:solidFill>
                  <a:latin typeface="Inter"/>
                  <a:ea typeface="Inter"/>
                  <a:cs typeface="Inter"/>
                  <a:sym typeface="Inter"/>
                </a:rPr>
                <a:t>We ne</a:t>
              </a:r>
              <a:r>
                <a:rPr lang="en-US" sz="4808" spc="-288">
                  <a:solidFill>
                    <a:srgbClr val="303030"/>
                  </a:solidFill>
                  <a:latin typeface="Inter"/>
                  <a:ea typeface="Inter"/>
                  <a:cs typeface="Inter"/>
                  <a:sym typeface="Inter"/>
                </a:rPr>
                <a:t>ed more communication and information in the organization.</a:t>
              </a:r>
            </a:p>
          </p:txBody>
        </p:sp>
      </p:grpSp>
      <p:sp>
        <p:nvSpPr>
          <p:cNvPr name="TextBox 8" id="8"/>
          <p:cNvSpPr txBox="true"/>
          <p:nvPr/>
        </p:nvSpPr>
        <p:spPr>
          <a:xfrm rot="0">
            <a:off x="4929535" y="1095408"/>
            <a:ext cx="8428929" cy="993742"/>
          </a:xfrm>
          <a:prstGeom prst="rect">
            <a:avLst/>
          </a:prstGeom>
        </p:spPr>
        <p:txBody>
          <a:bodyPr anchor="t" rtlCol="false" tIns="0" lIns="0" bIns="0" rIns="0">
            <a:spAutoFit/>
          </a:bodyPr>
          <a:lstStyle/>
          <a:p>
            <a:pPr algn="ctr" marL="0" indent="0" lvl="1">
              <a:lnSpc>
                <a:spcPts val="7699"/>
              </a:lnSpc>
              <a:spcBef>
                <a:spcPct val="0"/>
              </a:spcBef>
            </a:pPr>
            <a:r>
              <a:rPr lang="en-US" sz="6999" spc="-419">
                <a:solidFill>
                  <a:srgbClr val="51748B">
                    <a:alpha val="60000"/>
                  </a:srgbClr>
                </a:solidFill>
                <a:latin typeface="Inter"/>
                <a:ea typeface="Inter"/>
                <a:cs typeface="Inter"/>
                <a:sym typeface="Inter"/>
              </a:rPr>
              <a:t>True </a:t>
            </a:r>
            <a:r>
              <a:rPr lang="en-US" sz="6999" spc="-419">
                <a:solidFill>
                  <a:srgbClr val="303030">
                    <a:alpha val="60000"/>
                  </a:srgbClr>
                </a:solidFill>
                <a:latin typeface="Inter"/>
                <a:ea typeface="Inter"/>
                <a:cs typeface="Inter"/>
                <a:sym typeface="Inter"/>
              </a:rPr>
              <a:t>or False?</a:t>
            </a:r>
          </a:p>
        </p:txBody>
      </p:sp>
      <p:grpSp>
        <p:nvGrpSpPr>
          <p:cNvPr name="Group 9" id="9"/>
          <p:cNvGrpSpPr/>
          <p:nvPr/>
        </p:nvGrpSpPr>
        <p:grpSpPr>
          <a:xfrm rot="0">
            <a:off x="3726347" y="7578378"/>
            <a:ext cx="10835306" cy="1679922"/>
            <a:chOff x="0" y="0"/>
            <a:chExt cx="14447075" cy="2239896"/>
          </a:xfrm>
        </p:grpSpPr>
        <p:grpSp>
          <p:nvGrpSpPr>
            <p:cNvPr name="Group 10" id="10"/>
            <p:cNvGrpSpPr/>
            <p:nvPr/>
          </p:nvGrpSpPr>
          <p:grpSpPr>
            <a:xfrm rot="0">
              <a:off x="304732" y="410389"/>
              <a:ext cx="13582733" cy="1829507"/>
              <a:chOff x="0" y="0"/>
              <a:chExt cx="2683009" cy="361384"/>
            </a:xfrm>
          </p:grpSpPr>
          <p:sp>
            <p:nvSpPr>
              <p:cNvPr name="Freeform 11" id="11"/>
              <p:cNvSpPr/>
              <p:nvPr/>
            </p:nvSpPr>
            <p:spPr>
              <a:xfrm flipH="false" flipV="false" rot="0">
                <a:off x="0" y="0"/>
                <a:ext cx="2683009" cy="361384"/>
              </a:xfrm>
              <a:custGeom>
                <a:avLst/>
                <a:gdLst/>
                <a:ahLst/>
                <a:cxnLst/>
                <a:rect r="r" b="b" t="t" l="l"/>
                <a:pathLst>
                  <a:path h="361384" w="2683009">
                    <a:moveTo>
                      <a:pt x="26599" y="0"/>
                    </a:moveTo>
                    <a:lnTo>
                      <a:pt x="2656410" y="0"/>
                    </a:lnTo>
                    <a:cubicBezTo>
                      <a:pt x="2671100" y="0"/>
                      <a:pt x="2683009" y="11909"/>
                      <a:pt x="2683009" y="26599"/>
                    </a:cubicBezTo>
                    <a:lnTo>
                      <a:pt x="2683009" y="334785"/>
                    </a:lnTo>
                    <a:cubicBezTo>
                      <a:pt x="2683009" y="349475"/>
                      <a:pt x="2671100" y="361384"/>
                      <a:pt x="2656410" y="361384"/>
                    </a:cubicBezTo>
                    <a:lnTo>
                      <a:pt x="26599" y="361384"/>
                    </a:lnTo>
                    <a:cubicBezTo>
                      <a:pt x="11909" y="361384"/>
                      <a:pt x="0" y="349475"/>
                      <a:pt x="0" y="334785"/>
                    </a:cubicBezTo>
                    <a:lnTo>
                      <a:pt x="0" y="26599"/>
                    </a:lnTo>
                    <a:cubicBezTo>
                      <a:pt x="0" y="11909"/>
                      <a:pt x="11909" y="0"/>
                      <a:pt x="26599" y="0"/>
                    </a:cubicBezTo>
                    <a:close/>
                  </a:path>
                </a:pathLst>
              </a:custGeom>
              <a:solidFill>
                <a:srgbClr val="51748B">
                  <a:alpha val="21961"/>
                </a:srgbClr>
              </a:solidFill>
              <a:ln cap="rnd">
                <a:noFill/>
                <a:prstDash val="solid"/>
                <a:round/>
              </a:ln>
            </p:spPr>
          </p:sp>
          <p:sp>
            <p:nvSpPr>
              <p:cNvPr name="TextBox 12" id="12"/>
              <p:cNvSpPr txBox="true"/>
              <p:nvPr/>
            </p:nvSpPr>
            <p:spPr>
              <a:xfrm>
                <a:off x="0" y="-28575"/>
                <a:ext cx="2683009" cy="389959"/>
              </a:xfrm>
              <a:prstGeom prst="rect">
                <a:avLst/>
              </a:prstGeom>
            </p:spPr>
            <p:txBody>
              <a:bodyPr anchor="ctr" rtlCol="false" tIns="50800" lIns="50800" bIns="50800" rIns="50800"/>
              <a:lstStyle/>
              <a:p>
                <a:pPr algn="ctr">
                  <a:lnSpc>
                    <a:spcPts val="2493"/>
                  </a:lnSpc>
                </a:pPr>
              </a:p>
            </p:txBody>
          </p:sp>
        </p:grpSp>
        <p:sp>
          <p:nvSpPr>
            <p:cNvPr name="TextBox 13" id="13"/>
            <p:cNvSpPr txBox="true"/>
            <p:nvPr/>
          </p:nvSpPr>
          <p:spPr>
            <a:xfrm rot="0">
              <a:off x="1324082" y="1157079"/>
              <a:ext cx="13122992" cy="355206"/>
            </a:xfrm>
            <a:prstGeom prst="rect">
              <a:avLst/>
            </a:prstGeom>
          </p:spPr>
          <p:txBody>
            <a:bodyPr anchor="t" rtlCol="false" tIns="0" lIns="0" bIns="0" rIns="0">
              <a:spAutoFit/>
            </a:bodyPr>
            <a:lstStyle/>
            <a:p>
              <a:pPr algn="l">
                <a:lnSpc>
                  <a:spcPts val="2035"/>
                </a:lnSpc>
                <a:spcBef>
                  <a:spcPct val="0"/>
                </a:spcBef>
              </a:pPr>
              <a:r>
                <a:rPr lang="en-US" sz="1850" b="true">
                  <a:solidFill>
                    <a:srgbClr val="000000"/>
                  </a:solidFill>
                  <a:latin typeface="Helvetica Now Display Bold"/>
                  <a:ea typeface="Helvetica Now Display Bold"/>
                  <a:cs typeface="Helvetica Now Display Bold"/>
                  <a:sym typeface="Helvetica Now Display Bold"/>
                </a:rPr>
                <a:t>C</a:t>
              </a:r>
              <a:r>
                <a:rPr lang="en-US" b="true" sz="1850">
                  <a:solidFill>
                    <a:srgbClr val="000000"/>
                  </a:solidFill>
                  <a:latin typeface="Helvetica Now Display Bold"/>
                  <a:ea typeface="Helvetica Now Display Bold"/>
                  <a:cs typeface="Helvetica Now Display Bold"/>
                  <a:sym typeface="Helvetica Now Display Bold"/>
                </a:rPr>
                <a:t>ommunication is more than a competency. It’s the very essence of your leadership.</a:t>
              </a:r>
            </a:p>
          </p:txBody>
        </p:sp>
        <p:grpSp>
          <p:nvGrpSpPr>
            <p:cNvPr name="Group 14" id="14"/>
            <p:cNvGrpSpPr/>
            <p:nvPr/>
          </p:nvGrpSpPr>
          <p:grpSpPr>
            <a:xfrm rot="0">
              <a:off x="0" y="0"/>
              <a:ext cx="1058505" cy="1058505"/>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6" id="16"/>
              <p:cNvSpPr txBox="true"/>
              <p:nvPr/>
            </p:nvSpPr>
            <p:spPr>
              <a:xfrm>
                <a:off x="76200" y="47625"/>
                <a:ext cx="660400" cy="688975"/>
              </a:xfrm>
              <a:prstGeom prst="rect">
                <a:avLst/>
              </a:prstGeom>
            </p:spPr>
            <p:txBody>
              <a:bodyPr anchor="ctr" rtlCol="false" tIns="45165" lIns="45165" bIns="45165" rIns="45165"/>
              <a:lstStyle/>
              <a:p>
                <a:pPr algn="ctr">
                  <a:lnSpc>
                    <a:spcPts val="2493"/>
                  </a:lnSpc>
                </a:pPr>
              </a:p>
            </p:txBody>
          </p:sp>
        </p:grpSp>
        <p:sp>
          <p:nvSpPr>
            <p:cNvPr name="Freeform 17" id="17"/>
            <p:cNvSpPr/>
            <p:nvPr/>
          </p:nvSpPr>
          <p:spPr>
            <a:xfrm flipH="false" flipV="false" rot="0">
              <a:off x="0" y="0"/>
              <a:ext cx="1058505" cy="1058505"/>
            </a:xfrm>
            <a:custGeom>
              <a:avLst/>
              <a:gdLst/>
              <a:ahLst/>
              <a:cxnLst/>
              <a:rect r="r" b="b" t="t" l="l"/>
              <a:pathLst>
                <a:path h="1058505" w="1058505">
                  <a:moveTo>
                    <a:pt x="0" y="0"/>
                  </a:moveTo>
                  <a:lnTo>
                    <a:pt x="1058505" y="0"/>
                  </a:lnTo>
                  <a:lnTo>
                    <a:pt x="1058505" y="1058505"/>
                  </a:lnTo>
                  <a:lnTo>
                    <a:pt x="0" y="105850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1963100"/>
            <a:ext cx="16251496" cy="16292226"/>
            <a:chOff x="0" y="0"/>
            <a:chExt cx="21668661" cy="21722968"/>
          </a:xfrm>
        </p:grpSpPr>
        <p:sp>
          <p:nvSpPr>
            <p:cNvPr name="Freeform 3" id="3"/>
            <p:cNvSpPr/>
            <p:nvPr/>
          </p:nvSpPr>
          <p:spPr>
            <a:xfrm flipH="false" flipV="false" rot="0">
              <a:off x="0" y="0"/>
              <a:ext cx="21668661" cy="21722968"/>
            </a:xfrm>
            <a:custGeom>
              <a:avLst/>
              <a:gdLst/>
              <a:ahLst/>
              <a:cxnLst/>
              <a:rect r="r" b="b" t="t" l="l"/>
              <a:pathLst>
                <a:path h="21722968" w="21668661">
                  <a:moveTo>
                    <a:pt x="0" y="0"/>
                  </a:moveTo>
                  <a:lnTo>
                    <a:pt x="21668661" y="0"/>
                  </a:lnTo>
                  <a:lnTo>
                    <a:pt x="21668661" y="21722968"/>
                  </a:lnTo>
                  <a:lnTo>
                    <a:pt x="0" y="21722968"/>
                  </a:lnTo>
                  <a:lnTo>
                    <a:pt x="0" y="0"/>
                  </a:lnTo>
                  <a:close/>
                </a:path>
              </a:pathLst>
            </a:custGeom>
            <a:blipFill>
              <a:blip r:embed="rId3">
                <a:alphaModFix amt="46000"/>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1811064" y="6828966"/>
              <a:ext cx="17960738" cy="7118632"/>
              <a:chOff x="0" y="0"/>
              <a:chExt cx="2565379" cy="1016773"/>
            </a:xfrm>
          </p:grpSpPr>
          <p:sp>
            <p:nvSpPr>
              <p:cNvPr name="Freeform 5" id="5"/>
              <p:cNvSpPr/>
              <p:nvPr/>
            </p:nvSpPr>
            <p:spPr>
              <a:xfrm flipH="false" flipV="false" rot="0">
                <a:off x="0" y="0"/>
                <a:ext cx="2565379" cy="1016773"/>
              </a:xfrm>
              <a:custGeom>
                <a:avLst/>
                <a:gdLst/>
                <a:ahLst/>
                <a:cxnLst/>
                <a:rect r="r" b="b" t="t" l="l"/>
                <a:pathLst>
                  <a:path h="1016773" w="2565379">
                    <a:moveTo>
                      <a:pt x="27819" y="0"/>
                    </a:moveTo>
                    <a:lnTo>
                      <a:pt x="2537561" y="0"/>
                    </a:lnTo>
                    <a:cubicBezTo>
                      <a:pt x="2552925" y="0"/>
                      <a:pt x="2565379" y="12455"/>
                      <a:pt x="2565379" y="27819"/>
                    </a:cubicBezTo>
                    <a:lnTo>
                      <a:pt x="2565379" y="988954"/>
                    </a:lnTo>
                    <a:cubicBezTo>
                      <a:pt x="2565379" y="1004318"/>
                      <a:pt x="2552925" y="1016773"/>
                      <a:pt x="2537561" y="1016773"/>
                    </a:cubicBezTo>
                    <a:lnTo>
                      <a:pt x="27819" y="1016773"/>
                    </a:lnTo>
                    <a:cubicBezTo>
                      <a:pt x="12455" y="1016773"/>
                      <a:pt x="0" y="1004318"/>
                      <a:pt x="0" y="988954"/>
                    </a:cubicBezTo>
                    <a:lnTo>
                      <a:pt x="0" y="27819"/>
                    </a:lnTo>
                    <a:cubicBezTo>
                      <a:pt x="0" y="12455"/>
                      <a:pt x="12455" y="0"/>
                      <a:pt x="27819" y="0"/>
                    </a:cubicBezTo>
                    <a:close/>
                  </a:path>
                </a:pathLst>
              </a:custGeom>
              <a:solidFill>
                <a:srgbClr val="FFFFFF"/>
              </a:solidFill>
              <a:ln cap="rnd">
                <a:noFill/>
                <a:prstDash val="solid"/>
                <a:round/>
              </a:ln>
            </p:spPr>
          </p:sp>
          <p:sp>
            <p:nvSpPr>
              <p:cNvPr name="TextBox 6" id="6"/>
              <p:cNvSpPr txBox="true"/>
              <p:nvPr/>
            </p:nvSpPr>
            <p:spPr>
              <a:xfrm>
                <a:off x="0" y="-28575"/>
                <a:ext cx="2565379" cy="1045348"/>
              </a:xfrm>
              <a:prstGeom prst="rect">
                <a:avLst/>
              </a:prstGeom>
            </p:spPr>
            <p:txBody>
              <a:bodyPr anchor="ctr" rtlCol="false" tIns="50800" lIns="50800" bIns="50800" rIns="50800"/>
              <a:lstStyle/>
              <a:p>
                <a:pPr algn="ctr">
                  <a:lnSpc>
                    <a:spcPts val="2493"/>
                  </a:lnSpc>
                </a:pPr>
              </a:p>
            </p:txBody>
          </p:sp>
        </p:grpSp>
      </p:grpSp>
      <p:sp>
        <p:nvSpPr>
          <p:cNvPr name="TextBox 7" id="7"/>
          <p:cNvSpPr txBox="true"/>
          <p:nvPr/>
        </p:nvSpPr>
        <p:spPr>
          <a:xfrm rot="0">
            <a:off x="2876710" y="1720822"/>
            <a:ext cx="12534579" cy="993775"/>
          </a:xfrm>
          <a:prstGeom prst="rect">
            <a:avLst/>
          </a:prstGeom>
        </p:spPr>
        <p:txBody>
          <a:bodyPr anchor="t" rtlCol="false" tIns="0" lIns="0" bIns="0" rIns="0">
            <a:spAutoFit/>
          </a:bodyPr>
          <a:lstStyle/>
          <a:p>
            <a:pPr algn="ctr">
              <a:lnSpc>
                <a:spcPts val="7699"/>
              </a:lnSpc>
            </a:pPr>
            <a:r>
              <a:rPr lang="en-US" sz="6999" spc="-419">
                <a:solidFill>
                  <a:srgbClr val="51748B">
                    <a:alpha val="60000"/>
                  </a:srgbClr>
                </a:solidFill>
                <a:latin typeface="Inter"/>
                <a:ea typeface="Inter"/>
                <a:cs typeface="Inter"/>
                <a:sym typeface="Inter"/>
              </a:rPr>
              <a:t>Group</a:t>
            </a:r>
            <a:r>
              <a:rPr lang="en-US" sz="6999" spc="-419">
                <a:solidFill>
                  <a:srgbClr val="303030">
                    <a:alpha val="60000"/>
                  </a:srgbClr>
                </a:solidFill>
                <a:latin typeface="Inter"/>
                <a:ea typeface="Inter"/>
                <a:cs typeface="Inter"/>
                <a:sym typeface="Inter"/>
              </a:rPr>
              <a:t> Activity</a:t>
            </a:r>
          </a:p>
        </p:txBody>
      </p:sp>
      <p:sp>
        <p:nvSpPr>
          <p:cNvPr name="TextBox 8" id="8"/>
          <p:cNvSpPr txBox="true"/>
          <p:nvPr/>
        </p:nvSpPr>
        <p:spPr>
          <a:xfrm rot="0">
            <a:off x="3271887" y="3842501"/>
            <a:ext cx="11744227" cy="4099532"/>
          </a:xfrm>
          <a:prstGeom prst="rect">
            <a:avLst/>
          </a:prstGeom>
        </p:spPr>
        <p:txBody>
          <a:bodyPr anchor="t" rtlCol="false" tIns="0" lIns="0" bIns="0" rIns="0">
            <a:spAutoFit/>
          </a:bodyPr>
          <a:lstStyle/>
          <a:p>
            <a:pPr algn="l">
              <a:lnSpc>
                <a:spcPts val="3601"/>
              </a:lnSpc>
            </a:pPr>
            <a:r>
              <a:rPr lang="en-US" b="true" sz="2400" spc="-144">
                <a:solidFill>
                  <a:srgbClr val="303030"/>
                </a:solidFill>
                <a:latin typeface="Helvetica Now Display Bold"/>
                <a:ea typeface="Helvetica Now Display Bold"/>
                <a:cs typeface="Helvetica Now Display Bold"/>
                <a:sym typeface="Helvetica Now Display Bold"/>
              </a:rPr>
              <a:t>In groups of five, you will be given a large piece of paper to discuss and outline the most essential do’s and don’t of one of the types of communication below in T-chart format. </a:t>
            </a:r>
          </a:p>
          <a:p>
            <a:pPr algn="l">
              <a:lnSpc>
                <a:spcPts val="1801"/>
              </a:lnSpc>
            </a:pPr>
          </a:p>
          <a:p>
            <a:pPr algn="l" marL="518317" indent="-259159" lvl="1">
              <a:lnSpc>
                <a:spcPts val="3601"/>
              </a:lnSpc>
              <a:buFont typeface="Arial"/>
              <a:buChar char="•"/>
            </a:pPr>
            <a:r>
              <a:rPr lang="en-US" sz="2400" spc="-144">
                <a:solidFill>
                  <a:srgbClr val="303030"/>
                </a:solidFill>
                <a:latin typeface="Helvetica Now Display"/>
                <a:ea typeface="Helvetica Now Display"/>
                <a:cs typeface="Helvetica Now Display"/>
                <a:sym typeface="Helvetica Now Display"/>
              </a:rPr>
              <a:t>Email</a:t>
            </a:r>
          </a:p>
          <a:p>
            <a:pPr algn="l" marL="518317" indent="-259159" lvl="1">
              <a:lnSpc>
                <a:spcPts val="3601"/>
              </a:lnSpc>
              <a:buFont typeface="Arial"/>
              <a:buChar char="•"/>
            </a:pPr>
            <a:r>
              <a:rPr lang="en-US" sz="2400" spc="-144">
                <a:solidFill>
                  <a:srgbClr val="303030"/>
                </a:solidFill>
                <a:latin typeface="Helvetica Now Display"/>
                <a:ea typeface="Helvetica Now Display"/>
                <a:cs typeface="Helvetica Now Display"/>
                <a:sym typeface="Helvetica Now Display"/>
              </a:rPr>
              <a:t>Phone Call</a:t>
            </a:r>
          </a:p>
          <a:p>
            <a:pPr algn="l" marL="518317" indent="-259159" lvl="1">
              <a:lnSpc>
                <a:spcPts val="3601"/>
              </a:lnSpc>
              <a:buFont typeface="Arial"/>
              <a:buChar char="•"/>
            </a:pPr>
            <a:r>
              <a:rPr lang="en-US" sz="2400" spc="-144">
                <a:solidFill>
                  <a:srgbClr val="303030"/>
                </a:solidFill>
                <a:latin typeface="Helvetica Now Display"/>
                <a:ea typeface="Helvetica Now Display"/>
                <a:cs typeface="Helvetica Now Display"/>
                <a:sym typeface="Helvetica Now Display"/>
              </a:rPr>
              <a:t>Teams Chat</a:t>
            </a:r>
          </a:p>
          <a:p>
            <a:pPr algn="l" marL="518317" indent="-259159" lvl="1">
              <a:lnSpc>
                <a:spcPts val="3601"/>
              </a:lnSpc>
              <a:buFont typeface="Arial"/>
              <a:buChar char="•"/>
            </a:pPr>
            <a:r>
              <a:rPr lang="en-US" sz="2400" spc="-144">
                <a:solidFill>
                  <a:srgbClr val="303030"/>
                </a:solidFill>
                <a:latin typeface="Helvetica Now Display"/>
                <a:ea typeface="Helvetica Now Display"/>
                <a:cs typeface="Helvetica Now Display"/>
                <a:sym typeface="Helvetica Now Display"/>
              </a:rPr>
              <a:t>Group Meeting</a:t>
            </a:r>
          </a:p>
          <a:p>
            <a:pPr algn="l" marL="518317" indent="-259159" lvl="1">
              <a:lnSpc>
                <a:spcPts val="3601"/>
              </a:lnSpc>
              <a:buFont typeface="Arial"/>
              <a:buChar char="•"/>
            </a:pPr>
            <a:r>
              <a:rPr lang="en-US" sz="2400" spc="-144">
                <a:solidFill>
                  <a:srgbClr val="303030"/>
                </a:solidFill>
                <a:latin typeface="Helvetica Now Display"/>
                <a:ea typeface="Helvetica Now Display"/>
                <a:cs typeface="Helvetica Now Display"/>
                <a:sym typeface="Helvetica Now Display"/>
              </a:rPr>
              <a:t>1:1 Meeting</a:t>
            </a:r>
          </a:p>
          <a:p>
            <a:pPr algn="l">
              <a:lnSpc>
                <a:spcPts val="1800"/>
              </a:lnSpc>
            </a:pPr>
          </a:p>
          <a:p>
            <a:pPr algn="l">
              <a:lnSpc>
                <a:spcPts val="3601"/>
              </a:lnSpc>
            </a:pPr>
            <a:r>
              <a:rPr lang="en-US" sz="2400" spc="-144">
                <a:solidFill>
                  <a:srgbClr val="303030"/>
                </a:solidFill>
                <a:latin typeface="Helvetica Now Display"/>
                <a:ea typeface="Helvetica Now Display"/>
                <a:cs typeface="Helvetica Now Display"/>
                <a:sym typeface="Helvetica Now Display"/>
              </a:rPr>
              <a:t>Be prepared to present your final product,</a:t>
            </a:r>
          </a:p>
        </p:txBody>
      </p:sp>
      <p:grpSp>
        <p:nvGrpSpPr>
          <p:cNvPr name="Group 9" id="9"/>
          <p:cNvGrpSpPr/>
          <p:nvPr/>
        </p:nvGrpSpPr>
        <p:grpSpPr>
          <a:xfrm rot="0">
            <a:off x="1028700" y="769019"/>
            <a:ext cx="2253028" cy="519363"/>
            <a:chOff x="0" y="0"/>
            <a:chExt cx="3004038" cy="692484"/>
          </a:xfrm>
        </p:grpSpPr>
        <p:sp>
          <p:nvSpPr>
            <p:cNvPr name="Freeform 10" id="10"/>
            <p:cNvSpPr/>
            <p:nvPr/>
          </p:nvSpPr>
          <p:spPr>
            <a:xfrm flipH="false" flipV="false" rot="0">
              <a:off x="0" y="0"/>
              <a:ext cx="692484" cy="692484"/>
            </a:xfrm>
            <a:custGeom>
              <a:avLst/>
              <a:gdLst/>
              <a:ahLst/>
              <a:cxnLst/>
              <a:rect r="r" b="b" t="t" l="l"/>
              <a:pathLst>
                <a:path h="692484" w="692484">
                  <a:moveTo>
                    <a:pt x="0" y="0"/>
                  </a:moveTo>
                  <a:lnTo>
                    <a:pt x="692484" y="0"/>
                  </a:lnTo>
                  <a:lnTo>
                    <a:pt x="692484" y="692484"/>
                  </a:lnTo>
                  <a:lnTo>
                    <a:pt x="0" y="69248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1" id="11"/>
            <p:cNvSpPr txBox="true"/>
            <p:nvPr/>
          </p:nvSpPr>
          <p:spPr>
            <a:xfrm rot="0">
              <a:off x="885599" y="107059"/>
              <a:ext cx="2118438" cy="440267"/>
            </a:xfrm>
            <a:prstGeom prst="rect">
              <a:avLst/>
            </a:prstGeom>
          </p:spPr>
          <p:txBody>
            <a:bodyPr anchor="t" rtlCol="false" tIns="0" lIns="0" bIns="0" rIns="0">
              <a:spAutoFit/>
            </a:bodyPr>
            <a:lstStyle/>
            <a:p>
              <a:pPr algn="l">
                <a:lnSpc>
                  <a:spcPts val="2800"/>
                </a:lnSpc>
                <a:spcBef>
                  <a:spcPct val="0"/>
                </a:spcBef>
              </a:pPr>
              <a:r>
                <a:rPr lang="en-US" b="true" sz="2000" spc="-120">
                  <a:solidFill>
                    <a:srgbClr val="000000"/>
                  </a:solidFill>
                  <a:latin typeface="Helvetica Now Display Bold"/>
                  <a:ea typeface="Helvetica Now Display Bold"/>
                  <a:cs typeface="Helvetica Now Display Bold"/>
                  <a:sym typeface="Helvetica Now Display Bold"/>
                </a:rPr>
                <a:t>10 </a:t>
              </a:r>
              <a:r>
                <a:rPr lang="en-US" b="true" sz="2000" spc="-120">
                  <a:solidFill>
                    <a:srgbClr val="000000"/>
                  </a:solidFill>
                  <a:latin typeface="Helvetica Now Display Bold"/>
                  <a:ea typeface="Helvetica Now Display Bold"/>
                  <a:cs typeface="Helvetica Now Display Bold"/>
                  <a:sym typeface="Helvetica Now Display Bold"/>
                </a:rPr>
                <a:t>minutes</a:t>
              </a:r>
            </a:p>
          </p:txBody>
        </p:sp>
      </p:gr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841546" y="440929"/>
            <a:ext cx="12446454" cy="12477648"/>
            <a:chOff x="0" y="0"/>
            <a:chExt cx="16595272" cy="16636864"/>
          </a:xfrm>
        </p:grpSpPr>
        <p:sp>
          <p:nvSpPr>
            <p:cNvPr name="Freeform 3" id="3"/>
            <p:cNvSpPr/>
            <p:nvPr/>
          </p:nvSpPr>
          <p:spPr>
            <a:xfrm flipH="false" flipV="false" rot="0">
              <a:off x="0" y="0"/>
              <a:ext cx="16595272" cy="16636864"/>
            </a:xfrm>
            <a:custGeom>
              <a:avLst/>
              <a:gdLst/>
              <a:ahLst/>
              <a:cxnLst/>
              <a:rect r="r" b="b" t="t" l="l"/>
              <a:pathLst>
                <a:path h="16636864" w="16595272">
                  <a:moveTo>
                    <a:pt x="0" y="0"/>
                  </a:moveTo>
                  <a:lnTo>
                    <a:pt x="16595272" y="0"/>
                  </a:lnTo>
                  <a:lnTo>
                    <a:pt x="16595272" y="16636864"/>
                  </a:lnTo>
                  <a:lnTo>
                    <a:pt x="0" y="16636864"/>
                  </a:lnTo>
                  <a:lnTo>
                    <a:pt x="0" y="0"/>
                  </a:lnTo>
                  <a:close/>
                </a:path>
              </a:pathLst>
            </a:custGeom>
            <a:blipFill>
              <a:blip r:embed="rId3">
                <a:alphaModFix amt="46000"/>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1387031" y="5230067"/>
              <a:ext cx="13755503" cy="5451912"/>
              <a:chOff x="0" y="0"/>
              <a:chExt cx="2565379" cy="1016773"/>
            </a:xfrm>
          </p:grpSpPr>
          <p:sp>
            <p:nvSpPr>
              <p:cNvPr name="Freeform 5" id="5"/>
              <p:cNvSpPr/>
              <p:nvPr/>
            </p:nvSpPr>
            <p:spPr>
              <a:xfrm flipH="false" flipV="false" rot="0">
                <a:off x="0" y="0"/>
                <a:ext cx="2565379" cy="1016773"/>
              </a:xfrm>
              <a:custGeom>
                <a:avLst/>
                <a:gdLst/>
                <a:ahLst/>
                <a:cxnLst/>
                <a:rect r="r" b="b" t="t" l="l"/>
                <a:pathLst>
                  <a:path h="1016773" w="2565379">
                    <a:moveTo>
                      <a:pt x="26265" y="0"/>
                    </a:moveTo>
                    <a:lnTo>
                      <a:pt x="2539114" y="0"/>
                    </a:lnTo>
                    <a:cubicBezTo>
                      <a:pt x="2546080" y="0"/>
                      <a:pt x="2552761" y="2767"/>
                      <a:pt x="2557687" y="7693"/>
                    </a:cubicBezTo>
                    <a:cubicBezTo>
                      <a:pt x="2562612" y="12619"/>
                      <a:pt x="2565379" y="19299"/>
                      <a:pt x="2565379" y="26265"/>
                    </a:cubicBezTo>
                    <a:lnTo>
                      <a:pt x="2565379" y="990508"/>
                    </a:lnTo>
                    <a:cubicBezTo>
                      <a:pt x="2565379" y="1005014"/>
                      <a:pt x="2553620" y="1016773"/>
                      <a:pt x="2539114" y="1016773"/>
                    </a:cubicBezTo>
                    <a:lnTo>
                      <a:pt x="26265" y="1016773"/>
                    </a:lnTo>
                    <a:cubicBezTo>
                      <a:pt x="19299" y="1016773"/>
                      <a:pt x="12619" y="1014006"/>
                      <a:pt x="7693" y="1009080"/>
                    </a:cubicBezTo>
                    <a:cubicBezTo>
                      <a:pt x="2767" y="1004154"/>
                      <a:pt x="0" y="997474"/>
                      <a:pt x="0" y="990508"/>
                    </a:cubicBezTo>
                    <a:lnTo>
                      <a:pt x="0" y="26265"/>
                    </a:lnTo>
                    <a:cubicBezTo>
                      <a:pt x="0" y="11759"/>
                      <a:pt x="11759" y="0"/>
                      <a:pt x="26265" y="0"/>
                    </a:cubicBezTo>
                    <a:close/>
                  </a:path>
                </a:pathLst>
              </a:custGeom>
              <a:solidFill>
                <a:srgbClr val="FFFFFF"/>
              </a:solidFill>
              <a:ln cap="rnd">
                <a:noFill/>
                <a:prstDash val="solid"/>
                <a:round/>
              </a:ln>
            </p:spPr>
          </p:sp>
          <p:sp>
            <p:nvSpPr>
              <p:cNvPr name="TextBox 6" id="6"/>
              <p:cNvSpPr txBox="true"/>
              <p:nvPr/>
            </p:nvSpPr>
            <p:spPr>
              <a:xfrm>
                <a:off x="0" y="-28575"/>
                <a:ext cx="2565379" cy="1045348"/>
              </a:xfrm>
              <a:prstGeom prst="rect">
                <a:avLst/>
              </a:prstGeom>
            </p:spPr>
            <p:txBody>
              <a:bodyPr anchor="ctr" rtlCol="false" tIns="53805" lIns="53805" bIns="53805" rIns="53805"/>
              <a:lstStyle/>
              <a:p>
                <a:pPr algn="ctr">
                  <a:lnSpc>
                    <a:spcPts val="2493"/>
                  </a:lnSpc>
                </a:pPr>
              </a:p>
            </p:txBody>
          </p:sp>
        </p:grpSp>
        <p:sp>
          <p:nvSpPr>
            <p:cNvPr name="TextBox 7" id="7"/>
            <p:cNvSpPr txBox="true"/>
            <p:nvPr/>
          </p:nvSpPr>
          <p:spPr>
            <a:xfrm rot="0">
              <a:off x="2534927" y="6034951"/>
              <a:ext cx="10408598" cy="430742"/>
            </a:xfrm>
            <a:prstGeom prst="rect">
              <a:avLst/>
            </a:prstGeom>
          </p:spPr>
          <p:txBody>
            <a:bodyPr anchor="t" rtlCol="false" tIns="0" lIns="0" bIns="0" rIns="0">
              <a:spAutoFit/>
            </a:bodyPr>
            <a:lstStyle/>
            <a:p>
              <a:pPr algn="l">
                <a:lnSpc>
                  <a:spcPts val="2799"/>
                </a:lnSpc>
              </a:pPr>
              <a:r>
                <a:rPr lang="en-US" b="true" sz="1999">
                  <a:solidFill>
                    <a:srgbClr val="303030"/>
                  </a:solidFill>
                  <a:latin typeface="Helvetica Now Display Bold"/>
                  <a:ea typeface="Helvetica Now Display Bold"/>
                  <a:cs typeface="Helvetica Now Display Bold"/>
                  <a:sym typeface="Helvetica Now Display Bold"/>
                </a:rPr>
                <a:t>Friction Points</a:t>
              </a:r>
            </a:p>
          </p:txBody>
        </p:sp>
      </p:grpSp>
      <p:grpSp>
        <p:nvGrpSpPr>
          <p:cNvPr name="Group 8" id="8"/>
          <p:cNvGrpSpPr/>
          <p:nvPr/>
        </p:nvGrpSpPr>
        <p:grpSpPr>
          <a:xfrm rot="0">
            <a:off x="7742741" y="5508626"/>
            <a:ext cx="8644064" cy="582930"/>
            <a:chOff x="0" y="0"/>
            <a:chExt cx="11525418" cy="777240"/>
          </a:xfrm>
        </p:grpSpPr>
        <p:sp>
          <p:nvSpPr>
            <p:cNvPr name="TextBox 9" id="9"/>
            <p:cNvSpPr txBox="true"/>
            <p:nvPr/>
          </p:nvSpPr>
          <p:spPr>
            <a:xfrm rot="0">
              <a:off x="0" y="-7620"/>
              <a:ext cx="3068841" cy="396240"/>
            </a:xfrm>
            <a:prstGeom prst="rect">
              <a:avLst/>
            </a:prstGeom>
          </p:spPr>
          <p:txBody>
            <a:bodyPr anchor="t" rtlCol="false" tIns="0" lIns="0" bIns="0" rIns="0">
              <a:spAutoFit/>
            </a:bodyPr>
            <a:lstStyle/>
            <a:p>
              <a:pPr algn="l" marL="388620" indent="-194310" lvl="1">
                <a:lnSpc>
                  <a:spcPts val="2519"/>
                </a:lnSpc>
                <a:buFont typeface="Arial"/>
                <a:buChar char="•"/>
              </a:pPr>
              <a:r>
                <a:rPr lang="en-US" sz="1799">
                  <a:solidFill>
                    <a:srgbClr val="303030"/>
                  </a:solidFill>
                  <a:latin typeface="Helvetica Now Display"/>
                  <a:ea typeface="Helvetica Now Display"/>
                  <a:cs typeface="Helvetica Now Display"/>
                  <a:sym typeface="Helvetica Now Display"/>
                </a:rPr>
                <a:t>Contextual</a:t>
              </a:r>
            </a:p>
          </p:txBody>
        </p:sp>
        <p:sp>
          <p:nvSpPr>
            <p:cNvPr name="TextBox 10" id="10"/>
            <p:cNvSpPr txBox="true"/>
            <p:nvPr/>
          </p:nvSpPr>
          <p:spPr>
            <a:xfrm rot="0">
              <a:off x="2441530" y="-38100"/>
              <a:ext cx="9083889" cy="815340"/>
            </a:xfrm>
            <a:prstGeom prst="rect">
              <a:avLst/>
            </a:prstGeom>
          </p:spPr>
          <p:txBody>
            <a:bodyPr anchor="t" rtlCol="false" tIns="0" lIns="0" bIns="0" rIns="0">
              <a:spAutoFit/>
            </a:bodyPr>
            <a:lstStyle/>
            <a:p>
              <a:pPr algn="l">
                <a:lnSpc>
                  <a:spcPts val="2519"/>
                </a:lnSpc>
              </a:pPr>
              <a:r>
                <a:rPr lang="en-US" sz="1799">
                  <a:solidFill>
                    <a:srgbClr val="303030"/>
                  </a:solidFill>
                  <a:latin typeface="Helvetica Now Display"/>
                  <a:ea typeface="Helvetica Now Display"/>
                  <a:cs typeface="Helvetica Now Display"/>
                  <a:sym typeface="Helvetica Now Display"/>
                </a:rPr>
                <a:t>Occurs from overuse of jargon or other differences that make a message unclear or inaccessible</a:t>
              </a:r>
            </a:p>
          </p:txBody>
        </p:sp>
      </p:grpSp>
      <p:grpSp>
        <p:nvGrpSpPr>
          <p:cNvPr name="Group 11" id="11"/>
          <p:cNvGrpSpPr/>
          <p:nvPr/>
        </p:nvGrpSpPr>
        <p:grpSpPr>
          <a:xfrm rot="0">
            <a:off x="7742741" y="7150736"/>
            <a:ext cx="8644064" cy="582930"/>
            <a:chOff x="0" y="0"/>
            <a:chExt cx="11525418" cy="777240"/>
          </a:xfrm>
        </p:grpSpPr>
        <p:sp>
          <p:nvSpPr>
            <p:cNvPr name="TextBox 12" id="12"/>
            <p:cNvSpPr txBox="true"/>
            <p:nvPr/>
          </p:nvSpPr>
          <p:spPr>
            <a:xfrm rot="0">
              <a:off x="2441530" y="-38100"/>
              <a:ext cx="9083889" cy="815340"/>
            </a:xfrm>
            <a:prstGeom prst="rect">
              <a:avLst/>
            </a:prstGeom>
          </p:spPr>
          <p:txBody>
            <a:bodyPr anchor="t" rtlCol="false" tIns="0" lIns="0" bIns="0" rIns="0">
              <a:spAutoFit/>
            </a:bodyPr>
            <a:lstStyle/>
            <a:p>
              <a:pPr algn="l">
                <a:lnSpc>
                  <a:spcPts val="2519"/>
                </a:lnSpc>
              </a:pPr>
              <a:r>
                <a:rPr lang="en-US" sz="1799">
                  <a:solidFill>
                    <a:srgbClr val="303030"/>
                  </a:solidFill>
                  <a:latin typeface="Helvetica Now Display"/>
                  <a:ea typeface="Helvetica Now Display"/>
                  <a:cs typeface="Helvetica Now Display"/>
                  <a:sym typeface="Helvetica Now Display"/>
                </a:rPr>
                <a:t>Occurs in high-pressure situations or when individuals feel overwhelmed or unacknowledged. </a:t>
              </a:r>
            </a:p>
          </p:txBody>
        </p:sp>
        <p:sp>
          <p:nvSpPr>
            <p:cNvPr name="TextBox 13" id="13"/>
            <p:cNvSpPr txBox="true"/>
            <p:nvPr/>
          </p:nvSpPr>
          <p:spPr>
            <a:xfrm rot="0">
              <a:off x="0" y="-26071"/>
              <a:ext cx="3068841" cy="396240"/>
            </a:xfrm>
            <a:prstGeom prst="rect">
              <a:avLst/>
            </a:prstGeom>
          </p:spPr>
          <p:txBody>
            <a:bodyPr anchor="t" rtlCol="false" tIns="0" lIns="0" bIns="0" rIns="0">
              <a:spAutoFit/>
            </a:bodyPr>
            <a:lstStyle/>
            <a:p>
              <a:pPr algn="l" marL="388620" indent="-194310" lvl="1">
                <a:lnSpc>
                  <a:spcPts val="2519"/>
                </a:lnSpc>
                <a:buFont typeface="Arial"/>
                <a:buChar char="•"/>
              </a:pPr>
              <a:r>
                <a:rPr lang="en-US" sz="1799">
                  <a:solidFill>
                    <a:srgbClr val="303030"/>
                  </a:solidFill>
                  <a:latin typeface="Helvetica Now Display"/>
                  <a:ea typeface="Helvetica Now Display"/>
                  <a:cs typeface="Helvetica Now Display"/>
                  <a:sym typeface="Helvetica Now Display"/>
                </a:rPr>
                <a:t>Emotional</a:t>
              </a:r>
            </a:p>
          </p:txBody>
        </p:sp>
      </p:grpSp>
      <p:grpSp>
        <p:nvGrpSpPr>
          <p:cNvPr name="Group 14" id="14"/>
          <p:cNvGrpSpPr/>
          <p:nvPr/>
        </p:nvGrpSpPr>
        <p:grpSpPr>
          <a:xfrm rot="0">
            <a:off x="7742741" y="6329681"/>
            <a:ext cx="8644064" cy="582930"/>
            <a:chOff x="0" y="0"/>
            <a:chExt cx="11525418" cy="777240"/>
          </a:xfrm>
        </p:grpSpPr>
        <p:sp>
          <p:nvSpPr>
            <p:cNvPr name="TextBox 15" id="15"/>
            <p:cNvSpPr txBox="true"/>
            <p:nvPr/>
          </p:nvSpPr>
          <p:spPr>
            <a:xfrm rot="0">
              <a:off x="0" y="-26071"/>
              <a:ext cx="3068841" cy="396240"/>
            </a:xfrm>
            <a:prstGeom prst="rect">
              <a:avLst/>
            </a:prstGeom>
          </p:spPr>
          <p:txBody>
            <a:bodyPr anchor="t" rtlCol="false" tIns="0" lIns="0" bIns="0" rIns="0">
              <a:spAutoFit/>
            </a:bodyPr>
            <a:lstStyle/>
            <a:p>
              <a:pPr algn="l" marL="388620" indent="-194310" lvl="1">
                <a:lnSpc>
                  <a:spcPts val="2519"/>
                </a:lnSpc>
                <a:buFont typeface="Arial"/>
                <a:buChar char="•"/>
              </a:pPr>
              <a:r>
                <a:rPr lang="en-US" sz="1799">
                  <a:solidFill>
                    <a:srgbClr val="303030"/>
                  </a:solidFill>
                  <a:latin typeface="Helvetica Now Display"/>
                  <a:ea typeface="Helvetica Now Display"/>
                  <a:cs typeface="Helvetica Now Display"/>
                  <a:sym typeface="Helvetica Now Display"/>
                </a:rPr>
                <a:t>Perceptual</a:t>
              </a:r>
            </a:p>
          </p:txBody>
        </p:sp>
        <p:sp>
          <p:nvSpPr>
            <p:cNvPr name="TextBox 16" id="16"/>
            <p:cNvSpPr txBox="true"/>
            <p:nvPr/>
          </p:nvSpPr>
          <p:spPr>
            <a:xfrm rot="0">
              <a:off x="2441530" y="-38100"/>
              <a:ext cx="9083889" cy="815340"/>
            </a:xfrm>
            <a:prstGeom prst="rect">
              <a:avLst/>
            </a:prstGeom>
          </p:spPr>
          <p:txBody>
            <a:bodyPr anchor="t" rtlCol="false" tIns="0" lIns="0" bIns="0" rIns="0">
              <a:spAutoFit/>
            </a:bodyPr>
            <a:lstStyle/>
            <a:p>
              <a:pPr algn="l">
                <a:lnSpc>
                  <a:spcPts val="2519"/>
                </a:lnSpc>
              </a:pPr>
              <a:r>
                <a:rPr lang="en-US" sz="1799">
                  <a:solidFill>
                    <a:srgbClr val="303030"/>
                  </a:solidFill>
                  <a:latin typeface="Helvetica Now Display"/>
                  <a:ea typeface="Helvetica Now Display"/>
                  <a:cs typeface="Helvetica Now Display"/>
                  <a:sym typeface="Helvetica Now Display"/>
                </a:rPr>
                <a:t>Occurs when individuals interpret the same message differently based on their own experiences or assumptions</a:t>
              </a:r>
            </a:p>
          </p:txBody>
        </p:sp>
      </p:grpSp>
      <p:grpSp>
        <p:nvGrpSpPr>
          <p:cNvPr name="Group 17" id="17"/>
          <p:cNvGrpSpPr/>
          <p:nvPr/>
        </p:nvGrpSpPr>
        <p:grpSpPr>
          <a:xfrm rot="0">
            <a:off x="341698" y="3365500"/>
            <a:ext cx="6740815" cy="6083585"/>
            <a:chOff x="0" y="0"/>
            <a:chExt cx="8987753" cy="8111447"/>
          </a:xfrm>
        </p:grpSpPr>
        <p:sp>
          <p:nvSpPr>
            <p:cNvPr name="Freeform 18" id="18"/>
            <p:cNvSpPr/>
            <p:nvPr/>
          </p:nvSpPr>
          <p:spPr>
            <a:xfrm flipH="false" flipV="false" rot="-10800000">
              <a:off x="0" y="0"/>
              <a:ext cx="8987753" cy="8111447"/>
            </a:xfrm>
            <a:custGeom>
              <a:avLst/>
              <a:gdLst/>
              <a:ahLst/>
              <a:cxnLst/>
              <a:rect r="r" b="b" t="t" l="l"/>
              <a:pathLst>
                <a:path h="8111447" w="8987753">
                  <a:moveTo>
                    <a:pt x="0" y="0"/>
                  </a:moveTo>
                  <a:lnTo>
                    <a:pt x="8987753" y="0"/>
                  </a:lnTo>
                  <a:lnTo>
                    <a:pt x="8987753" y="8111447"/>
                  </a:lnTo>
                  <a:lnTo>
                    <a:pt x="0" y="8111447"/>
                  </a:lnTo>
                  <a:lnTo>
                    <a:pt x="0" y="0"/>
                  </a:lnTo>
                  <a:close/>
                </a:path>
              </a:pathLst>
            </a:custGeom>
            <a:blipFill>
              <a:blip r:embed="rId5">
                <a:alphaModFix amt="21999"/>
              </a:blip>
              <a:stretch>
                <a:fillRect l="0" t="0" r="0" b="0"/>
              </a:stretch>
            </a:blipFill>
          </p:spPr>
        </p:sp>
        <p:grpSp>
          <p:nvGrpSpPr>
            <p:cNvPr name="Group 19" id="19"/>
            <p:cNvGrpSpPr/>
            <p:nvPr/>
          </p:nvGrpSpPr>
          <p:grpSpPr>
            <a:xfrm rot="0">
              <a:off x="931886" y="1384941"/>
              <a:ext cx="6934147" cy="5341564"/>
              <a:chOff x="0" y="0"/>
              <a:chExt cx="1298645" cy="1000382"/>
            </a:xfrm>
          </p:grpSpPr>
          <p:sp>
            <p:nvSpPr>
              <p:cNvPr name="Freeform 20" id="20"/>
              <p:cNvSpPr/>
              <p:nvPr/>
            </p:nvSpPr>
            <p:spPr>
              <a:xfrm flipH="false" flipV="false" rot="0">
                <a:off x="0" y="0"/>
                <a:ext cx="1298645" cy="1000382"/>
              </a:xfrm>
              <a:custGeom>
                <a:avLst/>
                <a:gdLst/>
                <a:ahLst/>
                <a:cxnLst/>
                <a:rect r="r" b="b" t="t" l="l"/>
                <a:pathLst>
                  <a:path h="1000382" w="1298645">
                    <a:moveTo>
                      <a:pt x="46766" y="0"/>
                    </a:moveTo>
                    <a:lnTo>
                      <a:pt x="1251879" y="0"/>
                    </a:lnTo>
                    <a:cubicBezTo>
                      <a:pt x="1277707" y="0"/>
                      <a:pt x="1298645" y="20938"/>
                      <a:pt x="1298645" y="46766"/>
                    </a:cubicBezTo>
                    <a:lnTo>
                      <a:pt x="1298645" y="953616"/>
                    </a:lnTo>
                    <a:cubicBezTo>
                      <a:pt x="1298645" y="979444"/>
                      <a:pt x="1277707" y="1000382"/>
                      <a:pt x="1251879" y="1000382"/>
                    </a:cubicBezTo>
                    <a:lnTo>
                      <a:pt x="46766" y="1000382"/>
                    </a:lnTo>
                    <a:cubicBezTo>
                      <a:pt x="34363" y="1000382"/>
                      <a:pt x="22468" y="995455"/>
                      <a:pt x="13698" y="986685"/>
                    </a:cubicBezTo>
                    <a:cubicBezTo>
                      <a:pt x="4927" y="977914"/>
                      <a:pt x="0" y="966019"/>
                      <a:pt x="0" y="953616"/>
                    </a:cubicBezTo>
                    <a:lnTo>
                      <a:pt x="0" y="46766"/>
                    </a:lnTo>
                    <a:cubicBezTo>
                      <a:pt x="0" y="34363"/>
                      <a:pt x="4927" y="22468"/>
                      <a:pt x="13698" y="13698"/>
                    </a:cubicBezTo>
                    <a:cubicBezTo>
                      <a:pt x="22468" y="4927"/>
                      <a:pt x="34363" y="0"/>
                      <a:pt x="46766" y="0"/>
                    </a:cubicBezTo>
                    <a:close/>
                  </a:path>
                </a:pathLst>
              </a:custGeom>
              <a:solidFill>
                <a:srgbClr val="FFFFFF"/>
              </a:solidFill>
              <a:ln cap="rnd">
                <a:noFill/>
                <a:prstDash val="solid"/>
                <a:round/>
              </a:ln>
            </p:spPr>
          </p:sp>
          <p:sp>
            <p:nvSpPr>
              <p:cNvPr name="TextBox 21" id="21"/>
              <p:cNvSpPr txBox="true"/>
              <p:nvPr/>
            </p:nvSpPr>
            <p:spPr>
              <a:xfrm>
                <a:off x="0" y="-28575"/>
                <a:ext cx="1298645" cy="1028957"/>
              </a:xfrm>
              <a:prstGeom prst="rect">
                <a:avLst/>
              </a:prstGeom>
            </p:spPr>
            <p:txBody>
              <a:bodyPr anchor="ctr" rtlCol="false" tIns="64858" lIns="64858" bIns="64858" rIns="64858"/>
              <a:lstStyle/>
              <a:p>
                <a:pPr algn="ctr">
                  <a:lnSpc>
                    <a:spcPts val="2493"/>
                  </a:lnSpc>
                </a:pPr>
              </a:p>
            </p:txBody>
          </p:sp>
        </p:grpSp>
        <p:sp>
          <p:nvSpPr>
            <p:cNvPr name="TextBox 22" id="22"/>
            <p:cNvSpPr txBox="true"/>
            <p:nvPr/>
          </p:nvSpPr>
          <p:spPr>
            <a:xfrm rot="0">
              <a:off x="2043473" y="2641790"/>
              <a:ext cx="4900807" cy="2789502"/>
            </a:xfrm>
            <a:prstGeom prst="rect">
              <a:avLst/>
            </a:prstGeom>
          </p:spPr>
          <p:txBody>
            <a:bodyPr anchor="t" rtlCol="false" tIns="0" lIns="0" bIns="0" rIns="0">
              <a:spAutoFit/>
            </a:bodyPr>
            <a:lstStyle/>
            <a:p>
              <a:pPr algn="l">
                <a:lnSpc>
                  <a:spcPts val="2800"/>
                </a:lnSpc>
              </a:pPr>
              <a:r>
                <a:rPr lang="en-US" sz="2000" b="true">
                  <a:solidFill>
                    <a:srgbClr val="303030"/>
                  </a:solidFill>
                  <a:latin typeface="Helvetica Now Display Bold"/>
                  <a:ea typeface="Helvetica Now Display Bold"/>
                  <a:cs typeface="Helvetica Now Display Bold"/>
                  <a:sym typeface="Helvetica Now Display Bold"/>
                </a:rPr>
                <a:t>Communication is an inherently complex process. </a:t>
              </a:r>
            </a:p>
            <a:p>
              <a:pPr algn="l">
                <a:lnSpc>
                  <a:spcPts val="2800"/>
                </a:lnSpc>
              </a:pPr>
            </a:p>
            <a:p>
              <a:pPr algn="l">
                <a:lnSpc>
                  <a:spcPts val="2800"/>
                </a:lnSpc>
              </a:pPr>
              <a:r>
                <a:rPr lang="en-US" sz="2000" i="true">
                  <a:solidFill>
                    <a:srgbClr val="303030"/>
                  </a:solidFill>
                  <a:latin typeface="Helvetica Now Display Italics"/>
                  <a:ea typeface="Helvetica Now Display Italics"/>
                  <a:cs typeface="Helvetica Now Display Italics"/>
                  <a:sym typeface="Helvetica Now Display Italics"/>
                </a:rPr>
                <a:t>“The single biggest problem in communication is the illusion that it has taken place.”</a:t>
              </a:r>
            </a:p>
          </p:txBody>
        </p:sp>
      </p:grpSp>
      <p:sp>
        <p:nvSpPr>
          <p:cNvPr name="TextBox 23" id="23"/>
          <p:cNvSpPr txBox="true"/>
          <p:nvPr/>
        </p:nvSpPr>
        <p:spPr>
          <a:xfrm rot="0">
            <a:off x="1028700" y="1095375"/>
            <a:ext cx="8527527" cy="1965325"/>
          </a:xfrm>
          <a:prstGeom prst="rect">
            <a:avLst/>
          </a:prstGeom>
        </p:spPr>
        <p:txBody>
          <a:bodyPr anchor="t" rtlCol="false" tIns="0" lIns="0" bIns="0" rIns="0">
            <a:spAutoFit/>
          </a:bodyPr>
          <a:lstStyle/>
          <a:p>
            <a:pPr algn="l" marL="0" indent="0" lvl="1">
              <a:lnSpc>
                <a:spcPts val="7699"/>
              </a:lnSpc>
              <a:spcBef>
                <a:spcPct val="0"/>
              </a:spcBef>
            </a:pPr>
            <a:r>
              <a:rPr lang="en-US" sz="6999" spc="-419">
                <a:solidFill>
                  <a:srgbClr val="51748B">
                    <a:alpha val="60000"/>
                  </a:srgbClr>
                </a:solidFill>
                <a:latin typeface="Inter"/>
                <a:ea typeface="Inter"/>
                <a:cs typeface="Inter"/>
                <a:sym typeface="Inter"/>
              </a:rPr>
              <a:t>Where Conversations </a:t>
            </a:r>
            <a:r>
              <a:rPr lang="en-US" sz="6999" spc="-419">
                <a:solidFill>
                  <a:srgbClr val="303030">
                    <a:alpha val="60000"/>
                  </a:srgbClr>
                </a:solidFill>
                <a:latin typeface="Inter"/>
                <a:ea typeface="Inter"/>
                <a:cs typeface="Inter"/>
                <a:sym typeface="Inter"/>
              </a:rPr>
              <a:t>Go Sideways</a:t>
            </a:r>
          </a:p>
        </p:txBody>
      </p:sp>
      <p:grpSp>
        <p:nvGrpSpPr>
          <p:cNvPr name="Group 24" id="24"/>
          <p:cNvGrpSpPr/>
          <p:nvPr/>
        </p:nvGrpSpPr>
        <p:grpSpPr>
          <a:xfrm rot="0">
            <a:off x="10128845" y="1028700"/>
            <a:ext cx="7130455" cy="1895509"/>
            <a:chOff x="0" y="0"/>
            <a:chExt cx="9507273" cy="2527346"/>
          </a:xfrm>
        </p:grpSpPr>
        <p:grpSp>
          <p:nvGrpSpPr>
            <p:cNvPr name="Group 25" id="25"/>
            <p:cNvGrpSpPr/>
            <p:nvPr/>
          </p:nvGrpSpPr>
          <p:grpSpPr>
            <a:xfrm rot="0">
              <a:off x="304732" y="410389"/>
              <a:ext cx="9202541" cy="2116957"/>
              <a:chOff x="0" y="0"/>
              <a:chExt cx="1817786" cy="418164"/>
            </a:xfrm>
          </p:grpSpPr>
          <p:sp>
            <p:nvSpPr>
              <p:cNvPr name="Freeform 26" id="26"/>
              <p:cNvSpPr/>
              <p:nvPr/>
            </p:nvSpPr>
            <p:spPr>
              <a:xfrm flipH="false" flipV="false" rot="0">
                <a:off x="0" y="0"/>
                <a:ext cx="1817786" cy="418164"/>
              </a:xfrm>
              <a:custGeom>
                <a:avLst/>
                <a:gdLst/>
                <a:ahLst/>
                <a:cxnLst/>
                <a:rect r="r" b="b" t="t" l="l"/>
                <a:pathLst>
                  <a:path h="418164" w="1817786">
                    <a:moveTo>
                      <a:pt x="39260" y="0"/>
                    </a:moveTo>
                    <a:lnTo>
                      <a:pt x="1778526" y="0"/>
                    </a:lnTo>
                    <a:cubicBezTo>
                      <a:pt x="1800209" y="0"/>
                      <a:pt x="1817786" y="17577"/>
                      <a:pt x="1817786" y="39260"/>
                    </a:cubicBezTo>
                    <a:lnTo>
                      <a:pt x="1817786" y="378905"/>
                    </a:lnTo>
                    <a:cubicBezTo>
                      <a:pt x="1817786" y="400587"/>
                      <a:pt x="1800209" y="418164"/>
                      <a:pt x="1778526" y="418164"/>
                    </a:cubicBezTo>
                    <a:lnTo>
                      <a:pt x="39260" y="418164"/>
                    </a:lnTo>
                    <a:cubicBezTo>
                      <a:pt x="28847" y="418164"/>
                      <a:pt x="18862" y="414028"/>
                      <a:pt x="11499" y="406665"/>
                    </a:cubicBezTo>
                    <a:cubicBezTo>
                      <a:pt x="4136" y="399303"/>
                      <a:pt x="0" y="389317"/>
                      <a:pt x="0" y="378905"/>
                    </a:cubicBezTo>
                    <a:lnTo>
                      <a:pt x="0" y="39260"/>
                    </a:lnTo>
                    <a:cubicBezTo>
                      <a:pt x="0" y="17577"/>
                      <a:pt x="17577" y="0"/>
                      <a:pt x="39260" y="0"/>
                    </a:cubicBezTo>
                    <a:close/>
                  </a:path>
                </a:pathLst>
              </a:custGeom>
              <a:solidFill>
                <a:srgbClr val="51748B">
                  <a:alpha val="21961"/>
                </a:srgbClr>
              </a:solidFill>
              <a:ln cap="rnd">
                <a:noFill/>
                <a:prstDash val="solid"/>
                <a:round/>
              </a:ln>
            </p:spPr>
          </p:sp>
          <p:sp>
            <p:nvSpPr>
              <p:cNvPr name="TextBox 27" id="27"/>
              <p:cNvSpPr txBox="true"/>
              <p:nvPr/>
            </p:nvSpPr>
            <p:spPr>
              <a:xfrm>
                <a:off x="0" y="-28575"/>
                <a:ext cx="1817786" cy="446739"/>
              </a:xfrm>
              <a:prstGeom prst="rect">
                <a:avLst/>
              </a:prstGeom>
            </p:spPr>
            <p:txBody>
              <a:bodyPr anchor="ctr" rtlCol="false" tIns="50800" lIns="50800" bIns="50800" rIns="50800"/>
              <a:lstStyle/>
              <a:p>
                <a:pPr algn="ctr">
                  <a:lnSpc>
                    <a:spcPts val="2493"/>
                  </a:lnSpc>
                </a:pPr>
              </a:p>
            </p:txBody>
          </p:sp>
        </p:grpSp>
        <p:sp>
          <p:nvSpPr>
            <p:cNvPr name="TextBox 28" id="28"/>
            <p:cNvSpPr txBox="true"/>
            <p:nvPr/>
          </p:nvSpPr>
          <p:spPr>
            <a:xfrm rot="0">
              <a:off x="1453006" y="1095011"/>
              <a:ext cx="7669484" cy="777663"/>
            </a:xfrm>
            <a:prstGeom prst="rect">
              <a:avLst/>
            </a:prstGeom>
          </p:spPr>
          <p:txBody>
            <a:bodyPr anchor="t" rtlCol="false" tIns="0" lIns="0" bIns="0" rIns="0">
              <a:spAutoFit/>
            </a:bodyPr>
            <a:lstStyle/>
            <a:p>
              <a:pPr algn="l">
                <a:lnSpc>
                  <a:spcPts val="2254"/>
                </a:lnSpc>
                <a:spcBef>
                  <a:spcPct val="0"/>
                </a:spcBef>
              </a:pPr>
              <a:r>
                <a:rPr lang="en-US" sz="2049" b="true">
                  <a:solidFill>
                    <a:srgbClr val="000000"/>
                  </a:solidFill>
                  <a:latin typeface="Helvetica Now Display Bold"/>
                  <a:ea typeface="Helvetica Now Display Bold"/>
                  <a:cs typeface="Helvetica Now Display Bold"/>
                  <a:sym typeface="Helvetica Now Display Bold"/>
                </a:rPr>
                <a:t>Every c</a:t>
              </a:r>
              <a:r>
                <a:rPr lang="en-US" b="true" sz="2049">
                  <a:solidFill>
                    <a:srgbClr val="000000"/>
                  </a:solidFill>
                  <a:latin typeface="Helvetica Now Display Bold"/>
                  <a:ea typeface="Helvetica Now Display Bold"/>
                  <a:cs typeface="Helvetica Now Display Bold"/>
                  <a:sym typeface="Helvetica Now Display Bold"/>
                </a:rPr>
                <a:t>onversation has layers: the words, tone, timing, and what people assume, all at once.</a:t>
              </a:r>
            </a:p>
          </p:txBody>
        </p:sp>
        <p:grpSp>
          <p:nvGrpSpPr>
            <p:cNvPr name="Group 29" id="29"/>
            <p:cNvGrpSpPr/>
            <p:nvPr/>
          </p:nvGrpSpPr>
          <p:grpSpPr>
            <a:xfrm rot="0">
              <a:off x="0" y="0"/>
              <a:ext cx="1058505" cy="1058505"/>
              <a:chOff x="0" y="0"/>
              <a:chExt cx="812800" cy="812800"/>
            </a:xfrm>
          </p:grpSpPr>
          <p:sp>
            <p:nvSpPr>
              <p:cNvPr name="Freeform 30" id="3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31" id="31"/>
              <p:cNvSpPr txBox="true"/>
              <p:nvPr/>
            </p:nvSpPr>
            <p:spPr>
              <a:xfrm>
                <a:off x="76200" y="47625"/>
                <a:ext cx="660400" cy="688975"/>
              </a:xfrm>
              <a:prstGeom prst="rect">
                <a:avLst/>
              </a:prstGeom>
            </p:spPr>
            <p:txBody>
              <a:bodyPr anchor="ctr" rtlCol="false" tIns="45165" lIns="45165" bIns="45165" rIns="45165"/>
              <a:lstStyle/>
              <a:p>
                <a:pPr algn="ctr">
                  <a:lnSpc>
                    <a:spcPts val="2493"/>
                  </a:lnSpc>
                </a:pPr>
              </a:p>
            </p:txBody>
          </p:sp>
        </p:grpSp>
        <p:sp>
          <p:nvSpPr>
            <p:cNvPr name="Freeform 32" id="32"/>
            <p:cNvSpPr/>
            <p:nvPr/>
          </p:nvSpPr>
          <p:spPr>
            <a:xfrm flipH="false" flipV="false" rot="0">
              <a:off x="0" y="0"/>
              <a:ext cx="1058505" cy="1058505"/>
            </a:xfrm>
            <a:custGeom>
              <a:avLst/>
              <a:gdLst/>
              <a:ahLst/>
              <a:cxnLst/>
              <a:rect r="r" b="b" t="t" l="l"/>
              <a:pathLst>
                <a:path h="1058505" w="1058505">
                  <a:moveTo>
                    <a:pt x="0" y="0"/>
                  </a:moveTo>
                  <a:lnTo>
                    <a:pt x="1058505" y="0"/>
                  </a:lnTo>
                  <a:lnTo>
                    <a:pt x="1058505" y="1058505"/>
                  </a:lnTo>
                  <a:lnTo>
                    <a:pt x="0" y="105850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546147" y="1563012"/>
            <a:ext cx="10076468" cy="7160976"/>
            <a:chOff x="0" y="0"/>
            <a:chExt cx="13435291" cy="9547967"/>
          </a:xfrm>
        </p:grpSpPr>
        <p:grpSp>
          <p:nvGrpSpPr>
            <p:cNvPr name="Group 3" id="3"/>
            <p:cNvGrpSpPr/>
            <p:nvPr/>
          </p:nvGrpSpPr>
          <p:grpSpPr>
            <a:xfrm rot="0">
              <a:off x="2414384" y="221030"/>
              <a:ext cx="8894838" cy="8894838"/>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1748B">
                  <a:alpha val="21961"/>
                </a:srgbClr>
              </a:solidFill>
            </p:spPr>
          </p:sp>
          <p:sp>
            <p:nvSpPr>
              <p:cNvPr name="TextBox 5" id="5"/>
              <p:cNvSpPr txBox="true"/>
              <p:nvPr/>
            </p:nvSpPr>
            <p:spPr>
              <a:xfrm>
                <a:off x="76200" y="47625"/>
                <a:ext cx="660400" cy="688975"/>
              </a:xfrm>
              <a:prstGeom prst="rect">
                <a:avLst/>
              </a:prstGeom>
            </p:spPr>
            <p:txBody>
              <a:bodyPr anchor="ctr" rtlCol="false" tIns="56299" lIns="56299" bIns="56299" rIns="56299"/>
              <a:lstStyle/>
              <a:p>
                <a:pPr algn="ctr">
                  <a:lnSpc>
                    <a:spcPts val="2799"/>
                  </a:lnSpc>
                </a:pPr>
              </a:p>
            </p:txBody>
          </p:sp>
        </p:grpSp>
        <p:sp>
          <p:nvSpPr>
            <p:cNvPr name="Freeform 6" id="6"/>
            <p:cNvSpPr/>
            <p:nvPr/>
          </p:nvSpPr>
          <p:spPr>
            <a:xfrm flipH="false" flipV="false" rot="0">
              <a:off x="4657019" y="2643970"/>
              <a:ext cx="4236821" cy="4227958"/>
            </a:xfrm>
            <a:custGeom>
              <a:avLst/>
              <a:gdLst/>
              <a:ahLst/>
              <a:cxnLst/>
              <a:rect r="r" b="b" t="t" l="l"/>
              <a:pathLst>
                <a:path h="4227958" w="4236821">
                  <a:moveTo>
                    <a:pt x="0" y="0"/>
                  </a:moveTo>
                  <a:lnTo>
                    <a:pt x="4236821" y="0"/>
                  </a:lnTo>
                  <a:lnTo>
                    <a:pt x="4236821" y="4227957"/>
                  </a:lnTo>
                  <a:lnTo>
                    <a:pt x="0" y="4227957"/>
                  </a:lnTo>
                  <a:lnTo>
                    <a:pt x="0" y="0"/>
                  </a:lnTo>
                  <a:close/>
                </a:path>
              </a:pathLst>
            </a:custGeom>
            <a:blipFill>
              <a:blip r:embed="rId3"/>
              <a:stretch>
                <a:fillRect l="0" t="0" r="0" b="0"/>
              </a:stretch>
            </a:blipFill>
          </p:spPr>
        </p:sp>
        <p:sp>
          <p:nvSpPr>
            <p:cNvPr name="Freeform 7" id="7"/>
            <p:cNvSpPr/>
            <p:nvPr/>
          </p:nvSpPr>
          <p:spPr>
            <a:xfrm flipH="false" flipV="false" rot="0">
              <a:off x="5981793" y="2095190"/>
              <a:ext cx="1587273" cy="1585289"/>
            </a:xfrm>
            <a:custGeom>
              <a:avLst/>
              <a:gdLst/>
              <a:ahLst/>
              <a:cxnLst/>
              <a:rect r="r" b="b" t="t" l="l"/>
              <a:pathLst>
                <a:path h="1585289" w="1587273">
                  <a:moveTo>
                    <a:pt x="0" y="0"/>
                  </a:moveTo>
                  <a:lnTo>
                    <a:pt x="1587273" y="0"/>
                  </a:lnTo>
                  <a:lnTo>
                    <a:pt x="1587273" y="1585289"/>
                  </a:lnTo>
                  <a:lnTo>
                    <a:pt x="0" y="158528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8061783" y="3927637"/>
              <a:ext cx="1778281" cy="1627127"/>
            </a:xfrm>
            <a:custGeom>
              <a:avLst/>
              <a:gdLst/>
              <a:ahLst/>
              <a:cxnLst/>
              <a:rect r="r" b="b" t="t" l="l"/>
              <a:pathLst>
                <a:path h="1627127" w="1778281">
                  <a:moveTo>
                    <a:pt x="0" y="0"/>
                  </a:moveTo>
                  <a:lnTo>
                    <a:pt x="1778280" y="0"/>
                  </a:lnTo>
                  <a:lnTo>
                    <a:pt x="1778280" y="1627126"/>
                  </a:lnTo>
                  <a:lnTo>
                    <a:pt x="0" y="162712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5843357" y="5681841"/>
              <a:ext cx="1864144" cy="1770937"/>
            </a:xfrm>
            <a:custGeom>
              <a:avLst/>
              <a:gdLst/>
              <a:ahLst/>
              <a:cxnLst/>
              <a:rect r="r" b="b" t="t" l="l"/>
              <a:pathLst>
                <a:path h="1770937" w="1864144">
                  <a:moveTo>
                    <a:pt x="0" y="0"/>
                  </a:moveTo>
                  <a:lnTo>
                    <a:pt x="1864144" y="0"/>
                  </a:lnTo>
                  <a:lnTo>
                    <a:pt x="1864144" y="1770936"/>
                  </a:lnTo>
                  <a:lnTo>
                    <a:pt x="0" y="177093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3883543" y="4038036"/>
              <a:ext cx="1721109" cy="1516727"/>
            </a:xfrm>
            <a:custGeom>
              <a:avLst/>
              <a:gdLst/>
              <a:ahLst/>
              <a:cxnLst/>
              <a:rect r="r" b="b" t="t" l="l"/>
              <a:pathLst>
                <a:path h="1516727" w="1721109">
                  <a:moveTo>
                    <a:pt x="0" y="0"/>
                  </a:moveTo>
                  <a:lnTo>
                    <a:pt x="1721109" y="0"/>
                  </a:lnTo>
                  <a:lnTo>
                    <a:pt x="1721109" y="1516727"/>
                  </a:lnTo>
                  <a:lnTo>
                    <a:pt x="0" y="151672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true" flipV="false" rot="0">
              <a:off x="5981793" y="4073788"/>
              <a:ext cx="1514049" cy="1368322"/>
            </a:xfrm>
            <a:custGeom>
              <a:avLst/>
              <a:gdLst/>
              <a:ahLst/>
              <a:cxnLst/>
              <a:rect r="r" b="b" t="t" l="l"/>
              <a:pathLst>
                <a:path h="1368322" w="1514049">
                  <a:moveTo>
                    <a:pt x="1514049" y="0"/>
                  </a:moveTo>
                  <a:lnTo>
                    <a:pt x="0" y="0"/>
                  </a:lnTo>
                  <a:lnTo>
                    <a:pt x="0" y="1368322"/>
                  </a:lnTo>
                  <a:lnTo>
                    <a:pt x="1514049" y="1368322"/>
                  </a:lnTo>
                  <a:lnTo>
                    <a:pt x="1514049"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grpSp>
          <p:nvGrpSpPr>
            <p:cNvPr name="Group 12" id="12"/>
            <p:cNvGrpSpPr/>
            <p:nvPr/>
          </p:nvGrpSpPr>
          <p:grpSpPr>
            <a:xfrm rot="0">
              <a:off x="4486010" y="0"/>
              <a:ext cx="4751586" cy="864199"/>
              <a:chOff x="0" y="0"/>
              <a:chExt cx="1074550" cy="195435"/>
            </a:xfrm>
          </p:grpSpPr>
          <p:sp>
            <p:nvSpPr>
              <p:cNvPr name="Freeform 13" id="13"/>
              <p:cNvSpPr/>
              <p:nvPr/>
            </p:nvSpPr>
            <p:spPr>
              <a:xfrm flipH="false" flipV="false" rot="0">
                <a:off x="0" y="0"/>
                <a:ext cx="1074550" cy="195435"/>
              </a:xfrm>
              <a:custGeom>
                <a:avLst/>
                <a:gdLst/>
                <a:ahLst/>
                <a:cxnLst/>
                <a:rect r="r" b="b" t="t" l="l"/>
                <a:pathLst>
                  <a:path h="195435" w="1074550">
                    <a:moveTo>
                      <a:pt x="29404" y="0"/>
                    </a:moveTo>
                    <a:lnTo>
                      <a:pt x="1045146" y="0"/>
                    </a:lnTo>
                    <a:cubicBezTo>
                      <a:pt x="1061385" y="0"/>
                      <a:pt x="1074550" y="13165"/>
                      <a:pt x="1074550" y="29404"/>
                    </a:cubicBezTo>
                    <a:lnTo>
                      <a:pt x="1074550" y="166031"/>
                    </a:lnTo>
                    <a:cubicBezTo>
                      <a:pt x="1074550" y="173829"/>
                      <a:pt x="1071452" y="181308"/>
                      <a:pt x="1065938" y="186823"/>
                    </a:cubicBezTo>
                    <a:cubicBezTo>
                      <a:pt x="1060423" y="192337"/>
                      <a:pt x="1052944" y="195435"/>
                      <a:pt x="1045146" y="195435"/>
                    </a:cubicBezTo>
                    <a:lnTo>
                      <a:pt x="29404" y="195435"/>
                    </a:lnTo>
                    <a:cubicBezTo>
                      <a:pt x="21605" y="195435"/>
                      <a:pt x="14126" y="192337"/>
                      <a:pt x="8612" y="186823"/>
                    </a:cubicBezTo>
                    <a:cubicBezTo>
                      <a:pt x="3098" y="181308"/>
                      <a:pt x="0" y="173829"/>
                      <a:pt x="0" y="166031"/>
                    </a:cubicBezTo>
                    <a:lnTo>
                      <a:pt x="0" y="29404"/>
                    </a:lnTo>
                    <a:cubicBezTo>
                      <a:pt x="0" y="21605"/>
                      <a:pt x="3098" y="14126"/>
                      <a:pt x="8612" y="8612"/>
                    </a:cubicBezTo>
                    <a:cubicBezTo>
                      <a:pt x="14126" y="3098"/>
                      <a:pt x="21605" y="0"/>
                      <a:pt x="29404" y="0"/>
                    </a:cubicBezTo>
                    <a:close/>
                  </a:path>
                </a:pathLst>
              </a:custGeom>
              <a:solidFill>
                <a:srgbClr val="51748B"/>
              </a:solidFill>
            </p:spPr>
          </p:sp>
          <p:sp>
            <p:nvSpPr>
              <p:cNvPr name="TextBox 14" id="14"/>
              <p:cNvSpPr txBox="true"/>
              <p:nvPr/>
            </p:nvSpPr>
            <p:spPr>
              <a:xfrm>
                <a:off x="0" y="-38100"/>
                <a:ext cx="1074550" cy="233535"/>
              </a:xfrm>
              <a:prstGeom prst="rect">
                <a:avLst/>
              </a:prstGeom>
            </p:spPr>
            <p:txBody>
              <a:bodyPr anchor="ctr" rtlCol="false" tIns="56299" lIns="56299" bIns="56299" rIns="56299"/>
              <a:lstStyle/>
              <a:p>
                <a:pPr algn="ctr">
                  <a:lnSpc>
                    <a:spcPts val="2659"/>
                  </a:lnSpc>
                </a:pPr>
                <a:r>
                  <a:rPr lang="en-US" sz="1899">
                    <a:solidFill>
                      <a:srgbClr val="FFFFFF"/>
                    </a:solidFill>
                    <a:latin typeface="Helvetica Now Display"/>
                    <a:ea typeface="Helvetica Now Display"/>
                    <a:cs typeface="Helvetica Now Display"/>
                    <a:sym typeface="Helvetica Now Display"/>
                  </a:rPr>
                  <a:t>Showing Up as Yourself</a:t>
                </a:r>
              </a:p>
            </p:txBody>
          </p:sp>
        </p:grpSp>
        <p:grpSp>
          <p:nvGrpSpPr>
            <p:cNvPr name="Group 15" id="15"/>
            <p:cNvGrpSpPr/>
            <p:nvPr/>
          </p:nvGrpSpPr>
          <p:grpSpPr>
            <a:xfrm rot="0">
              <a:off x="10214302" y="4090716"/>
              <a:ext cx="3220989" cy="864199"/>
              <a:chOff x="0" y="0"/>
              <a:chExt cx="728412" cy="195435"/>
            </a:xfrm>
          </p:grpSpPr>
          <p:sp>
            <p:nvSpPr>
              <p:cNvPr name="Freeform 16" id="16"/>
              <p:cNvSpPr/>
              <p:nvPr/>
            </p:nvSpPr>
            <p:spPr>
              <a:xfrm flipH="false" flipV="false" rot="0">
                <a:off x="0" y="0"/>
                <a:ext cx="728412" cy="195435"/>
              </a:xfrm>
              <a:custGeom>
                <a:avLst/>
                <a:gdLst/>
                <a:ahLst/>
                <a:cxnLst/>
                <a:rect r="r" b="b" t="t" l="l"/>
                <a:pathLst>
                  <a:path h="195435" w="728412">
                    <a:moveTo>
                      <a:pt x="43376" y="0"/>
                    </a:moveTo>
                    <a:lnTo>
                      <a:pt x="685036" y="0"/>
                    </a:lnTo>
                    <a:cubicBezTo>
                      <a:pt x="708992" y="0"/>
                      <a:pt x="728412" y="19420"/>
                      <a:pt x="728412" y="43376"/>
                    </a:cubicBezTo>
                    <a:lnTo>
                      <a:pt x="728412" y="152058"/>
                    </a:lnTo>
                    <a:cubicBezTo>
                      <a:pt x="728412" y="163563"/>
                      <a:pt x="723842" y="174595"/>
                      <a:pt x="715708" y="182730"/>
                    </a:cubicBezTo>
                    <a:cubicBezTo>
                      <a:pt x="707573" y="190865"/>
                      <a:pt x="696540" y="195435"/>
                      <a:pt x="685036" y="195435"/>
                    </a:cubicBezTo>
                    <a:lnTo>
                      <a:pt x="43376" y="195435"/>
                    </a:lnTo>
                    <a:cubicBezTo>
                      <a:pt x="31872" y="195435"/>
                      <a:pt x="20839" y="190865"/>
                      <a:pt x="12705" y="182730"/>
                    </a:cubicBezTo>
                    <a:cubicBezTo>
                      <a:pt x="4570" y="174595"/>
                      <a:pt x="0" y="163563"/>
                      <a:pt x="0" y="152058"/>
                    </a:cubicBezTo>
                    <a:lnTo>
                      <a:pt x="0" y="43376"/>
                    </a:lnTo>
                    <a:cubicBezTo>
                      <a:pt x="0" y="31872"/>
                      <a:pt x="4570" y="20839"/>
                      <a:pt x="12705" y="12705"/>
                    </a:cubicBezTo>
                    <a:cubicBezTo>
                      <a:pt x="20839" y="4570"/>
                      <a:pt x="31872" y="0"/>
                      <a:pt x="43376" y="0"/>
                    </a:cubicBezTo>
                    <a:close/>
                  </a:path>
                </a:pathLst>
              </a:custGeom>
              <a:solidFill>
                <a:srgbClr val="51748B"/>
              </a:solidFill>
            </p:spPr>
          </p:sp>
          <p:sp>
            <p:nvSpPr>
              <p:cNvPr name="TextBox 17" id="17"/>
              <p:cNvSpPr txBox="true"/>
              <p:nvPr/>
            </p:nvSpPr>
            <p:spPr>
              <a:xfrm>
                <a:off x="0" y="-38100"/>
                <a:ext cx="728412" cy="233535"/>
              </a:xfrm>
              <a:prstGeom prst="rect">
                <a:avLst/>
              </a:prstGeom>
            </p:spPr>
            <p:txBody>
              <a:bodyPr anchor="ctr" rtlCol="false" tIns="56299" lIns="56299" bIns="56299" rIns="56299"/>
              <a:lstStyle/>
              <a:p>
                <a:pPr algn="ctr">
                  <a:lnSpc>
                    <a:spcPts val="2659"/>
                  </a:lnSpc>
                </a:pPr>
                <a:r>
                  <a:rPr lang="en-US" sz="1899">
                    <a:solidFill>
                      <a:srgbClr val="FFFFFF"/>
                    </a:solidFill>
                    <a:latin typeface="Helvetica Now Display"/>
                    <a:ea typeface="Helvetica Now Display"/>
                    <a:cs typeface="Helvetica Now Display"/>
                    <a:sym typeface="Helvetica Now Display"/>
                  </a:rPr>
                  <a:t>Bullding Connection</a:t>
                </a:r>
              </a:p>
            </p:txBody>
          </p:sp>
        </p:grpSp>
        <p:grpSp>
          <p:nvGrpSpPr>
            <p:cNvPr name="Group 18" id="18"/>
            <p:cNvGrpSpPr/>
            <p:nvPr/>
          </p:nvGrpSpPr>
          <p:grpSpPr>
            <a:xfrm rot="0">
              <a:off x="5166570" y="8683768"/>
              <a:ext cx="3390466" cy="864199"/>
              <a:chOff x="0" y="0"/>
              <a:chExt cx="766739" cy="195435"/>
            </a:xfrm>
          </p:grpSpPr>
          <p:sp>
            <p:nvSpPr>
              <p:cNvPr name="Freeform 19" id="19"/>
              <p:cNvSpPr/>
              <p:nvPr/>
            </p:nvSpPr>
            <p:spPr>
              <a:xfrm flipH="false" flipV="false" rot="0">
                <a:off x="0" y="0"/>
                <a:ext cx="766739" cy="195435"/>
              </a:xfrm>
              <a:custGeom>
                <a:avLst/>
                <a:gdLst/>
                <a:ahLst/>
                <a:cxnLst/>
                <a:rect r="r" b="b" t="t" l="l"/>
                <a:pathLst>
                  <a:path h="195435" w="766739">
                    <a:moveTo>
                      <a:pt x="41208" y="0"/>
                    </a:moveTo>
                    <a:lnTo>
                      <a:pt x="725531" y="0"/>
                    </a:lnTo>
                    <a:cubicBezTo>
                      <a:pt x="748289" y="0"/>
                      <a:pt x="766739" y="18449"/>
                      <a:pt x="766739" y="41208"/>
                    </a:cubicBezTo>
                    <a:lnTo>
                      <a:pt x="766739" y="154227"/>
                    </a:lnTo>
                    <a:cubicBezTo>
                      <a:pt x="766739" y="176985"/>
                      <a:pt x="748289" y="195435"/>
                      <a:pt x="725531" y="195435"/>
                    </a:cubicBezTo>
                    <a:lnTo>
                      <a:pt x="41208" y="195435"/>
                    </a:lnTo>
                    <a:cubicBezTo>
                      <a:pt x="18449" y="195435"/>
                      <a:pt x="0" y="176985"/>
                      <a:pt x="0" y="154227"/>
                    </a:cubicBezTo>
                    <a:lnTo>
                      <a:pt x="0" y="41208"/>
                    </a:lnTo>
                    <a:cubicBezTo>
                      <a:pt x="0" y="18449"/>
                      <a:pt x="18449" y="0"/>
                      <a:pt x="41208" y="0"/>
                    </a:cubicBezTo>
                    <a:close/>
                  </a:path>
                </a:pathLst>
              </a:custGeom>
              <a:solidFill>
                <a:srgbClr val="51748B"/>
              </a:solidFill>
            </p:spPr>
          </p:sp>
          <p:sp>
            <p:nvSpPr>
              <p:cNvPr name="TextBox 20" id="20"/>
              <p:cNvSpPr txBox="true"/>
              <p:nvPr/>
            </p:nvSpPr>
            <p:spPr>
              <a:xfrm>
                <a:off x="0" y="-38100"/>
                <a:ext cx="766739" cy="233535"/>
              </a:xfrm>
              <a:prstGeom prst="rect">
                <a:avLst/>
              </a:prstGeom>
            </p:spPr>
            <p:txBody>
              <a:bodyPr anchor="ctr" rtlCol="false" tIns="56299" lIns="56299" bIns="56299" rIns="56299"/>
              <a:lstStyle/>
              <a:p>
                <a:pPr algn="ctr">
                  <a:lnSpc>
                    <a:spcPts val="2659"/>
                  </a:lnSpc>
                </a:pPr>
                <a:r>
                  <a:rPr lang="en-US" sz="1899">
                    <a:solidFill>
                      <a:srgbClr val="FFFFFF"/>
                    </a:solidFill>
                    <a:latin typeface="Helvetica Now Display"/>
                    <a:ea typeface="Helvetica Now Display"/>
                    <a:cs typeface="Helvetica Now Display"/>
                    <a:sym typeface="Helvetica Now Display"/>
                  </a:rPr>
                  <a:t>Framing the Message</a:t>
                </a:r>
              </a:p>
            </p:txBody>
          </p:sp>
        </p:grpSp>
        <p:grpSp>
          <p:nvGrpSpPr>
            <p:cNvPr name="Group 21" id="21"/>
            <p:cNvGrpSpPr/>
            <p:nvPr/>
          </p:nvGrpSpPr>
          <p:grpSpPr>
            <a:xfrm rot="0">
              <a:off x="0" y="4090716"/>
              <a:ext cx="3344881" cy="864199"/>
              <a:chOff x="0" y="0"/>
              <a:chExt cx="756430" cy="195435"/>
            </a:xfrm>
          </p:grpSpPr>
          <p:sp>
            <p:nvSpPr>
              <p:cNvPr name="Freeform 22" id="22"/>
              <p:cNvSpPr/>
              <p:nvPr/>
            </p:nvSpPr>
            <p:spPr>
              <a:xfrm flipH="false" flipV="false" rot="0">
                <a:off x="0" y="0"/>
                <a:ext cx="756430" cy="195435"/>
              </a:xfrm>
              <a:custGeom>
                <a:avLst/>
                <a:gdLst/>
                <a:ahLst/>
                <a:cxnLst/>
                <a:rect r="r" b="b" t="t" l="l"/>
                <a:pathLst>
                  <a:path h="195435" w="756430">
                    <a:moveTo>
                      <a:pt x="41770" y="0"/>
                    </a:moveTo>
                    <a:lnTo>
                      <a:pt x="714660" y="0"/>
                    </a:lnTo>
                    <a:cubicBezTo>
                      <a:pt x="725738" y="0"/>
                      <a:pt x="736362" y="4401"/>
                      <a:pt x="744196" y="12234"/>
                    </a:cubicBezTo>
                    <a:cubicBezTo>
                      <a:pt x="752029" y="20067"/>
                      <a:pt x="756430" y="30692"/>
                      <a:pt x="756430" y="41770"/>
                    </a:cubicBezTo>
                    <a:lnTo>
                      <a:pt x="756430" y="153665"/>
                    </a:lnTo>
                    <a:cubicBezTo>
                      <a:pt x="756430" y="164743"/>
                      <a:pt x="752029" y="175367"/>
                      <a:pt x="744196" y="183201"/>
                    </a:cubicBezTo>
                    <a:cubicBezTo>
                      <a:pt x="736362" y="191034"/>
                      <a:pt x="725738" y="195435"/>
                      <a:pt x="714660" y="195435"/>
                    </a:cubicBezTo>
                    <a:lnTo>
                      <a:pt x="41770" y="195435"/>
                    </a:lnTo>
                    <a:cubicBezTo>
                      <a:pt x="30692" y="195435"/>
                      <a:pt x="20067" y="191034"/>
                      <a:pt x="12234" y="183201"/>
                    </a:cubicBezTo>
                    <a:cubicBezTo>
                      <a:pt x="4401" y="175367"/>
                      <a:pt x="0" y="164743"/>
                      <a:pt x="0" y="153665"/>
                    </a:cubicBezTo>
                    <a:lnTo>
                      <a:pt x="0" y="41770"/>
                    </a:lnTo>
                    <a:cubicBezTo>
                      <a:pt x="0" y="30692"/>
                      <a:pt x="4401" y="20067"/>
                      <a:pt x="12234" y="12234"/>
                    </a:cubicBezTo>
                    <a:cubicBezTo>
                      <a:pt x="20067" y="4401"/>
                      <a:pt x="30692" y="0"/>
                      <a:pt x="41770" y="0"/>
                    </a:cubicBezTo>
                    <a:close/>
                  </a:path>
                </a:pathLst>
              </a:custGeom>
              <a:solidFill>
                <a:srgbClr val="51748B"/>
              </a:solidFill>
            </p:spPr>
          </p:sp>
          <p:sp>
            <p:nvSpPr>
              <p:cNvPr name="TextBox 23" id="23"/>
              <p:cNvSpPr txBox="true"/>
              <p:nvPr/>
            </p:nvSpPr>
            <p:spPr>
              <a:xfrm>
                <a:off x="0" y="-38100"/>
                <a:ext cx="756430" cy="233535"/>
              </a:xfrm>
              <a:prstGeom prst="rect">
                <a:avLst/>
              </a:prstGeom>
            </p:spPr>
            <p:txBody>
              <a:bodyPr anchor="ctr" rtlCol="false" tIns="56299" lIns="56299" bIns="56299" rIns="56299"/>
              <a:lstStyle/>
              <a:p>
                <a:pPr algn="ctr">
                  <a:lnSpc>
                    <a:spcPts val="2659"/>
                  </a:lnSpc>
                </a:pPr>
                <a:r>
                  <a:rPr lang="en-US" sz="1899">
                    <a:solidFill>
                      <a:srgbClr val="FFFFFF"/>
                    </a:solidFill>
                    <a:latin typeface="Helvetica Now Display"/>
                    <a:ea typeface="Helvetica Now Display"/>
                    <a:cs typeface="Helvetica Now Display"/>
                    <a:sym typeface="Helvetica Now Display"/>
                  </a:rPr>
                  <a:t>Managing Dynamics</a:t>
                </a:r>
              </a:p>
            </p:txBody>
          </p:sp>
        </p:grpSp>
      </p:grpSp>
      <p:grpSp>
        <p:nvGrpSpPr>
          <p:cNvPr name="Group 24" id="24"/>
          <p:cNvGrpSpPr/>
          <p:nvPr/>
        </p:nvGrpSpPr>
        <p:grpSpPr>
          <a:xfrm rot="0">
            <a:off x="805832" y="5053431"/>
            <a:ext cx="6117783" cy="4198328"/>
            <a:chOff x="0" y="0"/>
            <a:chExt cx="8157044" cy="5597771"/>
          </a:xfrm>
        </p:grpSpPr>
        <p:sp>
          <p:nvSpPr>
            <p:cNvPr name="Freeform 25" id="25"/>
            <p:cNvSpPr/>
            <p:nvPr/>
          </p:nvSpPr>
          <p:spPr>
            <a:xfrm flipH="false" flipV="false" rot="0">
              <a:off x="0" y="0"/>
              <a:ext cx="8157044" cy="5597771"/>
            </a:xfrm>
            <a:custGeom>
              <a:avLst/>
              <a:gdLst/>
              <a:ahLst/>
              <a:cxnLst/>
              <a:rect r="r" b="b" t="t" l="l"/>
              <a:pathLst>
                <a:path h="5597771" w="8157044">
                  <a:moveTo>
                    <a:pt x="0" y="0"/>
                  </a:moveTo>
                  <a:lnTo>
                    <a:pt x="8157044" y="0"/>
                  </a:lnTo>
                  <a:lnTo>
                    <a:pt x="8157044" y="5597771"/>
                  </a:lnTo>
                  <a:lnTo>
                    <a:pt x="0" y="5597771"/>
                  </a:lnTo>
                  <a:lnTo>
                    <a:pt x="0" y="0"/>
                  </a:lnTo>
                  <a:close/>
                </a:path>
              </a:pathLst>
            </a:custGeom>
            <a:blipFill>
              <a:blip r:embed="rId14">
                <a:alphaModFix amt="35000"/>
                <a:extLst>
                  <a:ext uri="{96DAC541-7B7A-43D3-8B79-37D633B846F1}">
                    <asvg:svgBlip xmlns:asvg="http://schemas.microsoft.com/office/drawing/2016/SVG/main" r:embed="rId15"/>
                  </a:ext>
                </a:extLst>
              </a:blip>
              <a:stretch>
                <a:fillRect l="0" t="0" r="0" b="0"/>
              </a:stretch>
            </a:blipFill>
          </p:spPr>
        </p:sp>
        <p:grpSp>
          <p:nvGrpSpPr>
            <p:cNvPr name="Group 26" id="26"/>
            <p:cNvGrpSpPr/>
            <p:nvPr/>
          </p:nvGrpSpPr>
          <p:grpSpPr>
            <a:xfrm rot="0">
              <a:off x="445509" y="366815"/>
              <a:ext cx="7266026" cy="4864141"/>
              <a:chOff x="0" y="0"/>
              <a:chExt cx="1494365" cy="1000382"/>
            </a:xfrm>
          </p:grpSpPr>
          <p:sp>
            <p:nvSpPr>
              <p:cNvPr name="Freeform 27" id="27"/>
              <p:cNvSpPr/>
              <p:nvPr/>
            </p:nvSpPr>
            <p:spPr>
              <a:xfrm flipH="false" flipV="false" rot="0">
                <a:off x="0" y="0"/>
                <a:ext cx="1494365" cy="1000382"/>
              </a:xfrm>
              <a:custGeom>
                <a:avLst/>
                <a:gdLst/>
                <a:ahLst/>
                <a:cxnLst/>
                <a:rect r="r" b="b" t="t" l="l"/>
                <a:pathLst>
                  <a:path h="1000382" w="1494365">
                    <a:moveTo>
                      <a:pt x="30672" y="0"/>
                    </a:moveTo>
                    <a:lnTo>
                      <a:pt x="1463693" y="0"/>
                    </a:lnTo>
                    <a:cubicBezTo>
                      <a:pt x="1480633" y="0"/>
                      <a:pt x="1494365" y="13732"/>
                      <a:pt x="1494365" y="30672"/>
                    </a:cubicBezTo>
                    <a:lnTo>
                      <a:pt x="1494365" y="969710"/>
                    </a:lnTo>
                    <a:cubicBezTo>
                      <a:pt x="1494365" y="977845"/>
                      <a:pt x="1491134" y="985646"/>
                      <a:pt x="1485381" y="991398"/>
                    </a:cubicBezTo>
                    <a:cubicBezTo>
                      <a:pt x="1479629" y="997151"/>
                      <a:pt x="1471828" y="1000382"/>
                      <a:pt x="1463693" y="1000382"/>
                    </a:cubicBezTo>
                    <a:lnTo>
                      <a:pt x="30672" y="1000382"/>
                    </a:lnTo>
                    <a:cubicBezTo>
                      <a:pt x="22537" y="1000382"/>
                      <a:pt x="14736" y="997151"/>
                      <a:pt x="8984" y="991398"/>
                    </a:cubicBezTo>
                    <a:cubicBezTo>
                      <a:pt x="3232" y="985646"/>
                      <a:pt x="0" y="977845"/>
                      <a:pt x="0" y="969710"/>
                    </a:cubicBezTo>
                    <a:lnTo>
                      <a:pt x="0" y="30672"/>
                    </a:lnTo>
                    <a:cubicBezTo>
                      <a:pt x="0" y="22537"/>
                      <a:pt x="3232" y="14736"/>
                      <a:pt x="8984" y="8984"/>
                    </a:cubicBezTo>
                    <a:cubicBezTo>
                      <a:pt x="14736" y="3232"/>
                      <a:pt x="22537" y="0"/>
                      <a:pt x="30672" y="0"/>
                    </a:cubicBezTo>
                    <a:close/>
                  </a:path>
                </a:pathLst>
              </a:custGeom>
              <a:solidFill>
                <a:srgbClr val="FFFFFF"/>
              </a:solidFill>
              <a:ln cap="rnd">
                <a:noFill/>
                <a:prstDash val="solid"/>
                <a:round/>
              </a:ln>
            </p:spPr>
          </p:sp>
          <p:sp>
            <p:nvSpPr>
              <p:cNvPr name="TextBox 28" id="28"/>
              <p:cNvSpPr txBox="true"/>
              <p:nvPr/>
            </p:nvSpPr>
            <p:spPr>
              <a:xfrm>
                <a:off x="0" y="-28575"/>
                <a:ext cx="1494365" cy="1028957"/>
              </a:xfrm>
              <a:prstGeom prst="rect">
                <a:avLst/>
              </a:prstGeom>
            </p:spPr>
            <p:txBody>
              <a:bodyPr anchor="ctr" rtlCol="false" tIns="85938" lIns="85938" bIns="85938" rIns="85938"/>
              <a:lstStyle/>
              <a:p>
                <a:pPr algn="ctr">
                  <a:lnSpc>
                    <a:spcPts val="2493"/>
                  </a:lnSpc>
                </a:pPr>
              </a:p>
            </p:txBody>
          </p:sp>
        </p:grpSp>
        <p:sp>
          <p:nvSpPr>
            <p:cNvPr name="TextBox 29" id="29"/>
            <p:cNvSpPr txBox="true"/>
            <p:nvPr/>
          </p:nvSpPr>
          <p:spPr>
            <a:xfrm rot="0">
              <a:off x="1389351" y="1456707"/>
              <a:ext cx="5378342" cy="2636511"/>
            </a:xfrm>
            <a:prstGeom prst="rect">
              <a:avLst/>
            </a:prstGeom>
          </p:spPr>
          <p:txBody>
            <a:bodyPr anchor="t" rtlCol="false" tIns="0" lIns="0" bIns="0" rIns="0">
              <a:spAutoFit/>
            </a:bodyPr>
            <a:lstStyle/>
            <a:p>
              <a:pPr algn="l">
                <a:lnSpc>
                  <a:spcPts val="3220"/>
                </a:lnSpc>
              </a:pPr>
              <a:r>
                <a:rPr lang="en-US" sz="2300">
                  <a:solidFill>
                    <a:srgbClr val="303030"/>
                  </a:solidFill>
                  <a:latin typeface="Helvetica Now Display"/>
                  <a:ea typeface="Helvetica Now Display"/>
                  <a:cs typeface="Helvetica Now Display"/>
                  <a:sym typeface="Helvetica Now Display"/>
                </a:rPr>
                <a:t>There are endless tips and tricks on how to communicate, but we’ve boiled it down to four of the most meaningful points within any given conversation.</a:t>
              </a:r>
            </a:p>
          </p:txBody>
        </p:sp>
      </p:grpSp>
      <p:sp>
        <p:nvSpPr>
          <p:cNvPr name="TextBox 30" id="30"/>
          <p:cNvSpPr txBox="true"/>
          <p:nvPr/>
        </p:nvSpPr>
        <p:spPr>
          <a:xfrm rot="0">
            <a:off x="1028700" y="1095375"/>
            <a:ext cx="6563748" cy="2936875"/>
          </a:xfrm>
          <a:prstGeom prst="rect">
            <a:avLst/>
          </a:prstGeom>
        </p:spPr>
        <p:txBody>
          <a:bodyPr anchor="t" rtlCol="false" tIns="0" lIns="0" bIns="0" rIns="0">
            <a:spAutoFit/>
          </a:bodyPr>
          <a:lstStyle/>
          <a:p>
            <a:pPr algn="l" marL="0" indent="0" lvl="1">
              <a:lnSpc>
                <a:spcPts val="7699"/>
              </a:lnSpc>
              <a:spcBef>
                <a:spcPct val="0"/>
              </a:spcBef>
            </a:pPr>
            <a:r>
              <a:rPr lang="en-US" sz="6999" spc="-419">
                <a:solidFill>
                  <a:srgbClr val="303030">
                    <a:alpha val="60000"/>
                  </a:srgbClr>
                </a:solidFill>
                <a:latin typeface="Inter"/>
                <a:ea typeface="Inter"/>
                <a:cs typeface="Inter"/>
                <a:sym typeface="Inter"/>
              </a:rPr>
              <a:t>Four Strategies to </a:t>
            </a:r>
            <a:r>
              <a:rPr lang="en-US" sz="6999" spc="-419">
                <a:solidFill>
                  <a:srgbClr val="51748B">
                    <a:alpha val="60000"/>
                  </a:srgbClr>
                </a:solidFill>
                <a:latin typeface="Inter"/>
                <a:ea typeface="Inter"/>
                <a:cs typeface="Inter"/>
                <a:sym typeface="Inter"/>
              </a:rPr>
              <a:t>Communicate Effectively</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16737" y="0"/>
            <a:ext cx="5876384" cy="10287000"/>
            <a:chOff x="0" y="0"/>
            <a:chExt cx="7835178" cy="13716000"/>
          </a:xfrm>
        </p:grpSpPr>
        <p:sp>
          <p:nvSpPr>
            <p:cNvPr name="Freeform 3" id="3"/>
            <p:cNvSpPr/>
            <p:nvPr/>
          </p:nvSpPr>
          <p:spPr>
            <a:xfrm flipH="false" flipV="false" rot="0">
              <a:off x="415950" y="0"/>
              <a:ext cx="6872962" cy="13716000"/>
            </a:xfrm>
            <a:custGeom>
              <a:avLst/>
              <a:gdLst/>
              <a:ahLst/>
              <a:cxnLst/>
              <a:rect r="r" b="b" t="t" l="l"/>
              <a:pathLst>
                <a:path h="13716000" w="6872962">
                  <a:moveTo>
                    <a:pt x="0" y="0"/>
                  </a:moveTo>
                  <a:lnTo>
                    <a:pt x="6872962" y="0"/>
                  </a:lnTo>
                  <a:lnTo>
                    <a:pt x="6872962" y="13716000"/>
                  </a:lnTo>
                  <a:lnTo>
                    <a:pt x="0" y="13716000"/>
                  </a:lnTo>
                  <a:lnTo>
                    <a:pt x="0" y="0"/>
                  </a:lnTo>
                  <a:close/>
                </a:path>
              </a:pathLst>
            </a:custGeom>
            <a:blipFill>
              <a:blip r:embed="rId3"/>
              <a:stretch>
                <a:fillRect l="-171512" t="-46611" r="-176891" b="-3089"/>
              </a:stretch>
            </a:blipFill>
          </p:spPr>
        </p:sp>
        <p:grpSp>
          <p:nvGrpSpPr>
            <p:cNvPr name="Group 4" id="4"/>
            <p:cNvGrpSpPr/>
            <p:nvPr/>
          </p:nvGrpSpPr>
          <p:grpSpPr>
            <a:xfrm rot="0">
              <a:off x="0" y="4120731"/>
              <a:ext cx="7835178" cy="5474538"/>
              <a:chOff x="0" y="0"/>
              <a:chExt cx="1547690" cy="1081390"/>
            </a:xfrm>
          </p:grpSpPr>
          <p:sp>
            <p:nvSpPr>
              <p:cNvPr name="Freeform 5" id="5"/>
              <p:cNvSpPr/>
              <p:nvPr/>
            </p:nvSpPr>
            <p:spPr>
              <a:xfrm flipH="false" flipV="false" rot="0">
                <a:off x="0" y="0"/>
                <a:ext cx="1547690" cy="1081390"/>
              </a:xfrm>
              <a:custGeom>
                <a:avLst/>
                <a:gdLst/>
                <a:ahLst/>
                <a:cxnLst/>
                <a:rect r="r" b="b" t="t" l="l"/>
                <a:pathLst>
                  <a:path h="1081390" w="1547690">
                    <a:moveTo>
                      <a:pt x="0" y="0"/>
                    </a:moveTo>
                    <a:lnTo>
                      <a:pt x="1547690" y="0"/>
                    </a:lnTo>
                    <a:lnTo>
                      <a:pt x="1547690" y="1081390"/>
                    </a:lnTo>
                    <a:lnTo>
                      <a:pt x="0" y="1081390"/>
                    </a:lnTo>
                    <a:close/>
                  </a:path>
                </a:pathLst>
              </a:custGeom>
              <a:solidFill>
                <a:srgbClr val="FFFFFF"/>
              </a:solidFill>
            </p:spPr>
          </p:sp>
          <p:sp>
            <p:nvSpPr>
              <p:cNvPr name="TextBox 6" id="6"/>
              <p:cNvSpPr txBox="true"/>
              <p:nvPr/>
            </p:nvSpPr>
            <p:spPr>
              <a:xfrm>
                <a:off x="0" y="-38100"/>
                <a:ext cx="1547690" cy="1119490"/>
              </a:xfrm>
              <a:prstGeom prst="rect">
                <a:avLst/>
              </a:prstGeom>
            </p:spPr>
            <p:txBody>
              <a:bodyPr anchor="ctr" rtlCol="false" tIns="50800" lIns="50800" bIns="50800" rIns="50800"/>
              <a:lstStyle/>
              <a:p>
                <a:pPr algn="ctr">
                  <a:lnSpc>
                    <a:spcPts val="2659"/>
                  </a:lnSpc>
                </a:pPr>
              </a:p>
            </p:txBody>
          </p:sp>
        </p:grpSp>
        <p:sp>
          <p:nvSpPr>
            <p:cNvPr name="TextBox 7" id="7"/>
            <p:cNvSpPr txBox="true"/>
            <p:nvPr/>
          </p:nvSpPr>
          <p:spPr>
            <a:xfrm rot="0">
              <a:off x="415950" y="5924646"/>
              <a:ext cx="7003278" cy="2844801"/>
            </a:xfrm>
            <a:prstGeom prst="rect">
              <a:avLst/>
            </a:prstGeom>
          </p:spPr>
          <p:txBody>
            <a:bodyPr anchor="t" rtlCol="false" tIns="0" lIns="0" bIns="0" rIns="0">
              <a:spAutoFit/>
            </a:bodyPr>
            <a:lstStyle/>
            <a:p>
              <a:pPr algn="ctr" marL="0" indent="0" lvl="1">
                <a:lnSpc>
                  <a:spcPts val="8250"/>
                </a:lnSpc>
                <a:spcBef>
                  <a:spcPct val="0"/>
                </a:spcBef>
              </a:pPr>
              <a:r>
                <a:rPr lang="en-US" sz="7500" spc="-450">
                  <a:solidFill>
                    <a:srgbClr val="51748B">
                      <a:alpha val="60000"/>
                    </a:srgbClr>
                  </a:solidFill>
                  <a:latin typeface="Inter"/>
                  <a:ea typeface="Inter"/>
                  <a:cs typeface="Inter"/>
                  <a:sym typeface="Inter"/>
                </a:rPr>
                <a:t>Showing Up as Yourself</a:t>
              </a:r>
            </a:p>
          </p:txBody>
        </p:sp>
        <p:sp>
          <p:nvSpPr>
            <p:cNvPr name="TextBox 8" id="8"/>
            <p:cNvSpPr txBox="true"/>
            <p:nvPr/>
          </p:nvSpPr>
          <p:spPr>
            <a:xfrm rot="0">
              <a:off x="415950" y="4975128"/>
              <a:ext cx="7003278" cy="651298"/>
            </a:xfrm>
            <a:prstGeom prst="rect">
              <a:avLst/>
            </a:prstGeom>
          </p:spPr>
          <p:txBody>
            <a:bodyPr anchor="t" rtlCol="false" tIns="0" lIns="0" bIns="0" rIns="0">
              <a:spAutoFit/>
            </a:bodyPr>
            <a:lstStyle/>
            <a:p>
              <a:pPr algn="ctr" marL="0" indent="0" lvl="1">
                <a:lnSpc>
                  <a:spcPts val="3739"/>
                </a:lnSpc>
                <a:spcBef>
                  <a:spcPct val="0"/>
                </a:spcBef>
              </a:pPr>
              <a:r>
                <a:rPr lang="en-US" sz="3399" spc="-203" strike="noStrike" u="none">
                  <a:solidFill>
                    <a:srgbClr val="303030">
                      <a:alpha val="60000"/>
                    </a:srgbClr>
                  </a:solidFill>
                  <a:latin typeface="Inter"/>
                  <a:ea typeface="Inter"/>
                  <a:cs typeface="Inter"/>
                  <a:sym typeface="Inter"/>
                </a:rPr>
                <a:t>STRATEGY #1</a:t>
              </a:r>
            </a:p>
          </p:txBody>
        </p:sp>
      </p:grpSp>
      <p:grpSp>
        <p:nvGrpSpPr>
          <p:cNvPr name="Group 9" id="9"/>
          <p:cNvGrpSpPr/>
          <p:nvPr/>
        </p:nvGrpSpPr>
        <p:grpSpPr>
          <a:xfrm rot="0">
            <a:off x="7400538" y="2854401"/>
            <a:ext cx="10064619" cy="6906845"/>
            <a:chOff x="0" y="0"/>
            <a:chExt cx="13419492" cy="9209127"/>
          </a:xfrm>
        </p:grpSpPr>
        <p:sp>
          <p:nvSpPr>
            <p:cNvPr name="Freeform 10" id="10"/>
            <p:cNvSpPr/>
            <p:nvPr/>
          </p:nvSpPr>
          <p:spPr>
            <a:xfrm flipH="false" flipV="false" rot="0">
              <a:off x="0" y="0"/>
              <a:ext cx="13419492" cy="9209127"/>
            </a:xfrm>
            <a:custGeom>
              <a:avLst/>
              <a:gdLst/>
              <a:ahLst/>
              <a:cxnLst/>
              <a:rect r="r" b="b" t="t" l="l"/>
              <a:pathLst>
                <a:path h="9209127" w="13419492">
                  <a:moveTo>
                    <a:pt x="0" y="0"/>
                  </a:moveTo>
                  <a:lnTo>
                    <a:pt x="13419492" y="0"/>
                  </a:lnTo>
                  <a:lnTo>
                    <a:pt x="13419492" y="9209127"/>
                  </a:lnTo>
                  <a:lnTo>
                    <a:pt x="0" y="9209127"/>
                  </a:lnTo>
                  <a:lnTo>
                    <a:pt x="0" y="0"/>
                  </a:lnTo>
                  <a:close/>
                </a:path>
              </a:pathLst>
            </a:custGeom>
            <a:blipFill>
              <a:blip r:embed="rId4">
                <a:alphaModFix amt="35000"/>
                <a:extLst>
                  <a:ext uri="{96DAC541-7B7A-43D3-8B79-37D633B846F1}">
                    <asvg:svgBlip xmlns:asvg="http://schemas.microsoft.com/office/drawing/2016/SVG/main" r:embed="rId5"/>
                  </a:ext>
                </a:extLst>
              </a:blip>
              <a:stretch>
                <a:fillRect l="0" t="0" r="0" b="0"/>
              </a:stretch>
            </a:blipFill>
          </p:spPr>
        </p:sp>
        <p:grpSp>
          <p:nvGrpSpPr>
            <p:cNvPr name="Group 11" id="11"/>
            <p:cNvGrpSpPr/>
            <p:nvPr/>
          </p:nvGrpSpPr>
          <p:grpSpPr>
            <a:xfrm rot="0">
              <a:off x="732925" y="603463"/>
              <a:ext cx="11953642" cy="8002200"/>
              <a:chOff x="0" y="0"/>
              <a:chExt cx="1494365" cy="1000382"/>
            </a:xfrm>
          </p:grpSpPr>
          <p:sp>
            <p:nvSpPr>
              <p:cNvPr name="Freeform 12" id="12"/>
              <p:cNvSpPr/>
              <p:nvPr/>
            </p:nvSpPr>
            <p:spPr>
              <a:xfrm flipH="false" flipV="false" rot="0">
                <a:off x="0" y="0"/>
                <a:ext cx="1494365" cy="1000382"/>
              </a:xfrm>
              <a:custGeom>
                <a:avLst/>
                <a:gdLst/>
                <a:ahLst/>
                <a:cxnLst/>
                <a:rect r="r" b="b" t="t" l="l"/>
                <a:pathLst>
                  <a:path h="1000382" w="1494365">
                    <a:moveTo>
                      <a:pt x="30672" y="0"/>
                    </a:moveTo>
                    <a:lnTo>
                      <a:pt x="1463693" y="0"/>
                    </a:lnTo>
                    <a:cubicBezTo>
                      <a:pt x="1480633" y="0"/>
                      <a:pt x="1494365" y="13732"/>
                      <a:pt x="1494365" y="30672"/>
                    </a:cubicBezTo>
                    <a:lnTo>
                      <a:pt x="1494365" y="969710"/>
                    </a:lnTo>
                    <a:cubicBezTo>
                      <a:pt x="1494365" y="977845"/>
                      <a:pt x="1491134" y="985646"/>
                      <a:pt x="1485381" y="991398"/>
                    </a:cubicBezTo>
                    <a:cubicBezTo>
                      <a:pt x="1479629" y="997151"/>
                      <a:pt x="1471828" y="1000382"/>
                      <a:pt x="1463693" y="1000382"/>
                    </a:cubicBezTo>
                    <a:lnTo>
                      <a:pt x="30672" y="1000382"/>
                    </a:lnTo>
                    <a:cubicBezTo>
                      <a:pt x="22537" y="1000382"/>
                      <a:pt x="14736" y="997151"/>
                      <a:pt x="8984" y="991398"/>
                    </a:cubicBezTo>
                    <a:cubicBezTo>
                      <a:pt x="3232" y="985646"/>
                      <a:pt x="0" y="977845"/>
                      <a:pt x="0" y="969710"/>
                    </a:cubicBezTo>
                    <a:lnTo>
                      <a:pt x="0" y="30672"/>
                    </a:lnTo>
                    <a:cubicBezTo>
                      <a:pt x="0" y="22537"/>
                      <a:pt x="3232" y="14736"/>
                      <a:pt x="8984" y="8984"/>
                    </a:cubicBezTo>
                    <a:cubicBezTo>
                      <a:pt x="14736" y="3232"/>
                      <a:pt x="22537" y="0"/>
                      <a:pt x="30672" y="0"/>
                    </a:cubicBezTo>
                    <a:close/>
                  </a:path>
                </a:pathLst>
              </a:custGeom>
              <a:solidFill>
                <a:srgbClr val="FFFFFF"/>
              </a:solidFill>
              <a:ln cap="rnd">
                <a:noFill/>
                <a:prstDash val="solid"/>
                <a:round/>
              </a:ln>
            </p:spPr>
          </p:sp>
          <p:sp>
            <p:nvSpPr>
              <p:cNvPr name="TextBox 13" id="13"/>
              <p:cNvSpPr txBox="true"/>
              <p:nvPr/>
            </p:nvSpPr>
            <p:spPr>
              <a:xfrm>
                <a:off x="0" y="-28575"/>
                <a:ext cx="1494365" cy="1028957"/>
              </a:xfrm>
              <a:prstGeom prst="rect">
                <a:avLst/>
              </a:prstGeom>
            </p:spPr>
            <p:txBody>
              <a:bodyPr anchor="ctr" rtlCol="false" tIns="85938" lIns="85938" bIns="85938" rIns="85938"/>
              <a:lstStyle/>
              <a:p>
                <a:pPr algn="ctr">
                  <a:lnSpc>
                    <a:spcPts val="2493"/>
                  </a:lnSpc>
                </a:pPr>
              </a:p>
            </p:txBody>
          </p:sp>
        </p:grpSp>
      </p:grpSp>
      <p:sp>
        <p:nvSpPr>
          <p:cNvPr name="TextBox 14" id="14"/>
          <p:cNvSpPr txBox="true"/>
          <p:nvPr/>
        </p:nvSpPr>
        <p:spPr>
          <a:xfrm rot="0">
            <a:off x="8545426" y="3926356"/>
            <a:ext cx="3710285" cy="523875"/>
          </a:xfrm>
          <a:prstGeom prst="rect">
            <a:avLst/>
          </a:prstGeom>
        </p:spPr>
        <p:txBody>
          <a:bodyPr anchor="t" rtlCol="false" tIns="0" lIns="0" bIns="0" rIns="0">
            <a:spAutoFit/>
          </a:bodyPr>
          <a:lstStyle/>
          <a:p>
            <a:pPr algn="l">
              <a:lnSpc>
                <a:spcPts val="4200"/>
              </a:lnSpc>
              <a:spcBef>
                <a:spcPct val="0"/>
              </a:spcBef>
            </a:pPr>
            <a:r>
              <a:rPr lang="en-US" b="true" sz="3000">
                <a:solidFill>
                  <a:srgbClr val="303030"/>
                </a:solidFill>
                <a:latin typeface="Helvetica Now Display Bold"/>
                <a:ea typeface="Helvetica Now Display Bold"/>
                <a:cs typeface="Helvetica Now Display Bold"/>
                <a:sym typeface="Helvetica Now Display Bold"/>
              </a:rPr>
              <a:t>What This Looks Like:</a:t>
            </a:r>
          </a:p>
        </p:txBody>
      </p:sp>
      <p:grpSp>
        <p:nvGrpSpPr>
          <p:cNvPr name="Group 15" id="15"/>
          <p:cNvGrpSpPr/>
          <p:nvPr/>
        </p:nvGrpSpPr>
        <p:grpSpPr>
          <a:xfrm rot="0">
            <a:off x="7714936" y="779265"/>
            <a:ext cx="9391964" cy="1895509"/>
            <a:chOff x="0" y="0"/>
            <a:chExt cx="12522618" cy="2527346"/>
          </a:xfrm>
        </p:grpSpPr>
        <p:grpSp>
          <p:nvGrpSpPr>
            <p:cNvPr name="Group 16" id="16"/>
            <p:cNvGrpSpPr/>
            <p:nvPr/>
          </p:nvGrpSpPr>
          <p:grpSpPr>
            <a:xfrm rot="0">
              <a:off x="304732" y="410389"/>
              <a:ext cx="12217886" cy="2116957"/>
              <a:chOff x="0" y="0"/>
              <a:chExt cx="2413410" cy="418164"/>
            </a:xfrm>
          </p:grpSpPr>
          <p:sp>
            <p:nvSpPr>
              <p:cNvPr name="Freeform 17" id="17"/>
              <p:cNvSpPr/>
              <p:nvPr/>
            </p:nvSpPr>
            <p:spPr>
              <a:xfrm flipH="false" flipV="false" rot="0">
                <a:off x="0" y="0"/>
                <a:ext cx="2413410" cy="418164"/>
              </a:xfrm>
              <a:custGeom>
                <a:avLst/>
                <a:gdLst/>
                <a:ahLst/>
                <a:cxnLst/>
                <a:rect r="r" b="b" t="t" l="l"/>
                <a:pathLst>
                  <a:path h="418164" w="2413410">
                    <a:moveTo>
                      <a:pt x="29571" y="0"/>
                    </a:moveTo>
                    <a:lnTo>
                      <a:pt x="2383839" y="0"/>
                    </a:lnTo>
                    <a:cubicBezTo>
                      <a:pt x="2400171" y="0"/>
                      <a:pt x="2413410" y="13239"/>
                      <a:pt x="2413410" y="29571"/>
                    </a:cubicBezTo>
                    <a:lnTo>
                      <a:pt x="2413410" y="388594"/>
                    </a:lnTo>
                    <a:cubicBezTo>
                      <a:pt x="2413410" y="404925"/>
                      <a:pt x="2400171" y="418164"/>
                      <a:pt x="2383839" y="418164"/>
                    </a:cubicBezTo>
                    <a:lnTo>
                      <a:pt x="29571" y="418164"/>
                    </a:lnTo>
                    <a:cubicBezTo>
                      <a:pt x="21728" y="418164"/>
                      <a:pt x="14207" y="415049"/>
                      <a:pt x="8661" y="409503"/>
                    </a:cubicBezTo>
                    <a:cubicBezTo>
                      <a:pt x="3115" y="403958"/>
                      <a:pt x="0" y="396436"/>
                      <a:pt x="0" y="388594"/>
                    </a:cubicBezTo>
                    <a:lnTo>
                      <a:pt x="0" y="29571"/>
                    </a:lnTo>
                    <a:cubicBezTo>
                      <a:pt x="0" y="13239"/>
                      <a:pt x="13239" y="0"/>
                      <a:pt x="29571" y="0"/>
                    </a:cubicBezTo>
                    <a:close/>
                  </a:path>
                </a:pathLst>
              </a:custGeom>
              <a:solidFill>
                <a:srgbClr val="51748B">
                  <a:alpha val="21961"/>
                </a:srgbClr>
              </a:solidFill>
              <a:ln cap="rnd">
                <a:noFill/>
                <a:prstDash val="solid"/>
                <a:round/>
              </a:ln>
            </p:spPr>
          </p:sp>
          <p:sp>
            <p:nvSpPr>
              <p:cNvPr name="TextBox 18" id="18"/>
              <p:cNvSpPr txBox="true"/>
              <p:nvPr/>
            </p:nvSpPr>
            <p:spPr>
              <a:xfrm>
                <a:off x="0" y="-28575"/>
                <a:ext cx="2413410" cy="446739"/>
              </a:xfrm>
              <a:prstGeom prst="rect">
                <a:avLst/>
              </a:prstGeom>
            </p:spPr>
            <p:txBody>
              <a:bodyPr anchor="ctr" rtlCol="false" tIns="50800" lIns="50800" bIns="50800" rIns="50800"/>
              <a:lstStyle/>
              <a:p>
                <a:pPr algn="ctr">
                  <a:lnSpc>
                    <a:spcPts val="2493"/>
                  </a:lnSpc>
                </a:pPr>
              </a:p>
            </p:txBody>
          </p:sp>
        </p:grpSp>
        <p:sp>
          <p:nvSpPr>
            <p:cNvPr name="TextBox 19" id="19"/>
            <p:cNvSpPr txBox="true"/>
            <p:nvPr/>
          </p:nvSpPr>
          <p:spPr>
            <a:xfrm rot="0">
              <a:off x="1453006" y="1095011"/>
              <a:ext cx="10376386" cy="777663"/>
            </a:xfrm>
            <a:prstGeom prst="rect">
              <a:avLst/>
            </a:prstGeom>
          </p:spPr>
          <p:txBody>
            <a:bodyPr anchor="t" rtlCol="false" tIns="0" lIns="0" bIns="0" rIns="0">
              <a:spAutoFit/>
            </a:bodyPr>
            <a:lstStyle/>
            <a:p>
              <a:pPr algn="l">
                <a:lnSpc>
                  <a:spcPts val="2254"/>
                </a:lnSpc>
                <a:spcBef>
                  <a:spcPct val="0"/>
                </a:spcBef>
              </a:pPr>
              <a:r>
                <a:rPr lang="en-US" sz="2049" b="true">
                  <a:solidFill>
                    <a:srgbClr val="000000"/>
                  </a:solidFill>
                  <a:latin typeface="Helvetica Now Display Bold"/>
                  <a:ea typeface="Helvetica Now Display Bold"/>
                  <a:cs typeface="Helvetica Now Display Bold"/>
                  <a:sym typeface="Helvetica Now Display Bold"/>
                </a:rPr>
                <a:t>Showing up as yourself means being clear and genuine in your interactions instead of feeling like you need to perform.</a:t>
              </a:r>
            </a:p>
          </p:txBody>
        </p:sp>
        <p:grpSp>
          <p:nvGrpSpPr>
            <p:cNvPr name="Group 20" id="20"/>
            <p:cNvGrpSpPr/>
            <p:nvPr/>
          </p:nvGrpSpPr>
          <p:grpSpPr>
            <a:xfrm rot="0">
              <a:off x="0" y="0"/>
              <a:ext cx="1058505" cy="1058505"/>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2" id="22"/>
              <p:cNvSpPr txBox="true"/>
              <p:nvPr/>
            </p:nvSpPr>
            <p:spPr>
              <a:xfrm>
                <a:off x="76200" y="47625"/>
                <a:ext cx="660400" cy="688975"/>
              </a:xfrm>
              <a:prstGeom prst="rect">
                <a:avLst/>
              </a:prstGeom>
            </p:spPr>
            <p:txBody>
              <a:bodyPr anchor="ctr" rtlCol="false" tIns="45165" lIns="45165" bIns="45165" rIns="45165"/>
              <a:lstStyle/>
              <a:p>
                <a:pPr algn="ctr">
                  <a:lnSpc>
                    <a:spcPts val="2493"/>
                  </a:lnSpc>
                </a:pPr>
              </a:p>
            </p:txBody>
          </p:sp>
        </p:grpSp>
        <p:sp>
          <p:nvSpPr>
            <p:cNvPr name="Freeform 23" id="23"/>
            <p:cNvSpPr/>
            <p:nvPr/>
          </p:nvSpPr>
          <p:spPr>
            <a:xfrm flipH="false" flipV="false" rot="0">
              <a:off x="0" y="0"/>
              <a:ext cx="1058505" cy="1058505"/>
            </a:xfrm>
            <a:custGeom>
              <a:avLst/>
              <a:gdLst/>
              <a:ahLst/>
              <a:cxnLst/>
              <a:rect r="r" b="b" t="t" l="l"/>
              <a:pathLst>
                <a:path h="1058505" w="1058505">
                  <a:moveTo>
                    <a:pt x="0" y="0"/>
                  </a:moveTo>
                  <a:lnTo>
                    <a:pt x="1058505" y="0"/>
                  </a:lnTo>
                  <a:lnTo>
                    <a:pt x="1058505" y="1058505"/>
                  </a:lnTo>
                  <a:lnTo>
                    <a:pt x="0" y="105850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sp>
        <p:nvSpPr>
          <p:cNvPr name="TextBox 24" id="24"/>
          <p:cNvSpPr txBox="true"/>
          <p:nvPr/>
        </p:nvSpPr>
        <p:spPr>
          <a:xfrm rot="0">
            <a:off x="8516851" y="4820263"/>
            <a:ext cx="7628845" cy="789349"/>
          </a:xfrm>
          <a:prstGeom prst="rect">
            <a:avLst/>
          </a:prstGeom>
        </p:spPr>
        <p:txBody>
          <a:bodyPr anchor="t" rtlCol="false" tIns="0" lIns="0" bIns="0" rIns="0">
            <a:spAutoFit/>
          </a:bodyPr>
          <a:lstStyle/>
          <a:p>
            <a:pPr algn="l" marL="496571" indent="-248285" lvl="1">
              <a:lnSpc>
                <a:spcPts val="3220"/>
              </a:lnSpc>
              <a:buFont typeface="Arial"/>
              <a:buChar char="•"/>
            </a:pPr>
            <a:r>
              <a:rPr lang="en-US" sz="2300">
                <a:solidFill>
                  <a:srgbClr val="303030"/>
                </a:solidFill>
                <a:latin typeface="Helvetica Now Display"/>
                <a:ea typeface="Helvetica Now Display"/>
                <a:cs typeface="Helvetica Now Display"/>
                <a:sym typeface="Helvetica Now Display"/>
              </a:rPr>
              <a:t>Lead with integrity; don’t ask for what you can’t or wouldn’t do.</a:t>
            </a:r>
          </a:p>
        </p:txBody>
      </p:sp>
      <p:sp>
        <p:nvSpPr>
          <p:cNvPr name="TextBox 25" id="25"/>
          <p:cNvSpPr txBox="true"/>
          <p:nvPr/>
        </p:nvSpPr>
        <p:spPr>
          <a:xfrm rot="0">
            <a:off x="8516851" y="5805405"/>
            <a:ext cx="7628845" cy="389277"/>
          </a:xfrm>
          <a:prstGeom prst="rect">
            <a:avLst/>
          </a:prstGeom>
        </p:spPr>
        <p:txBody>
          <a:bodyPr anchor="t" rtlCol="false" tIns="0" lIns="0" bIns="0" rIns="0">
            <a:spAutoFit/>
          </a:bodyPr>
          <a:lstStyle/>
          <a:p>
            <a:pPr algn="l" marL="496571" indent="-248285" lvl="1">
              <a:lnSpc>
                <a:spcPts val="3220"/>
              </a:lnSpc>
              <a:buFont typeface="Arial"/>
              <a:buChar char="•"/>
            </a:pPr>
            <a:r>
              <a:rPr lang="en-US" sz="2300">
                <a:solidFill>
                  <a:srgbClr val="303030"/>
                </a:solidFill>
                <a:latin typeface="Helvetica Now Display"/>
                <a:ea typeface="Helvetica Now Display"/>
                <a:cs typeface="Helvetica Now Display"/>
                <a:sym typeface="Helvetica Now Display"/>
              </a:rPr>
              <a:t>Model consistency in words and actions.</a:t>
            </a:r>
          </a:p>
        </p:txBody>
      </p:sp>
      <p:sp>
        <p:nvSpPr>
          <p:cNvPr name="TextBox 26" id="26"/>
          <p:cNvSpPr txBox="true"/>
          <p:nvPr/>
        </p:nvSpPr>
        <p:spPr>
          <a:xfrm rot="0">
            <a:off x="8516851" y="6390475"/>
            <a:ext cx="7628845" cy="389277"/>
          </a:xfrm>
          <a:prstGeom prst="rect">
            <a:avLst/>
          </a:prstGeom>
        </p:spPr>
        <p:txBody>
          <a:bodyPr anchor="t" rtlCol="false" tIns="0" lIns="0" bIns="0" rIns="0">
            <a:spAutoFit/>
          </a:bodyPr>
          <a:lstStyle/>
          <a:p>
            <a:pPr algn="l" marL="496571" indent="-248285" lvl="1">
              <a:lnSpc>
                <a:spcPts val="3220"/>
              </a:lnSpc>
              <a:buFont typeface="Arial"/>
              <a:buChar char="•"/>
            </a:pPr>
            <a:r>
              <a:rPr lang="en-US" sz="2300">
                <a:solidFill>
                  <a:srgbClr val="303030"/>
                </a:solidFill>
                <a:latin typeface="Helvetica Now Display"/>
                <a:ea typeface="Helvetica Now Display"/>
                <a:cs typeface="Helvetica Now Display"/>
                <a:sym typeface="Helvetica Now Display"/>
              </a:rPr>
              <a:t>Communicate with certainty.</a:t>
            </a:r>
          </a:p>
        </p:txBody>
      </p:sp>
      <p:sp>
        <p:nvSpPr>
          <p:cNvPr name="TextBox 27" id="27"/>
          <p:cNvSpPr txBox="true"/>
          <p:nvPr/>
        </p:nvSpPr>
        <p:spPr>
          <a:xfrm rot="0">
            <a:off x="8516851" y="6975545"/>
            <a:ext cx="7628845" cy="389277"/>
          </a:xfrm>
          <a:prstGeom prst="rect">
            <a:avLst/>
          </a:prstGeom>
        </p:spPr>
        <p:txBody>
          <a:bodyPr anchor="t" rtlCol="false" tIns="0" lIns="0" bIns="0" rIns="0">
            <a:spAutoFit/>
          </a:bodyPr>
          <a:lstStyle/>
          <a:p>
            <a:pPr algn="l" marL="496571" indent="-248285" lvl="1">
              <a:lnSpc>
                <a:spcPts val="3220"/>
              </a:lnSpc>
              <a:buFont typeface="Arial"/>
              <a:buChar char="•"/>
            </a:pPr>
            <a:r>
              <a:rPr lang="en-US" sz="2300">
                <a:solidFill>
                  <a:srgbClr val="303030"/>
                </a:solidFill>
                <a:latin typeface="Helvetica Now Display"/>
                <a:ea typeface="Helvetica Now Display"/>
                <a:cs typeface="Helvetica Now Display"/>
                <a:sym typeface="Helvetica Now Display"/>
              </a:rPr>
              <a:t>Adapt your approach without losing your focus or stance.</a:t>
            </a:r>
          </a:p>
        </p:txBody>
      </p:sp>
      <p:sp>
        <p:nvSpPr>
          <p:cNvPr name="TextBox 28" id="28"/>
          <p:cNvSpPr txBox="true"/>
          <p:nvPr/>
        </p:nvSpPr>
        <p:spPr>
          <a:xfrm rot="0">
            <a:off x="8516851" y="7560615"/>
            <a:ext cx="7628845" cy="389277"/>
          </a:xfrm>
          <a:prstGeom prst="rect">
            <a:avLst/>
          </a:prstGeom>
        </p:spPr>
        <p:txBody>
          <a:bodyPr anchor="t" rtlCol="false" tIns="0" lIns="0" bIns="0" rIns="0">
            <a:spAutoFit/>
          </a:bodyPr>
          <a:lstStyle/>
          <a:p>
            <a:pPr algn="l" marL="496571" indent="-248285" lvl="1">
              <a:lnSpc>
                <a:spcPts val="3220"/>
              </a:lnSpc>
              <a:buFont typeface="Arial"/>
              <a:buChar char="•"/>
            </a:pPr>
            <a:r>
              <a:rPr lang="en-US" sz="2300">
                <a:solidFill>
                  <a:srgbClr val="303030"/>
                </a:solidFill>
                <a:latin typeface="Helvetica Now Display"/>
                <a:ea typeface="Helvetica Now Display"/>
                <a:cs typeface="Helvetica Now Display"/>
                <a:sym typeface="Helvetica Now Display"/>
              </a:rPr>
              <a:t>Avoid over-politeness that blurs expectations.</a:t>
            </a:r>
          </a:p>
        </p:txBody>
      </p:sp>
      <p:sp>
        <p:nvSpPr>
          <p:cNvPr name="TextBox 29" id="29"/>
          <p:cNvSpPr txBox="true"/>
          <p:nvPr/>
        </p:nvSpPr>
        <p:spPr>
          <a:xfrm rot="0">
            <a:off x="8516851" y="8145685"/>
            <a:ext cx="7628845" cy="389277"/>
          </a:xfrm>
          <a:prstGeom prst="rect">
            <a:avLst/>
          </a:prstGeom>
        </p:spPr>
        <p:txBody>
          <a:bodyPr anchor="t" rtlCol="false" tIns="0" lIns="0" bIns="0" rIns="0">
            <a:spAutoFit/>
          </a:bodyPr>
          <a:lstStyle/>
          <a:p>
            <a:pPr algn="l" marL="496571" indent="-248285" lvl="1">
              <a:lnSpc>
                <a:spcPts val="3220"/>
              </a:lnSpc>
              <a:buFont typeface="Arial"/>
              <a:buChar char="•"/>
            </a:pPr>
            <a:r>
              <a:rPr lang="en-US" sz="2300">
                <a:solidFill>
                  <a:srgbClr val="303030"/>
                </a:solidFill>
                <a:latin typeface="Helvetica Now Display"/>
                <a:ea typeface="Helvetica Now Display"/>
                <a:cs typeface="Helvetica Now Display"/>
                <a:sym typeface="Helvetica Now Display"/>
              </a:rPr>
              <a:t>Demonstrate openness and vulnerability.</a:t>
            </a:r>
          </a:p>
        </p:txBody>
      </p:sp>
    </p:spTree>
  </p:cSld>
  <p:clrMapOvr>
    <a:masterClrMapping/>
  </p:clrMapOvr>
</p:sld>
</file>

<file path=ppt/slides/slide3.xml><?xml version="1.0" encoding="utf-8"?>
<p:sld xmlns:p="http://schemas.openxmlformats.org/presentationml/2006/main" xmlns:a="http://schemas.openxmlformats.org/drawingml/2006/main">
  <p:cSld>
    <p:bg>
      <p:bgPr>
        <a:solidFill>
          <a:srgbClr val="51748B"/>
        </a:solidFill>
      </p:bgPr>
    </p:bg>
    <p:spTree>
      <p:nvGrpSpPr>
        <p:cNvPr id="1" name=""/>
        <p:cNvGrpSpPr/>
        <p:nvPr/>
      </p:nvGrpSpPr>
      <p:grpSpPr>
        <a:xfrm>
          <a:off x="0" y="0"/>
          <a:ext cx="0" cy="0"/>
          <a:chOff x="0" y="0"/>
          <a:chExt cx="0" cy="0"/>
        </a:xfrm>
      </p:grpSpPr>
      <p:sp>
        <p:nvSpPr>
          <p:cNvPr name="TextBox 2" id="2"/>
          <p:cNvSpPr txBox="true"/>
          <p:nvPr/>
        </p:nvSpPr>
        <p:spPr>
          <a:xfrm rot="0">
            <a:off x="3472942" y="4266194"/>
            <a:ext cx="11342117" cy="2803525"/>
          </a:xfrm>
          <a:prstGeom prst="rect">
            <a:avLst/>
          </a:prstGeom>
        </p:spPr>
        <p:txBody>
          <a:bodyPr anchor="t" rtlCol="false" tIns="0" lIns="0" bIns="0" rIns="0">
            <a:spAutoFit/>
          </a:bodyPr>
          <a:lstStyle/>
          <a:p>
            <a:pPr algn="ctr" marL="0" indent="0" lvl="1">
              <a:lnSpc>
                <a:spcPts val="10999"/>
              </a:lnSpc>
              <a:spcBef>
                <a:spcPct val="0"/>
              </a:spcBef>
            </a:pPr>
            <a:r>
              <a:rPr lang="en-US" sz="9999" spc="-599">
                <a:solidFill>
                  <a:srgbClr val="FFFFFF">
                    <a:alpha val="80000"/>
                  </a:srgbClr>
                </a:solidFill>
                <a:latin typeface="Inter"/>
                <a:ea typeface="Inter"/>
                <a:cs typeface="Inter"/>
                <a:sym typeface="Inter"/>
              </a:rPr>
              <a:t>Introduction to Leadership</a:t>
            </a:r>
          </a:p>
        </p:txBody>
      </p:sp>
      <p:sp>
        <p:nvSpPr>
          <p:cNvPr name="TextBox 3" id="3"/>
          <p:cNvSpPr txBox="true"/>
          <p:nvPr/>
        </p:nvSpPr>
        <p:spPr>
          <a:xfrm rot="0">
            <a:off x="6559309" y="3169657"/>
            <a:ext cx="5169382" cy="422275"/>
          </a:xfrm>
          <a:prstGeom prst="rect">
            <a:avLst/>
          </a:prstGeom>
        </p:spPr>
        <p:txBody>
          <a:bodyPr anchor="t" rtlCol="false" tIns="0" lIns="0" bIns="0" rIns="0">
            <a:spAutoFit/>
          </a:bodyPr>
          <a:lstStyle/>
          <a:p>
            <a:pPr algn="ctr" marL="0" indent="0" lvl="0">
              <a:lnSpc>
                <a:spcPts val="3499"/>
              </a:lnSpc>
              <a:spcBef>
                <a:spcPct val="0"/>
              </a:spcBef>
            </a:pPr>
            <a:r>
              <a:rPr lang="en-US" sz="2499" spc="454">
                <a:solidFill>
                  <a:srgbClr val="FFFFFF"/>
                </a:solidFill>
                <a:latin typeface="Helvetica Now Display"/>
                <a:ea typeface="Helvetica Now Display"/>
                <a:cs typeface="Helvetica Now Display"/>
                <a:sym typeface="Helvetica Now Display"/>
              </a:rPr>
              <a:t>SECTION I</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400538" y="2854401"/>
            <a:ext cx="10064619" cy="6906845"/>
            <a:chOff x="0" y="0"/>
            <a:chExt cx="13419492" cy="9209127"/>
          </a:xfrm>
        </p:grpSpPr>
        <p:sp>
          <p:nvSpPr>
            <p:cNvPr name="Freeform 3" id="3"/>
            <p:cNvSpPr/>
            <p:nvPr/>
          </p:nvSpPr>
          <p:spPr>
            <a:xfrm flipH="false" flipV="false" rot="0">
              <a:off x="0" y="0"/>
              <a:ext cx="13419492" cy="9209127"/>
            </a:xfrm>
            <a:custGeom>
              <a:avLst/>
              <a:gdLst/>
              <a:ahLst/>
              <a:cxnLst/>
              <a:rect r="r" b="b" t="t" l="l"/>
              <a:pathLst>
                <a:path h="9209127" w="13419492">
                  <a:moveTo>
                    <a:pt x="0" y="0"/>
                  </a:moveTo>
                  <a:lnTo>
                    <a:pt x="13419492" y="0"/>
                  </a:lnTo>
                  <a:lnTo>
                    <a:pt x="13419492" y="9209127"/>
                  </a:lnTo>
                  <a:lnTo>
                    <a:pt x="0" y="9209127"/>
                  </a:lnTo>
                  <a:lnTo>
                    <a:pt x="0" y="0"/>
                  </a:lnTo>
                  <a:close/>
                </a:path>
              </a:pathLst>
            </a:custGeom>
            <a:blipFill>
              <a:blip r:embed="rId2">
                <a:alphaModFix amt="35000"/>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732925" y="603463"/>
              <a:ext cx="11953642" cy="8002200"/>
              <a:chOff x="0" y="0"/>
              <a:chExt cx="1494365" cy="1000382"/>
            </a:xfrm>
          </p:grpSpPr>
          <p:sp>
            <p:nvSpPr>
              <p:cNvPr name="Freeform 5" id="5"/>
              <p:cNvSpPr/>
              <p:nvPr/>
            </p:nvSpPr>
            <p:spPr>
              <a:xfrm flipH="false" flipV="false" rot="0">
                <a:off x="0" y="0"/>
                <a:ext cx="1494365" cy="1000382"/>
              </a:xfrm>
              <a:custGeom>
                <a:avLst/>
                <a:gdLst/>
                <a:ahLst/>
                <a:cxnLst/>
                <a:rect r="r" b="b" t="t" l="l"/>
                <a:pathLst>
                  <a:path h="1000382" w="1494365">
                    <a:moveTo>
                      <a:pt x="30672" y="0"/>
                    </a:moveTo>
                    <a:lnTo>
                      <a:pt x="1463693" y="0"/>
                    </a:lnTo>
                    <a:cubicBezTo>
                      <a:pt x="1480633" y="0"/>
                      <a:pt x="1494365" y="13732"/>
                      <a:pt x="1494365" y="30672"/>
                    </a:cubicBezTo>
                    <a:lnTo>
                      <a:pt x="1494365" y="969710"/>
                    </a:lnTo>
                    <a:cubicBezTo>
                      <a:pt x="1494365" y="977845"/>
                      <a:pt x="1491134" y="985646"/>
                      <a:pt x="1485381" y="991398"/>
                    </a:cubicBezTo>
                    <a:cubicBezTo>
                      <a:pt x="1479629" y="997151"/>
                      <a:pt x="1471828" y="1000382"/>
                      <a:pt x="1463693" y="1000382"/>
                    </a:cubicBezTo>
                    <a:lnTo>
                      <a:pt x="30672" y="1000382"/>
                    </a:lnTo>
                    <a:cubicBezTo>
                      <a:pt x="22537" y="1000382"/>
                      <a:pt x="14736" y="997151"/>
                      <a:pt x="8984" y="991398"/>
                    </a:cubicBezTo>
                    <a:cubicBezTo>
                      <a:pt x="3232" y="985646"/>
                      <a:pt x="0" y="977845"/>
                      <a:pt x="0" y="969710"/>
                    </a:cubicBezTo>
                    <a:lnTo>
                      <a:pt x="0" y="30672"/>
                    </a:lnTo>
                    <a:cubicBezTo>
                      <a:pt x="0" y="22537"/>
                      <a:pt x="3232" y="14736"/>
                      <a:pt x="8984" y="8984"/>
                    </a:cubicBezTo>
                    <a:cubicBezTo>
                      <a:pt x="14736" y="3232"/>
                      <a:pt x="22537" y="0"/>
                      <a:pt x="30672" y="0"/>
                    </a:cubicBezTo>
                    <a:close/>
                  </a:path>
                </a:pathLst>
              </a:custGeom>
              <a:solidFill>
                <a:srgbClr val="FFFFFF"/>
              </a:solidFill>
              <a:ln cap="rnd">
                <a:noFill/>
                <a:prstDash val="solid"/>
                <a:round/>
              </a:ln>
            </p:spPr>
          </p:sp>
          <p:sp>
            <p:nvSpPr>
              <p:cNvPr name="TextBox 6" id="6"/>
              <p:cNvSpPr txBox="true"/>
              <p:nvPr/>
            </p:nvSpPr>
            <p:spPr>
              <a:xfrm>
                <a:off x="0" y="-28575"/>
                <a:ext cx="1494365" cy="1028957"/>
              </a:xfrm>
              <a:prstGeom prst="rect">
                <a:avLst/>
              </a:prstGeom>
            </p:spPr>
            <p:txBody>
              <a:bodyPr anchor="ctr" rtlCol="false" tIns="85938" lIns="85938" bIns="85938" rIns="85938"/>
              <a:lstStyle/>
              <a:p>
                <a:pPr algn="ctr">
                  <a:lnSpc>
                    <a:spcPts val="2493"/>
                  </a:lnSpc>
                </a:pPr>
              </a:p>
            </p:txBody>
          </p:sp>
        </p:grpSp>
      </p:grpSp>
      <p:grpSp>
        <p:nvGrpSpPr>
          <p:cNvPr name="Group 7" id="7"/>
          <p:cNvGrpSpPr/>
          <p:nvPr/>
        </p:nvGrpSpPr>
        <p:grpSpPr>
          <a:xfrm rot="0">
            <a:off x="7714936" y="779265"/>
            <a:ext cx="9391964" cy="1895509"/>
            <a:chOff x="0" y="0"/>
            <a:chExt cx="12522618" cy="2527346"/>
          </a:xfrm>
        </p:grpSpPr>
        <p:grpSp>
          <p:nvGrpSpPr>
            <p:cNvPr name="Group 8" id="8"/>
            <p:cNvGrpSpPr/>
            <p:nvPr/>
          </p:nvGrpSpPr>
          <p:grpSpPr>
            <a:xfrm rot="0">
              <a:off x="304732" y="410389"/>
              <a:ext cx="12217886" cy="2116957"/>
              <a:chOff x="0" y="0"/>
              <a:chExt cx="2413410" cy="418164"/>
            </a:xfrm>
          </p:grpSpPr>
          <p:sp>
            <p:nvSpPr>
              <p:cNvPr name="Freeform 9" id="9"/>
              <p:cNvSpPr/>
              <p:nvPr/>
            </p:nvSpPr>
            <p:spPr>
              <a:xfrm flipH="false" flipV="false" rot="0">
                <a:off x="0" y="0"/>
                <a:ext cx="2413410" cy="418164"/>
              </a:xfrm>
              <a:custGeom>
                <a:avLst/>
                <a:gdLst/>
                <a:ahLst/>
                <a:cxnLst/>
                <a:rect r="r" b="b" t="t" l="l"/>
                <a:pathLst>
                  <a:path h="418164" w="2413410">
                    <a:moveTo>
                      <a:pt x="29571" y="0"/>
                    </a:moveTo>
                    <a:lnTo>
                      <a:pt x="2383839" y="0"/>
                    </a:lnTo>
                    <a:cubicBezTo>
                      <a:pt x="2400171" y="0"/>
                      <a:pt x="2413410" y="13239"/>
                      <a:pt x="2413410" y="29571"/>
                    </a:cubicBezTo>
                    <a:lnTo>
                      <a:pt x="2413410" y="388594"/>
                    </a:lnTo>
                    <a:cubicBezTo>
                      <a:pt x="2413410" y="404925"/>
                      <a:pt x="2400171" y="418164"/>
                      <a:pt x="2383839" y="418164"/>
                    </a:cubicBezTo>
                    <a:lnTo>
                      <a:pt x="29571" y="418164"/>
                    </a:lnTo>
                    <a:cubicBezTo>
                      <a:pt x="21728" y="418164"/>
                      <a:pt x="14207" y="415049"/>
                      <a:pt x="8661" y="409503"/>
                    </a:cubicBezTo>
                    <a:cubicBezTo>
                      <a:pt x="3115" y="403958"/>
                      <a:pt x="0" y="396436"/>
                      <a:pt x="0" y="388594"/>
                    </a:cubicBezTo>
                    <a:lnTo>
                      <a:pt x="0" y="29571"/>
                    </a:lnTo>
                    <a:cubicBezTo>
                      <a:pt x="0" y="13239"/>
                      <a:pt x="13239" y="0"/>
                      <a:pt x="29571" y="0"/>
                    </a:cubicBezTo>
                    <a:close/>
                  </a:path>
                </a:pathLst>
              </a:custGeom>
              <a:solidFill>
                <a:srgbClr val="51748B">
                  <a:alpha val="21961"/>
                </a:srgbClr>
              </a:solidFill>
              <a:ln cap="rnd">
                <a:noFill/>
                <a:prstDash val="solid"/>
                <a:round/>
              </a:ln>
            </p:spPr>
          </p:sp>
          <p:sp>
            <p:nvSpPr>
              <p:cNvPr name="TextBox 10" id="10"/>
              <p:cNvSpPr txBox="true"/>
              <p:nvPr/>
            </p:nvSpPr>
            <p:spPr>
              <a:xfrm>
                <a:off x="0" y="-28575"/>
                <a:ext cx="2413410" cy="446739"/>
              </a:xfrm>
              <a:prstGeom prst="rect">
                <a:avLst/>
              </a:prstGeom>
            </p:spPr>
            <p:txBody>
              <a:bodyPr anchor="ctr" rtlCol="false" tIns="50800" lIns="50800" bIns="50800" rIns="50800"/>
              <a:lstStyle/>
              <a:p>
                <a:pPr algn="ctr">
                  <a:lnSpc>
                    <a:spcPts val="2493"/>
                  </a:lnSpc>
                </a:pPr>
              </a:p>
            </p:txBody>
          </p:sp>
        </p:grpSp>
        <p:sp>
          <p:nvSpPr>
            <p:cNvPr name="TextBox 11" id="11"/>
            <p:cNvSpPr txBox="true"/>
            <p:nvPr/>
          </p:nvSpPr>
          <p:spPr>
            <a:xfrm rot="0">
              <a:off x="1453006" y="1095011"/>
              <a:ext cx="10376386" cy="777663"/>
            </a:xfrm>
            <a:prstGeom prst="rect">
              <a:avLst/>
            </a:prstGeom>
          </p:spPr>
          <p:txBody>
            <a:bodyPr anchor="t" rtlCol="false" tIns="0" lIns="0" bIns="0" rIns="0">
              <a:spAutoFit/>
            </a:bodyPr>
            <a:lstStyle/>
            <a:p>
              <a:pPr algn="l">
                <a:lnSpc>
                  <a:spcPts val="2254"/>
                </a:lnSpc>
                <a:spcBef>
                  <a:spcPct val="0"/>
                </a:spcBef>
              </a:pPr>
              <a:r>
                <a:rPr lang="en-US" sz="2049" b="true">
                  <a:solidFill>
                    <a:srgbClr val="000000"/>
                  </a:solidFill>
                  <a:latin typeface="Helvetica Now Display Bold"/>
                  <a:ea typeface="Helvetica Now Display Bold"/>
                  <a:cs typeface="Helvetica Now Display Bold"/>
                  <a:sym typeface="Helvetica Now Display Bold"/>
                </a:rPr>
                <a:t>Building co</a:t>
              </a:r>
              <a:r>
                <a:rPr lang="en-US" b="true" sz="2049">
                  <a:solidFill>
                    <a:srgbClr val="000000"/>
                  </a:solidFill>
                  <a:latin typeface="Helvetica Now Display Bold"/>
                  <a:ea typeface="Helvetica Now Display Bold"/>
                  <a:cs typeface="Helvetica Now Display Bold"/>
                  <a:sym typeface="Helvetica Now Display Bold"/>
                </a:rPr>
                <a:t>nnection focuses on strengthening relationships while learning to navigate and appreciate various perspectives.</a:t>
              </a:r>
            </a:p>
          </p:txBody>
        </p:sp>
        <p:grpSp>
          <p:nvGrpSpPr>
            <p:cNvPr name="Group 12" id="12"/>
            <p:cNvGrpSpPr/>
            <p:nvPr/>
          </p:nvGrpSpPr>
          <p:grpSpPr>
            <a:xfrm rot="0">
              <a:off x="0" y="0"/>
              <a:ext cx="1058505" cy="1058505"/>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4" id="14"/>
              <p:cNvSpPr txBox="true"/>
              <p:nvPr/>
            </p:nvSpPr>
            <p:spPr>
              <a:xfrm>
                <a:off x="76200" y="47625"/>
                <a:ext cx="660400" cy="688975"/>
              </a:xfrm>
              <a:prstGeom prst="rect">
                <a:avLst/>
              </a:prstGeom>
            </p:spPr>
            <p:txBody>
              <a:bodyPr anchor="ctr" rtlCol="false" tIns="45165" lIns="45165" bIns="45165" rIns="45165"/>
              <a:lstStyle/>
              <a:p>
                <a:pPr algn="ctr">
                  <a:lnSpc>
                    <a:spcPts val="2493"/>
                  </a:lnSpc>
                </a:pPr>
              </a:p>
            </p:txBody>
          </p:sp>
        </p:grpSp>
        <p:sp>
          <p:nvSpPr>
            <p:cNvPr name="Freeform 15" id="15"/>
            <p:cNvSpPr/>
            <p:nvPr/>
          </p:nvSpPr>
          <p:spPr>
            <a:xfrm flipH="false" flipV="false" rot="0">
              <a:off x="0" y="0"/>
              <a:ext cx="1058505" cy="1058505"/>
            </a:xfrm>
            <a:custGeom>
              <a:avLst/>
              <a:gdLst/>
              <a:ahLst/>
              <a:cxnLst/>
              <a:rect r="r" b="b" t="t" l="l"/>
              <a:pathLst>
                <a:path h="1058505" w="1058505">
                  <a:moveTo>
                    <a:pt x="0" y="0"/>
                  </a:moveTo>
                  <a:lnTo>
                    <a:pt x="1058505" y="0"/>
                  </a:lnTo>
                  <a:lnTo>
                    <a:pt x="1058505" y="1058505"/>
                  </a:lnTo>
                  <a:lnTo>
                    <a:pt x="0" y="105850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16" id="16"/>
          <p:cNvGrpSpPr/>
          <p:nvPr/>
        </p:nvGrpSpPr>
        <p:grpSpPr>
          <a:xfrm rot="0">
            <a:off x="716737" y="0"/>
            <a:ext cx="5876384" cy="10287000"/>
            <a:chOff x="0" y="0"/>
            <a:chExt cx="7835178" cy="13716000"/>
          </a:xfrm>
        </p:grpSpPr>
        <p:sp>
          <p:nvSpPr>
            <p:cNvPr name="Freeform 17" id="17"/>
            <p:cNvSpPr/>
            <p:nvPr/>
          </p:nvSpPr>
          <p:spPr>
            <a:xfrm flipH="false" flipV="false" rot="0">
              <a:off x="425766" y="0"/>
              <a:ext cx="6863147" cy="13716000"/>
            </a:xfrm>
            <a:custGeom>
              <a:avLst/>
              <a:gdLst/>
              <a:ahLst/>
              <a:cxnLst/>
              <a:rect r="r" b="b" t="t" l="l"/>
              <a:pathLst>
                <a:path h="13716000" w="6863147">
                  <a:moveTo>
                    <a:pt x="0" y="0"/>
                  </a:moveTo>
                  <a:lnTo>
                    <a:pt x="6863146" y="0"/>
                  </a:lnTo>
                  <a:lnTo>
                    <a:pt x="6863146" y="13716000"/>
                  </a:lnTo>
                  <a:lnTo>
                    <a:pt x="0" y="13716000"/>
                  </a:lnTo>
                  <a:lnTo>
                    <a:pt x="0" y="0"/>
                  </a:lnTo>
                  <a:close/>
                </a:path>
              </a:pathLst>
            </a:custGeom>
            <a:blipFill>
              <a:blip r:embed="rId6"/>
              <a:stretch>
                <a:fillRect l="-59363" t="0" r="-140598" b="0"/>
              </a:stretch>
            </a:blipFill>
          </p:spPr>
        </p:sp>
        <p:grpSp>
          <p:nvGrpSpPr>
            <p:cNvPr name="Group 18" id="18"/>
            <p:cNvGrpSpPr/>
            <p:nvPr/>
          </p:nvGrpSpPr>
          <p:grpSpPr>
            <a:xfrm rot="0">
              <a:off x="0" y="4120731"/>
              <a:ext cx="7835178" cy="5474538"/>
              <a:chOff x="0" y="0"/>
              <a:chExt cx="1547690" cy="1081390"/>
            </a:xfrm>
          </p:grpSpPr>
          <p:sp>
            <p:nvSpPr>
              <p:cNvPr name="Freeform 19" id="19"/>
              <p:cNvSpPr/>
              <p:nvPr/>
            </p:nvSpPr>
            <p:spPr>
              <a:xfrm flipH="false" flipV="false" rot="0">
                <a:off x="0" y="0"/>
                <a:ext cx="1547690" cy="1081390"/>
              </a:xfrm>
              <a:custGeom>
                <a:avLst/>
                <a:gdLst/>
                <a:ahLst/>
                <a:cxnLst/>
                <a:rect r="r" b="b" t="t" l="l"/>
                <a:pathLst>
                  <a:path h="1081390" w="1547690">
                    <a:moveTo>
                      <a:pt x="0" y="0"/>
                    </a:moveTo>
                    <a:lnTo>
                      <a:pt x="1547690" y="0"/>
                    </a:lnTo>
                    <a:lnTo>
                      <a:pt x="1547690" y="1081390"/>
                    </a:lnTo>
                    <a:lnTo>
                      <a:pt x="0" y="1081390"/>
                    </a:lnTo>
                    <a:close/>
                  </a:path>
                </a:pathLst>
              </a:custGeom>
              <a:solidFill>
                <a:srgbClr val="FFFFFF"/>
              </a:solidFill>
            </p:spPr>
          </p:sp>
          <p:sp>
            <p:nvSpPr>
              <p:cNvPr name="TextBox 20" id="20"/>
              <p:cNvSpPr txBox="true"/>
              <p:nvPr/>
            </p:nvSpPr>
            <p:spPr>
              <a:xfrm>
                <a:off x="0" y="-38100"/>
                <a:ext cx="1547690" cy="1119490"/>
              </a:xfrm>
              <a:prstGeom prst="rect">
                <a:avLst/>
              </a:prstGeom>
            </p:spPr>
            <p:txBody>
              <a:bodyPr anchor="ctr" rtlCol="false" tIns="50800" lIns="50800" bIns="50800" rIns="50800"/>
              <a:lstStyle/>
              <a:p>
                <a:pPr algn="ctr">
                  <a:lnSpc>
                    <a:spcPts val="2659"/>
                  </a:lnSpc>
                </a:pPr>
              </a:p>
            </p:txBody>
          </p:sp>
        </p:grpSp>
        <p:sp>
          <p:nvSpPr>
            <p:cNvPr name="TextBox 21" id="21"/>
            <p:cNvSpPr txBox="true"/>
            <p:nvPr/>
          </p:nvSpPr>
          <p:spPr>
            <a:xfrm rot="0">
              <a:off x="415950" y="5817967"/>
              <a:ext cx="7003278" cy="2951480"/>
            </a:xfrm>
            <a:prstGeom prst="rect">
              <a:avLst/>
            </a:prstGeom>
          </p:spPr>
          <p:txBody>
            <a:bodyPr anchor="t" rtlCol="false" tIns="0" lIns="0" bIns="0" rIns="0">
              <a:spAutoFit/>
            </a:bodyPr>
            <a:lstStyle/>
            <a:p>
              <a:pPr algn="ctr" marL="0" indent="0" lvl="1">
                <a:lnSpc>
                  <a:spcPts val="8580"/>
                </a:lnSpc>
                <a:spcBef>
                  <a:spcPct val="0"/>
                </a:spcBef>
              </a:pPr>
              <a:r>
                <a:rPr lang="en-US" sz="7800" spc="-468">
                  <a:solidFill>
                    <a:srgbClr val="51748B">
                      <a:alpha val="60000"/>
                    </a:srgbClr>
                  </a:solidFill>
                  <a:latin typeface="Inter"/>
                  <a:ea typeface="Inter"/>
                  <a:cs typeface="Inter"/>
                  <a:sym typeface="Inter"/>
                </a:rPr>
                <a:t>Building Connection</a:t>
              </a:r>
            </a:p>
          </p:txBody>
        </p:sp>
        <p:sp>
          <p:nvSpPr>
            <p:cNvPr name="TextBox 22" id="22"/>
            <p:cNvSpPr txBox="true"/>
            <p:nvPr/>
          </p:nvSpPr>
          <p:spPr>
            <a:xfrm rot="0">
              <a:off x="415950" y="4975128"/>
              <a:ext cx="7003278" cy="651298"/>
            </a:xfrm>
            <a:prstGeom prst="rect">
              <a:avLst/>
            </a:prstGeom>
          </p:spPr>
          <p:txBody>
            <a:bodyPr anchor="t" rtlCol="false" tIns="0" lIns="0" bIns="0" rIns="0">
              <a:spAutoFit/>
            </a:bodyPr>
            <a:lstStyle/>
            <a:p>
              <a:pPr algn="ctr" marL="0" indent="0" lvl="1">
                <a:lnSpc>
                  <a:spcPts val="3739"/>
                </a:lnSpc>
                <a:spcBef>
                  <a:spcPct val="0"/>
                </a:spcBef>
              </a:pPr>
              <a:r>
                <a:rPr lang="en-US" sz="3399" spc="-203" strike="noStrike" u="none">
                  <a:solidFill>
                    <a:srgbClr val="303030">
                      <a:alpha val="60000"/>
                    </a:srgbClr>
                  </a:solidFill>
                  <a:latin typeface="Inter"/>
                  <a:ea typeface="Inter"/>
                  <a:cs typeface="Inter"/>
                  <a:sym typeface="Inter"/>
                </a:rPr>
                <a:t>STRATEGY #2</a:t>
              </a:r>
            </a:p>
          </p:txBody>
        </p:sp>
      </p:grpSp>
      <p:sp>
        <p:nvSpPr>
          <p:cNvPr name="TextBox 23" id="23"/>
          <p:cNvSpPr txBox="true"/>
          <p:nvPr/>
        </p:nvSpPr>
        <p:spPr>
          <a:xfrm rot="0">
            <a:off x="8526376" y="4820263"/>
            <a:ext cx="7628845" cy="389277"/>
          </a:xfrm>
          <a:prstGeom prst="rect">
            <a:avLst/>
          </a:prstGeom>
        </p:spPr>
        <p:txBody>
          <a:bodyPr anchor="t" rtlCol="false" tIns="0" lIns="0" bIns="0" rIns="0">
            <a:spAutoFit/>
          </a:bodyPr>
          <a:lstStyle/>
          <a:p>
            <a:pPr algn="l" marL="496571" indent="-248285" lvl="1">
              <a:lnSpc>
                <a:spcPts val="3220"/>
              </a:lnSpc>
              <a:spcBef>
                <a:spcPct val="0"/>
              </a:spcBef>
              <a:buFont typeface="Arial"/>
              <a:buChar char="•"/>
            </a:pPr>
            <a:r>
              <a:rPr lang="en-US" sz="2300" strike="noStrike" u="none">
                <a:solidFill>
                  <a:srgbClr val="303030"/>
                </a:solidFill>
                <a:latin typeface="Helvetica Now Display"/>
                <a:ea typeface="Helvetica Now Display"/>
                <a:cs typeface="Helvetica Now Display"/>
                <a:sym typeface="Helvetica Now Display"/>
              </a:rPr>
              <a:t>Listen to understand, not just respond.</a:t>
            </a:r>
          </a:p>
        </p:txBody>
      </p:sp>
      <p:sp>
        <p:nvSpPr>
          <p:cNvPr name="TextBox 24" id="24"/>
          <p:cNvSpPr txBox="true"/>
          <p:nvPr/>
        </p:nvSpPr>
        <p:spPr>
          <a:xfrm rot="0">
            <a:off x="8545426" y="3926356"/>
            <a:ext cx="3710285" cy="523875"/>
          </a:xfrm>
          <a:prstGeom prst="rect">
            <a:avLst/>
          </a:prstGeom>
        </p:spPr>
        <p:txBody>
          <a:bodyPr anchor="t" rtlCol="false" tIns="0" lIns="0" bIns="0" rIns="0">
            <a:spAutoFit/>
          </a:bodyPr>
          <a:lstStyle/>
          <a:p>
            <a:pPr algn="l">
              <a:lnSpc>
                <a:spcPts val="4200"/>
              </a:lnSpc>
              <a:spcBef>
                <a:spcPct val="0"/>
              </a:spcBef>
            </a:pPr>
            <a:r>
              <a:rPr lang="en-US" b="true" sz="3000">
                <a:solidFill>
                  <a:srgbClr val="303030"/>
                </a:solidFill>
                <a:latin typeface="Helvetica Now Display Bold"/>
                <a:ea typeface="Helvetica Now Display Bold"/>
                <a:cs typeface="Helvetica Now Display Bold"/>
                <a:sym typeface="Helvetica Now Display Bold"/>
              </a:rPr>
              <a:t>What This Looks Like:</a:t>
            </a:r>
          </a:p>
        </p:txBody>
      </p:sp>
      <p:sp>
        <p:nvSpPr>
          <p:cNvPr name="TextBox 25" id="25"/>
          <p:cNvSpPr txBox="true"/>
          <p:nvPr/>
        </p:nvSpPr>
        <p:spPr>
          <a:xfrm rot="0">
            <a:off x="8526376" y="5419151"/>
            <a:ext cx="7628845" cy="789349"/>
          </a:xfrm>
          <a:prstGeom prst="rect">
            <a:avLst/>
          </a:prstGeom>
        </p:spPr>
        <p:txBody>
          <a:bodyPr anchor="t" rtlCol="false" tIns="0" lIns="0" bIns="0" rIns="0">
            <a:spAutoFit/>
          </a:bodyPr>
          <a:lstStyle/>
          <a:p>
            <a:pPr algn="l" marL="496571" indent="-248285" lvl="1">
              <a:lnSpc>
                <a:spcPts val="3220"/>
              </a:lnSpc>
              <a:spcBef>
                <a:spcPct val="0"/>
              </a:spcBef>
              <a:buFont typeface="Arial"/>
              <a:buChar char="•"/>
            </a:pPr>
            <a:r>
              <a:rPr lang="en-US" sz="2300" strike="noStrike" u="none">
                <a:solidFill>
                  <a:srgbClr val="303030"/>
                </a:solidFill>
                <a:latin typeface="Helvetica Now Display"/>
                <a:ea typeface="Helvetica Now Display"/>
                <a:cs typeface="Helvetica Now Display"/>
                <a:sym typeface="Helvetica Now Display"/>
              </a:rPr>
              <a:t>Recognize others’ circumstances or feelings before stating your own needs.</a:t>
            </a:r>
          </a:p>
        </p:txBody>
      </p:sp>
      <p:sp>
        <p:nvSpPr>
          <p:cNvPr name="TextBox 26" id="26"/>
          <p:cNvSpPr txBox="true"/>
          <p:nvPr/>
        </p:nvSpPr>
        <p:spPr>
          <a:xfrm rot="0">
            <a:off x="8526376" y="6418110"/>
            <a:ext cx="8016592" cy="389277"/>
          </a:xfrm>
          <a:prstGeom prst="rect">
            <a:avLst/>
          </a:prstGeom>
        </p:spPr>
        <p:txBody>
          <a:bodyPr anchor="t" rtlCol="false" tIns="0" lIns="0" bIns="0" rIns="0">
            <a:spAutoFit/>
          </a:bodyPr>
          <a:lstStyle/>
          <a:p>
            <a:pPr algn="l" marL="496571" indent="-248285" lvl="1">
              <a:lnSpc>
                <a:spcPts val="3220"/>
              </a:lnSpc>
              <a:spcBef>
                <a:spcPct val="0"/>
              </a:spcBef>
              <a:buFont typeface="Arial"/>
              <a:buChar char="•"/>
            </a:pPr>
            <a:r>
              <a:rPr lang="en-US" sz="2300" strike="noStrike" u="none">
                <a:solidFill>
                  <a:srgbClr val="303030"/>
                </a:solidFill>
                <a:latin typeface="Helvetica Now Display"/>
                <a:ea typeface="Helvetica Now Display"/>
                <a:cs typeface="Helvetica Now Display"/>
                <a:sym typeface="Helvetica Now Display"/>
              </a:rPr>
              <a:t>Create a two-way dialogue by being open &amp; approachable.</a:t>
            </a:r>
          </a:p>
        </p:txBody>
      </p:sp>
      <p:sp>
        <p:nvSpPr>
          <p:cNvPr name="TextBox 27" id="27"/>
          <p:cNvSpPr txBox="true"/>
          <p:nvPr/>
        </p:nvSpPr>
        <p:spPr>
          <a:xfrm rot="0">
            <a:off x="8526376" y="7016998"/>
            <a:ext cx="7628845" cy="389277"/>
          </a:xfrm>
          <a:prstGeom prst="rect">
            <a:avLst/>
          </a:prstGeom>
        </p:spPr>
        <p:txBody>
          <a:bodyPr anchor="t" rtlCol="false" tIns="0" lIns="0" bIns="0" rIns="0">
            <a:spAutoFit/>
          </a:bodyPr>
          <a:lstStyle/>
          <a:p>
            <a:pPr algn="l" marL="496571" indent="-248285" lvl="1">
              <a:lnSpc>
                <a:spcPts val="3220"/>
              </a:lnSpc>
              <a:spcBef>
                <a:spcPct val="0"/>
              </a:spcBef>
              <a:buFont typeface="Arial"/>
              <a:buChar char="•"/>
            </a:pPr>
            <a:r>
              <a:rPr lang="en-US" sz="2300" strike="noStrike" u="none">
                <a:solidFill>
                  <a:srgbClr val="303030"/>
                </a:solidFill>
                <a:latin typeface="Helvetica Now Display"/>
                <a:ea typeface="Helvetica Now Display"/>
                <a:cs typeface="Helvetica Now Display"/>
                <a:sym typeface="Helvetica Now Display"/>
              </a:rPr>
              <a:t>Involve others early in planning.</a:t>
            </a:r>
          </a:p>
        </p:txBody>
      </p:sp>
      <p:sp>
        <p:nvSpPr>
          <p:cNvPr name="TextBox 28" id="28"/>
          <p:cNvSpPr txBox="true"/>
          <p:nvPr/>
        </p:nvSpPr>
        <p:spPr>
          <a:xfrm rot="0">
            <a:off x="8526376" y="7615885"/>
            <a:ext cx="7628845" cy="389277"/>
          </a:xfrm>
          <a:prstGeom prst="rect">
            <a:avLst/>
          </a:prstGeom>
        </p:spPr>
        <p:txBody>
          <a:bodyPr anchor="t" rtlCol="false" tIns="0" lIns="0" bIns="0" rIns="0">
            <a:spAutoFit/>
          </a:bodyPr>
          <a:lstStyle/>
          <a:p>
            <a:pPr algn="l" marL="496571" indent="-248285" lvl="1">
              <a:lnSpc>
                <a:spcPts val="3220"/>
              </a:lnSpc>
              <a:spcBef>
                <a:spcPct val="0"/>
              </a:spcBef>
              <a:buFont typeface="Arial"/>
              <a:buChar char="•"/>
            </a:pPr>
            <a:r>
              <a:rPr lang="en-US" sz="2300" strike="noStrike" u="none">
                <a:solidFill>
                  <a:srgbClr val="303030"/>
                </a:solidFill>
                <a:latin typeface="Helvetica Now Display"/>
                <a:ea typeface="Helvetica Now Display"/>
                <a:cs typeface="Helvetica Now Display"/>
                <a:sym typeface="Helvetica Now Display"/>
              </a:rPr>
              <a:t>Motivate by letting people help shape direction.</a:t>
            </a:r>
          </a:p>
        </p:txBody>
      </p:sp>
      <p:sp>
        <p:nvSpPr>
          <p:cNvPr name="TextBox 29" id="29"/>
          <p:cNvSpPr txBox="true"/>
          <p:nvPr/>
        </p:nvSpPr>
        <p:spPr>
          <a:xfrm rot="0">
            <a:off x="8526376" y="8214773"/>
            <a:ext cx="7628845" cy="389277"/>
          </a:xfrm>
          <a:prstGeom prst="rect">
            <a:avLst/>
          </a:prstGeom>
        </p:spPr>
        <p:txBody>
          <a:bodyPr anchor="t" rtlCol="false" tIns="0" lIns="0" bIns="0" rIns="0">
            <a:spAutoFit/>
          </a:bodyPr>
          <a:lstStyle/>
          <a:p>
            <a:pPr algn="l" marL="496571" indent="-248285" lvl="1">
              <a:lnSpc>
                <a:spcPts val="3220"/>
              </a:lnSpc>
              <a:spcBef>
                <a:spcPct val="0"/>
              </a:spcBef>
              <a:buFont typeface="Arial"/>
              <a:buChar char="•"/>
            </a:pPr>
            <a:r>
              <a:rPr lang="en-US" sz="2300" strike="noStrike" u="none">
                <a:solidFill>
                  <a:srgbClr val="303030"/>
                </a:solidFill>
                <a:latin typeface="Helvetica Now Display"/>
                <a:ea typeface="Helvetica Now Display"/>
                <a:cs typeface="Helvetica Now Display"/>
                <a:sym typeface="Helvetica Now Display"/>
              </a:rPr>
              <a:t>Focus on shared goals and highlight areas of alignment.</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400538" y="2854401"/>
            <a:ext cx="10064619" cy="6906845"/>
            <a:chOff x="0" y="0"/>
            <a:chExt cx="13419492" cy="9209127"/>
          </a:xfrm>
        </p:grpSpPr>
        <p:sp>
          <p:nvSpPr>
            <p:cNvPr name="Freeform 3" id="3"/>
            <p:cNvSpPr/>
            <p:nvPr/>
          </p:nvSpPr>
          <p:spPr>
            <a:xfrm flipH="false" flipV="false" rot="0">
              <a:off x="0" y="0"/>
              <a:ext cx="13419492" cy="9209127"/>
            </a:xfrm>
            <a:custGeom>
              <a:avLst/>
              <a:gdLst/>
              <a:ahLst/>
              <a:cxnLst/>
              <a:rect r="r" b="b" t="t" l="l"/>
              <a:pathLst>
                <a:path h="9209127" w="13419492">
                  <a:moveTo>
                    <a:pt x="0" y="0"/>
                  </a:moveTo>
                  <a:lnTo>
                    <a:pt x="13419492" y="0"/>
                  </a:lnTo>
                  <a:lnTo>
                    <a:pt x="13419492" y="9209127"/>
                  </a:lnTo>
                  <a:lnTo>
                    <a:pt x="0" y="9209127"/>
                  </a:lnTo>
                  <a:lnTo>
                    <a:pt x="0" y="0"/>
                  </a:lnTo>
                  <a:close/>
                </a:path>
              </a:pathLst>
            </a:custGeom>
            <a:blipFill>
              <a:blip r:embed="rId2">
                <a:alphaModFix amt="35000"/>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732925" y="603463"/>
              <a:ext cx="11953642" cy="8002200"/>
              <a:chOff x="0" y="0"/>
              <a:chExt cx="1494365" cy="1000382"/>
            </a:xfrm>
          </p:grpSpPr>
          <p:sp>
            <p:nvSpPr>
              <p:cNvPr name="Freeform 5" id="5"/>
              <p:cNvSpPr/>
              <p:nvPr/>
            </p:nvSpPr>
            <p:spPr>
              <a:xfrm flipH="false" flipV="false" rot="0">
                <a:off x="0" y="0"/>
                <a:ext cx="1494365" cy="1000382"/>
              </a:xfrm>
              <a:custGeom>
                <a:avLst/>
                <a:gdLst/>
                <a:ahLst/>
                <a:cxnLst/>
                <a:rect r="r" b="b" t="t" l="l"/>
                <a:pathLst>
                  <a:path h="1000382" w="1494365">
                    <a:moveTo>
                      <a:pt x="30672" y="0"/>
                    </a:moveTo>
                    <a:lnTo>
                      <a:pt x="1463693" y="0"/>
                    </a:lnTo>
                    <a:cubicBezTo>
                      <a:pt x="1480633" y="0"/>
                      <a:pt x="1494365" y="13732"/>
                      <a:pt x="1494365" y="30672"/>
                    </a:cubicBezTo>
                    <a:lnTo>
                      <a:pt x="1494365" y="969710"/>
                    </a:lnTo>
                    <a:cubicBezTo>
                      <a:pt x="1494365" y="977845"/>
                      <a:pt x="1491134" y="985646"/>
                      <a:pt x="1485381" y="991398"/>
                    </a:cubicBezTo>
                    <a:cubicBezTo>
                      <a:pt x="1479629" y="997151"/>
                      <a:pt x="1471828" y="1000382"/>
                      <a:pt x="1463693" y="1000382"/>
                    </a:cubicBezTo>
                    <a:lnTo>
                      <a:pt x="30672" y="1000382"/>
                    </a:lnTo>
                    <a:cubicBezTo>
                      <a:pt x="22537" y="1000382"/>
                      <a:pt x="14736" y="997151"/>
                      <a:pt x="8984" y="991398"/>
                    </a:cubicBezTo>
                    <a:cubicBezTo>
                      <a:pt x="3232" y="985646"/>
                      <a:pt x="0" y="977845"/>
                      <a:pt x="0" y="969710"/>
                    </a:cubicBezTo>
                    <a:lnTo>
                      <a:pt x="0" y="30672"/>
                    </a:lnTo>
                    <a:cubicBezTo>
                      <a:pt x="0" y="22537"/>
                      <a:pt x="3232" y="14736"/>
                      <a:pt x="8984" y="8984"/>
                    </a:cubicBezTo>
                    <a:cubicBezTo>
                      <a:pt x="14736" y="3232"/>
                      <a:pt x="22537" y="0"/>
                      <a:pt x="30672" y="0"/>
                    </a:cubicBezTo>
                    <a:close/>
                  </a:path>
                </a:pathLst>
              </a:custGeom>
              <a:solidFill>
                <a:srgbClr val="FFFFFF"/>
              </a:solidFill>
              <a:ln cap="rnd">
                <a:noFill/>
                <a:prstDash val="solid"/>
                <a:round/>
              </a:ln>
            </p:spPr>
          </p:sp>
          <p:sp>
            <p:nvSpPr>
              <p:cNvPr name="TextBox 6" id="6"/>
              <p:cNvSpPr txBox="true"/>
              <p:nvPr/>
            </p:nvSpPr>
            <p:spPr>
              <a:xfrm>
                <a:off x="0" y="-28575"/>
                <a:ext cx="1494365" cy="1028957"/>
              </a:xfrm>
              <a:prstGeom prst="rect">
                <a:avLst/>
              </a:prstGeom>
            </p:spPr>
            <p:txBody>
              <a:bodyPr anchor="ctr" rtlCol="false" tIns="85938" lIns="85938" bIns="85938" rIns="85938"/>
              <a:lstStyle/>
              <a:p>
                <a:pPr algn="ctr">
                  <a:lnSpc>
                    <a:spcPts val="2493"/>
                  </a:lnSpc>
                </a:pPr>
              </a:p>
            </p:txBody>
          </p:sp>
        </p:grpSp>
      </p:grpSp>
      <p:grpSp>
        <p:nvGrpSpPr>
          <p:cNvPr name="Group 7" id="7"/>
          <p:cNvGrpSpPr/>
          <p:nvPr/>
        </p:nvGrpSpPr>
        <p:grpSpPr>
          <a:xfrm rot="0">
            <a:off x="7714936" y="779265"/>
            <a:ext cx="9391964" cy="1895509"/>
            <a:chOff x="0" y="0"/>
            <a:chExt cx="12522618" cy="2527346"/>
          </a:xfrm>
        </p:grpSpPr>
        <p:grpSp>
          <p:nvGrpSpPr>
            <p:cNvPr name="Group 8" id="8"/>
            <p:cNvGrpSpPr/>
            <p:nvPr/>
          </p:nvGrpSpPr>
          <p:grpSpPr>
            <a:xfrm rot="0">
              <a:off x="304732" y="410389"/>
              <a:ext cx="12217886" cy="2116957"/>
              <a:chOff x="0" y="0"/>
              <a:chExt cx="2413410" cy="418164"/>
            </a:xfrm>
          </p:grpSpPr>
          <p:sp>
            <p:nvSpPr>
              <p:cNvPr name="Freeform 9" id="9"/>
              <p:cNvSpPr/>
              <p:nvPr/>
            </p:nvSpPr>
            <p:spPr>
              <a:xfrm flipH="false" flipV="false" rot="0">
                <a:off x="0" y="0"/>
                <a:ext cx="2413410" cy="418164"/>
              </a:xfrm>
              <a:custGeom>
                <a:avLst/>
                <a:gdLst/>
                <a:ahLst/>
                <a:cxnLst/>
                <a:rect r="r" b="b" t="t" l="l"/>
                <a:pathLst>
                  <a:path h="418164" w="2413410">
                    <a:moveTo>
                      <a:pt x="29571" y="0"/>
                    </a:moveTo>
                    <a:lnTo>
                      <a:pt x="2383839" y="0"/>
                    </a:lnTo>
                    <a:cubicBezTo>
                      <a:pt x="2400171" y="0"/>
                      <a:pt x="2413410" y="13239"/>
                      <a:pt x="2413410" y="29571"/>
                    </a:cubicBezTo>
                    <a:lnTo>
                      <a:pt x="2413410" y="388594"/>
                    </a:lnTo>
                    <a:cubicBezTo>
                      <a:pt x="2413410" y="404925"/>
                      <a:pt x="2400171" y="418164"/>
                      <a:pt x="2383839" y="418164"/>
                    </a:cubicBezTo>
                    <a:lnTo>
                      <a:pt x="29571" y="418164"/>
                    </a:lnTo>
                    <a:cubicBezTo>
                      <a:pt x="21728" y="418164"/>
                      <a:pt x="14207" y="415049"/>
                      <a:pt x="8661" y="409503"/>
                    </a:cubicBezTo>
                    <a:cubicBezTo>
                      <a:pt x="3115" y="403958"/>
                      <a:pt x="0" y="396436"/>
                      <a:pt x="0" y="388594"/>
                    </a:cubicBezTo>
                    <a:lnTo>
                      <a:pt x="0" y="29571"/>
                    </a:lnTo>
                    <a:cubicBezTo>
                      <a:pt x="0" y="13239"/>
                      <a:pt x="13239" y="0"/>
                      <a:pt x="29571" y="0"/>
                    </a:cubicBezTo>
                    <a:close/>
                  </a:path>
                </a:pathLst>
              </a:custGeom>
              <a:solidFill>
                <a:srgbClr val="51748B">
                  <a:alpha val="21961"/>
                </a:srgbClr>
              </a:solidFill>
              <a:ln cap="rnd">
                <a:noFill/>
                <a:prstDash val="solid"/>
                <a:round/>
              </a:ln>
            </p:spPr>
          </p:sp>
          <p:sp>
            <p:nvSpPr>
              <p:cNvPr name="TextBox 10" id="10"/>
              <p:cNvSpPr txBox="true"/>
              <p:nvPr/>
            </p:nvSpPr>
            <p:spPr>
              <a:xfrm>
                <a:off x="0" y="-28575"/>
                <a:ext cx="2413410" cy="446739"/>
              </a:xfrm>
              <a:prstGeom prst="rect">
                <a:avLst/>
              </a:prstGeom>
            </p:spPr>
            <p:txBody>
              <a:bodyPr anchor="ctr" rtlCol="false" tIns="50800" lIns="50800" bIns="50800" rIns="50800"/>
              <a:lstStyle/>
              <a:p>
                <a:pPr algn="ctr">
                  <a:lnSpc>
                    <a:spcPts val="2493"/>
                  </a:lnSpc>
                </a:pPr>
              </a:p>
            </p:txBody>
          </p:sp>
        </p:grpSp>
        <p:sp>
          <p:nvSpPr>
            <p:cNvPr name="TextBox 11" id="11"/>
            <p:cNvSpPr txBox="true"/>
            <p:nvPr/>
          </p:nvSpPr>
          <p:spPr>
            <a:xfrm rot="0">
              <a:off x="1453006" y="1095011"/>
              <a:ext cx="10376386" cy="777663"/>
            </a:xfrm>
            <a:prstGeom prst="rect">
              <a:avLst/>
            </a:prstGeom>
          </p:spPr>
          <p:txBody>
            <a:bodyPr anchor="t" rtlCol="false" tIns="0" lIns="0" bIns="0" rIns="0">
              <a:spAutoFit/>
            </a:bodyPr>
            <a:lstStyle/>
            <a:p>
              <a:pPr algn="l">
                <a:lnSpc>
                  <a:spcPts val="2254"/>
                </a:lnSpc>
                <a:spcBef>
                  <a:spcPct val="0"/>
                </a:spcBef>
              </a:pPr>
              <a:r>
                <a:rPr lang="en-US" sz="2049" b="true">
                  <a:solidFill>
                    <a:srgbClr val="000000"/>
                  </a:solidFill>
                  <a:latin typeface="Helvetica Now Display Bold"/>
                  <a:ea typeface="Helvetica Now Display Bold"/>
                  <a:cs typeface="Helvetica Now Display Bold"/>
                  <a:sym typeface="Helvetica Now Display Bold"/>
                </a:rPr>
                <a:t>Framing the message</a:t>
              </a:r>
              <a:r>
                <a:rPr lang="en-US" b="true" sz="2049">
                  <a:solidFill>
                    <a:srgbClr val="000000"/>
                  </a:solidFill>
                  <a:latin typeface="Helvetica Now Display Bold"/>
                  <a:ea typeface="Helvetica Now Display Bold"/>
                  <a:cs typeface="Helvetica Now Display Bold"/>
                  <a:sym typeface="Helvetica Now Display Bold"/>
                </a:rPr>
                <a:t> involves guiding how others understand your ideas so your message lands with clarity.</a:t>
              </a:r>
            </a:p>
          </p:txBody>
        </p:sp>
        <p:grpSp>
          <p:nvGrpSpPr>
            <p:cNvPr name="Group 12" id="12"/>
            <p:cNvGrpSpPr/>
            <p:nvPr/>
          </p:nvGrpSpPr>
          <p:grpSpPr>
            <a:xfrm rot="0">
              <a:off x="0" y="0"/>
              <a:ext cx="1058505" cy="1058505"/>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4" id="14"/>
              <p:cNvSpPr txBox="true"/>
              <p:nvPr/>
            </p:nvSpPr>
            <p:spPr>
              <a:xfrm>
                <a:off x="76200" y="47625"/>
                <a:ext cx="660400" cy="688975"/>
              </a:xfrm>
              <a:prstGeom prst="rect">
                <a:avLst/>
              </a:prstGeom>
            </p:spPr>
            <p:txBody>
              <a:bodyPr anchor="ctr" rtlCol="false" tIns="45165" lIns="45165" bIns="45165" rIns="45165"/>
              <a:lstStyle/>
              <a:p>
                <a:pPr algn="ctr">
                  <a:lnSpc>
                    <a:spcPts val="2493"/>
                  </a:lnSpc>
                </a:pPr>
              </a:p>
            </p:txBody>
          </p:sp>
        </p:grpSp>
        <p:sp>
          <p:nvSpPr>
            <p:cNvPr name="Freeform 15" id="15"/>
            <p:cNvSpPr/>
            <p:nvPr/>
          </p:nvSpPr>
          <p:spPr>
            <a:xfrm flipH="false" flipV="false" rot="0">
              <a:off x="0" y="0"/>
              <a:ext cx="1058505" cy="1058505"/>
            </a:xfrm>
            <a:custGeom>
              <a:avLst/>
              <a:gdLst/>
              <a:ahLst/>
              <a:cxnLst/>
              <a:rect r="r" b="b" t="t" l="l"/>
              <a:pathLst>
                <a:path h="1058505" w="1058505">
                  <a:moveTo>
                    <a:pt x="0" y="0"/>
                  </a:moveTo>
                  <a:lnTo>
                    <a:pt x="1058505" y="0"/>
                  </a:lnTo>
                  <a:lnTo>
                    <a:pt x="1058505" y="1058505"/>
                  </a:lnTo>
                  <a:lnTo>
                    <a:pt x="0" y="105850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16" id="16"/>
          <p:cNvGrpSpPr/>
          <p:nvPr/>
        </p:nvGrpSpPr>
        <p:grpSpPr>
          <a:xfrm rot="0">
            <a:off x="716737" y="0"/>
            <a:ext cx="5876384" cy="10287000"/>
            <a:chOff x="0" y="0"/>
            <a:chExt cx="7835178" cy="13716000"/>
          </a:xfrm>
        </p:grpSpPr>
        <p:sp>
          <p:nvSpPr>
            <p:cNvPr name="Freeform 17" id="17"/>
            <p:cNvSpPr/>
            <p:nvPr/>
          </p:nvSpPr>
          <p:spPr>
            <a:xfrm flipH="false" flipV="false" rot="0">
              <a:off x="415950" y="0"/>
              <a:ext cx="6876305" cy="13716000"/>
            </a:xfrm>
            <a:custGeom>
              <a:avLst/>
              <a:gdLst/>
              <a:ahLst/>
              <a:cxnLst/>
              <a:rect r="r" b="b" t="t" l="l"/>
              <a:pathLst>
                <a:path h="13716000" w="6876305">
                  <a:moveTo>
                    <a:pt x="0" y="0"/>
                  </a:moveTo>
                  <a:lnTo>
                    <a:pt x="6876306" y="0"/>
                  </a:lnTo>
                  <a:lnTo>
                    <a:pt x="6876306" y="13716000"/>
                  </a:lnTo>
                  <a:lnTo>
                    <a:pt x="0" y="13716000"/>
                  </a:lnTo>
                  <a:lnTo>
                    <a:pt x="0" y="0"/>
                  </a:lnTo>
                  <a:close/>
                </a:path>
              </a:pathLst>
            </a:custGeom>
            <a:blipFill>
              <a:blip r:embed="rId6"/>
              <a:stretch>
                <a:fillRect l="-14390" t="-23251" r="-49712" b="0"/>
              </a:stretch>
            </a:blipFill>
            <a:ln cap="rnd">
              <a:noFill/>
              <a:prstDash val="solid"/>
              <a:round/>
            </a:ln>
          </p:spPr>
        </p:sp>
        <p:grpSp>
          <p:nvGrpSpPr>
            <p:cNvPr name="Group 18" id="18"/>
            <p:cNvGrpSpPr/>
            <p:nvPr/>
          </p:nvGrpSpPr>
          <p:grpSpPr>
            <a:xfrm rot="0">
              <a:off x="0" y="4120731"/>
              <a:ext cx="7835178" cy="5474538"/>
              <a:chOff x="0" y="0"/>
              <a:chExt cx="1547690" cy="1081390"/>
            </a:xfrm>
          </p:grpSpPr>
          <p:sp>
            <p:nvSpPr>
              <p:cNvPr name="Freeform 19" id="19"/>
              <p:cNvSpPr/>
              <p:nvPr/>
            </p:nvSpPr>
            <p:spPr>
              <a:xfrm flipH="false" flipV="false" rot="0">
                <a:off x="0" y="0"/>
                <a:ext cx="1547690" cy="1081390"/>
              </a:xfrm>
              <a:custGeom>
                <a:avLst/>
                <a:gdLst/>
                <a:ahLst/>
                <a:cxnLst/>
                <a:rect r="r" b="b" t="t" l="l"/>
                <a:pathLst>
                  <a:path h="1081390" w="1547690">
                    <a:moveTo>
                      <a:pt x="0" y="0"/>
                    </a:moveTo>
                    <a:lnTo>
                      <a:pt x="1547690" y="0"/>
                    </a:lnTo>
                    <a:lnTo>
                      <a:pt x="1547690" y="1081390"/>
                    </a:lnTo>
                    <a:lnTo>
                      <a:pt x="0" y="1081390"/>
                    </a:lnTo>
                    <a:close/>
                  </a:path>
                </a:pathLst>
              </a:custGeom>
              <a:solidFill>
                <a:srgbClr val="FFFFFF"/>
              </a:solidFill>
            </p:spPr>
          </p:sp>
          <p:sp>
            <p:nvSpPr>
              <p:cNvPr name="TextBox 20" id="20"/>
              <p:cNvSpPr txBox="true"/>
              <p:nvPr/>
            </p:nvSpPr>
            <p:spPr>
              <a:xfrm>
                <a:off x="0" y="-38100"/>
                <a:ext cx="1547690" cy="1119490"/>
              </a:xfrm>
              <a:prstGeom prst="rect">
                <a:avLst/>
              </a:prstGeom>
            </p:spPr>
            <p:txBody>
              <a:bodyPr anchor="ctr" rtlCol="false" tIns="50800" lIns="50800" bIns="50800" rIns="50800"/>
              <a:lstStyle/>
              <a:p>
                <a:pPr algn="ctr">
                  <a:lnSpc>
                    <a:spcPts val="2659"/>
                  </a:lnSpc>
                </a:pPr>
              </a:p>
            </p:txBody>
          </p:sp>
        </p:grpSp>
        <p:sp>
          <p:nvSpPr>
            <p:cNvPr name="TextBox 21" id="21"/>
            <p:cNvSpPr txBox="true"/>
            <p:nvPr/>
          </p:nvSpPr>
          <p:spPr>
            <a:xfrm rot="0">
              <a:off x="415950" y="5817849"/>
              <a:ext cx="7003278" cy="2951598"/>
            </a:xfrm>
            <a:prstGeom prst="rect">
              <a:avLst/>
            </a:prstGeom>
          </p:spPr>
          <p:txBody>
            <a:bodyPr anchor="t" rtlCol="false" tIns="0" lIns="0" bIns="0" rIns="0">
              <a:spAutoFit/>
            </a:bodyPr>
            <a:lstStyle/>
            <a:p>
              <a:pPr algn="ctr" marL="0" indent="0" lvl="1">
                <a:lnSpc>
                  <a:spcPts val="8580"/>
                </a:lnSpc>
                <a:spcBef>
                  <a:spcPct val="0"/>
                </a:spcBef>
              </a:pPr>
              <a:r>
                <a:rPr lang="en-US" sz="7800" spc="-468">
                  <a:solidFill>
                    <a:srgbClr val="51748B">
                      <a:alpha val="60000"/>
                    </a:srgbClr>
                  </a:solidFill>
                  <a:latin typeface="Inter"/>
                  <a:ea typeface="Inter"/>
                  <a:cs typeface="Inter"/>
                  <a:sym typeface="Inter"/>
                </a:rPr>
                <a:t>Framing the Message</a:t>
              </a:r>
            </a:p>
          </p:txBody>
        </p:sp>
        <p:sp>
          <p:nvSpPr>
            <p:cNvPr name="TextBox 22" id="22"/>
            <p:cNvSpPr txBox="true"/>
            <p:nvPr/>
          </p:nvSpPr>
          <p:spPr>
            <a:xfrm rot="0">
              <a:off x="415950" y="4975128"/>
              <a:ext cx="7003278" cy="651298"/>
            </a:xfrm>
            <a:prstGeom prst="rect">
              <a:avLst/>
            </a:prstGeom>
          </p:spPr>
          <p:txBody>
            <a:bodyPr anchor="t" rtlCol="false" tIns="0" lIns="0" bIns="0" rIns="0">
              <a:spAutoFit/>
            </a:bodyPr>
            <a:lstStyle/>
            <a:p>
              <a:pPr algn="ctr" marL="0" indent="0" lvl="1">
                <a:lnSpc>
                  <a:spcPts val="3739"/>
                </a:lnSpc>
                <a:spcBef>
                  <a:spcPct val="0"/>
                </a:spcBef>
              </a:pPr>
              <a:r>
                <a:rPr lang="en-US" sz="3399" spc="-203" strike="noStrike" u="none">
                  <a:solidFill>
                    <a:srgbClr val="303030">
                      <a:alpha val="60000"/>
                    </a:srgbClr>
                  </a:solidFill>
                  <a:latin typeface="Inter"/>
                  <a:ea typeface="Inter"/>
                  <a:cs typeface="Inter"/>
                  <a:sym typeface="Inter"/>
                </a:rPr>
                <a:t>STRATEGY #3</a:t>
              </a:r>
            </a:p>
          </p:txBody>
        </p:sp>
      </p:grpSp>
      <p:sp>
        <p:nvSpPr>
          <p:cNvPr name="TextBox 23" id="23"/>
          <p:cNvSpPr txBox="true"/>
          <p:nvPr/>
        </p:nvSpPr>
        <p:spPr>
          <a:xfrm rot="0">
            <a:off x="8526376" y="4820263"/>
            <a:ext cx="8059202" cy="389277"/>
          </a:xfrm>
          <a:prstGeom prst="rect">
            <a:avLst/>
          </a:prstGeom>
        </p:spPr>
        <p:txBody>
          <a:bodyPr anchor="t" rtlCol="false" tIns="0" lIns="0" bIns="0" rIns="0">
            <a:spAutoFit/>
          </a:bodyPr>
          <a:lstStyle/>
          <a:p>
            <a:pPr algn="l" marL="496571" indent="-248285" lvl="1">
              <a:lnSpc>
                <a:spcPts val="3220"/>
              </a:lnSpc>
              <a:spcBef>
                <a:spcPct val="0"/>
              </a:spcBef>
              <a:buFont typeface="Arial"/>
              <a:buChar char="•"/>
            </a:pPr>
            <a:r>
              <a:rPr lang="en-US" sz="2300" strike="noStrike" u="none">
                <a:solidFill>
                  <a:srgbClr val="303030"/>
                </a:solidFill>
                <a:latin typeface="Helvetica Now Display"/>
                <a:ea typeface="Helvetica Now Display"/>
                <a:cs typeface="Helvetica Now Display"/>
                <a:sym typeface="Helvetica Now Display"/>
              </a:rPr>
              <a:t>Prioritize the audience; simplify and get to the point.</a:t>
            </a:r>
          </a:p>
        </p:txBody>
      </p:sp>
      <p:sp>
        <p:nvSpPr>
          <p:cNvPr name="TextBox 24" id="24"/>
          <p:cNvSpPr txBox="true"/>
          <p:nvPr/>
        </p:nvSpPr>
        <p:spPr>
          <a:xfrm rot="0">
            <a:off x="8545426" y="3926356"/>
            <a:ext cx="3710285" cy="523875"/>
          </a:xfrm>
          <a:prstGeom prst="rect">
            <a:avLst/>
          </a:prstGeom>
        </p:spPr>
        <p:txBody>
          <a:bodyPr anchor="t" rtlCol="false" tIns="0" lIns="0" bIns="0" rIns="0">
            <a:spAutoFit/>
          </a:bodyPr>
          <a:lstStyle/>
          <a:p>
            <a:pPr algn="l">
              <a:lnSpc>
                <a:spcPts val="4200"/>
              </a:lnSpc>
              <a:spcBef>
                <a:spcPct val="0"/>
              </a:spcBef>
            </a:pPr>
            <a:r>
              <a:rPr lang="en-US" b="true" sz="3000">
                <a:solidFill>
                  <a:srgbClr val="303030"/>
                </a:solidFill>
                <a:latin typeface="Helvetica Now Display Bold"/>
                <a:ea typeface="Helvetica Now Display Bold"/>
                <a:cs typeface="Helvetica Now Display Bold"/>
                <a:sym typeface="Helvetica Now Display Bold"/>
              </a:rPr>
              <a:t>What This Looks Like:</a:t>
            </a:r>
          </a:p>
        </p:txBody>
      </p:sp>
      <p:sp>
        <p:nvSpPr>
          <p:cNvPr name="TextBox 25" id="25"/>
          <p:cNvSpPr txBox="true"/>
          <p:nvPr/>
        </p:nvSpPr>
        <p:spPr>
          <a:xfrm rot="0">
            <a:off x="8526376" y="5397462"/>
            <a:ext cx="8059202" cy="389277"/>
          </a:xfrm>
          <a:prstGeom prst="rect">
            <a:avLst/>
          </a:prstGeom>
        </p:spPr>
        <p:txBody>
          <a:bodyPr anchor="t" rtlCol="false" tIns="0" lIns="0" bIns="0" rIns="0">
            <a:spAutoFit/>
          </a:bodyPr>
          <a:lstStyle/>
          <a:p>
            <a:pPr algn="l" marL="496571" indent="-248285" lvl="1">
              <a:lnSpc>
                <a:spcPts val="3220"/>
              </a:lnSpc>
              <a:spcBef>
                <a:spcPct val="0"/>
              </a:spcBef>
              <a:buFont typeface="Arial"/>
              <a:buChar char="•"/>
            </a:pPr>
            <a:r>
              <a:rPr lang="en-US" sz="2300" strike="noStrike" u="none">
                <a:solidFill>
                  <a:srgbClr val="303030"/>
                </a:solidFill>
                <a:latin typeface="Helvetica Now Display"/>
                <a:ea typeface="Helvetica Now Display"/>
                <a:cs typeface="Helvetica Now Display"/>
                <a:sym typeface="Helvetica Now Display"/>
              </a:rPr>
              <a:t>Answer the unspoken “What does this mean for me?”</a:t>
            </a:r>
          </a:p>
        </p:txBody>
      </p:sp>
      <p:sp>
        <p:nvSpPr>
          <p:cNvPr name="TextBox 26" id="26"/>
          <p:cNvSpPr txBox="true"/>
          <p:nvPr/>
        </p:nvSpPr>
        <p:spPr>
          <a:xfrm rot="0">
            <a:off x="8526376" y="5974661"/>
            <a:ext cx="8059202" cy="389277"/>
          </a:xfrm>
          <a:prstGeom prst="rect">
            <a:avLst/>
          </a:prstGeom>
        </p:spPr>
        <p:txBody>
          <a:bodyPr anchor="t" rtlCol="false" tIns="0" lIns="0" bIns="0" rIns="0">
            <a:spAutoFit/>
          </a:bodyPr>
          <a:lstStyle/>
          <a:p>
            <a:pPr algn="l" marL="496571" indent="-248285" lvl="1">
              <a:lnSpc>
                <a:spcPts val="3220"/>
              </a:lnSpc>
              <a:spcBef>
                <a:spcPct val="0"/>
              </a:spcBef>
              <a:buFont typeface="Arial"/>
              <a:buChar char="•"/>
            </a:pPr>
            <a:r>
              <a:rPr lang="en-US" sz="2300" strike="noStrike" u="none">
                <a:solidFill>
                  <a:srgbClr val="303030"/>
                </a:solidFill>
                <a:latin typeface="Helvetica Now Display"/>
                <a:ea typeface="Helvetica Now Display"/>
                <a:cs typeface="Helvetica Now Display"/>
                <a:sym typeface="Helvetica Now Display"/>
              </a:rPr>
              <a:t>Narrate your thinking; assume shared context doesn’t exist.</a:t>
            </a:r>
          </a:p>
        </p:txBody>
      </p:sp>
      <p:sp>
        <p:nvSpPr>
          <p:cNvPr name="TextBox 27" id="27"/>
          <p:cNvSpPr txBox="true"/>
          <p:nvPr/>
        </p:nvSpPr>
        <p:spPr>
          <a:xfrm rot="0">
            <a:off x="8526376" y="6551859"/>
            <a:ext cx="8059202" cy="389277"/>
          </a:xfrm>
          <a:prstGeom prst="rect">
            <a:avLst/>
          </a:prstGeom>
        </p:spPr>
        <p:txBody>
          <a:bodyPr anchor="t" rtlCol="false" tIns="0" lIns="0" bIns="0" rIns="0">
            <a:spAutoFit/>
          </a:bodyPr>
          <a:lstStyle/>
          <a:p>
            <a:pPr algn="l" marL="496571" indent="-248285" lvl="1">
              <a:lnSpc>
                <a:spcPts val="3220"/>
              </a:lnSpc>
              <a:spcBef>
                <a:spcPct val="0"/>
              </a:spcBef>
              <a:buFont typeface="Arial"/>
              <a:buChar char="•"/>
            </a:pPr>
            <a:r>
              <a:rPr lang="en-US" sz="2300" strike="noStrike" u="none">
                <a:solidFill>
                  <a:srgbClr val="303030"/>
                </a:solidFill>
                <a:latin typeface="Helvetica Now Display"/>
                <a:ea typeface="Helvetica Now Display"/>
                <a:cs typeface="Helvetica Now Display"/>
                <a:sym typeface="Helvetica Now Display"/>
              </a:rPr>
              <a:t>Involve reasoning behind decisions.</a:t>
            </a:r>
          </a:p>
        </p:txBody>
      </p:sp>
      <p:sp>
        <p:nvSpPr>
          <p:cNvPr name="TextBox 28" id="28"/>
          <p:cNvSpPr txBox="true"/>
          <p:nvPr/>
        </p:nvSpPr>
        <p:spPr>
          <a:xfrm rot="0">
            <a:off x="8526376" y="7129058"/>
            <a:ext cx="8253076" cy="389277"/>
          </a:xfrm>
          <a:prstGeom prst="rect">
            <a:avLst/>
          </a:prstGeom>
        </p:spPr>
        <p:txBody>
          <a:bodyPr anchor="t" rtlCol="false" tIns="0" lIns="0" bIns="0" rIns="0">
            <a:spAutoFit/>
          </a:bodyPr>
          <a:lstStyle/>
          <a:p>
            <a:pPr algn="l" marL="496571" indent="-248285" lvl="1">
              <a:lnSpc>
                <a:spcPts val="3220"/>
              </a:lnSpc>
              <a:spcBef>
                <a:spcPct val="0"/>
              </a:spcBef>
              <a:buFont typeface="Arial"/>
              <a:buChar char="•"/>
            </a:pPr>
            <a:r>
              <a:rPr lang="en-US" sz="2300" strike="noStrike" u="none">
                <a:solidFill>
                  <a:srgbClr val="303030"/>
                </a:solidFill>
                <a:latin typeface="Helvetica Now Display"/>
                <a:ea typeface="Helvetica Now Display"/>
                <a:cs typeface="Helvetica Now Display"/>
                <a:sym typeface="Helvetica Now Display"/>
              </a:rPr>
              <a:t>Avoid burying decisions in excessive background info.</a:t>
            </a:r>
          </a:p>
        </p:txBody>
      </p:sp>
      <p:sp>
        <p:nvSpPr>
          <p:cNvPr name="TextBox 29" id="29"/>
          <p:cNvSpPr txBox="true"/>
          <p:nvPr/>
        </p:nvSpPr>
        <p:spPr>
          <a:xfrm rot="0">
            <a:off x="8526376" y="7706257"/>
            <a:ext cx="8059202" cy="389277"/>
          </a:xfrm>
          <a:prstGeom prst="rect">
            <a:avLst/>
          </a:prstGeom>
        </p:spPr>
        <p:txBody>
          <a:bodyPr anchor="t" rtlCol="false" tIns="0" lIns="0" bIns="0" rIns="0">
            <a:spAutoFit/>
          </a:bodyPr>
          <a:lstStyle/>
          <a:p>
            <a:pPr algn="l" marL="496571" indent="-248285" lvl="1">
              <a:lnSpc>
                <a:spcPts val="3220"/>
              </a:lnSpc>
              <a:spcBef>
                <a:spcPct val="0"/>
              </a:spcBef>
              <a:buFont typeface="Arial"/>
              <a:buChar char="•"/>
            </a:pPr>
            <a:r>
              <a:rPr lang="en-US" sz="2300" strike="noStrike" u="none">
                <a:solidFill>
                  <a:srgbClr val="303030"/>
                </a:solidFill>
                <a:latin typeface="Helvetica Now Display"/>
                <a:ea typeface="Helvetica Now Display"/>
                <a:cs typeface="Helvetica Now Display"/>
                <a:sym typeface="Helvetica Now Display"/>
              </a:rPr>
              <a:t>Reinforce priorities and strategic direction regularly.</a:t>
            </a:r>
          </a:p>
        </p:txBody>
      </p:sp>
      <p:sp>
        <p:nvSpPr>
          <p:cNvPr name="TextBox 30" id="30"/>
          <p:cNvSpPr txBox="true"/>
          <p:nvPr/>
        </p:nvSpPr>
        <p:spPr>
          <a:xfrm rot="0">
            <a:off x="8526376" y="8283456"/>
            <a:ext cx="8059202" cy="389277"/>
          </a:xfrm>
          <a:prstGeom prst="rect">
            <a:avLst/>
          </a:prstGeom>
        </p:spPr>
        <p:txBody>
          <a:bodyPr anchor="t" rtlCol="false" tIns="0" lIns="0" bIns="0" rIns="0">
            <a:spAutoFit/>
          </a:bodyPr>
          <a:lstStyle/>
          <a:p>
            <a:pPr algn="l" marL="496571" indent="-248285" lvl="1">
              <a:lnSpc>
                <a:spcPts val="3220"/>
              </a:lnSpc>
              <a:spcBef>
                <a:spcPct val="0"/>
              </a:spcBef>
              <a:buFont typeface="Arial"/>
              <a:buChar char="•"/>
            </a:pPr>
            <a:r>
              <a:rPr lang="en-US" sz="2300" strike="noStrike" u="none">
                <a:solidFill>
                  <a:srgbClr val="303030"/>
                </a:solidFill>
                <a:latin typeface="Helvetica Now Display"/>
                <a:ea typeface="Helvetica Now Display"/>
                <a:cs typeface="Helvetica Now Display"/>
                <a:sym typeface="Helvetica Now Display"/>
              </a:rPr>
              <a:t>Communicate on multiple levels at once.</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400538" y="2854401"/>
            <a:ext cx="10064619" cy="6906845"/>
            <a:chOff x="0" y="0"/>
            <a:chExt cx="13419492" cy="9209127"/>
          </a:xfrm>
        </p:grpSpPr>
        <p:sp>
          <p:nvSpPr>
            <p:cNvPr name="Freeform 3" id="3"/>
            <p:cNvSpPr/>
            <p:nvPr/>
          </p:nvSpPr>
          <p:spPr>
            <a:xfrm flipH="false" flipV="false" rot="0">
              <a:off x="0" y="0"/>
              <a:ext cx="13419492" cy="9209127"/>
            </a:xfrm>
            <a:custGeom>
              <a:avLst/>
              <a:gdLst/>
              <a:ahLst/>
              <a:cxnLst/>
              <a:rect r="r" b="b" t="t" l="l"/>
              <a:pathLst>
                <a:path h="9209127" w="13419492">
                  <a:moveTo>
                    <a:pt x="0" y="0"/>
                  </a:moveTo>
                  <a:lnTo>
                    <a:pt x="13419492" y="0"/>
                  </a:lnTo>
                  <a:lnTo>
                    <a:pt x="13419492" y="9209127"/>
                  </a:lnTo>
                  <a:lnTo>
                    <a:pt x="0" y="9209127"/>
                  </a:lnTo>
                  <a:lnTo>
                    <a:pt x="0" y="0"/>
                  </a:lnTo>
                  <a:close/>
                </a:path>
              </a:pathLst>
            </a:custGeom>
            <a:blipFill>
              <a:blip r:embed="rId2">
                <a:alphaModFix amt="35000"/>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732925" y="603463"/>
              <a:ext cx="11953642" cy="8002200"/>
              <a:chOff x="0" y="0"/>
              <a:chExt cx="1494365" cy="1000382"/>
            </a:xfrm>
          </p:grpSpPr>
          <p:sp>
            <p:nvSpPr>
              <p:cNvPr name="Freeform 5" id="5"/>
              <p:cNvSpPr/>
              <p:nvPr/>
            </p:nvSpPr>
            <p:spPr>
              <a:xfrm flipH="false" flipV="false" rot="0">
                <a:off x="0" y="0"/>
                <a:ext cx="1494365" cy="1000382"/>
              </a:xfrm>
              <a:custGeom>
                <a:avLst/>
                <a:gdLst/>
                <a:ahLst/>
                <a:cxnLst/>
                <a:rect r="r" b="b" t="t" l="l"/>
                <a:pathLst>
                  <a:path h="1000382" w="1494365">
                    <a:moveTo>
                      <a:pt x="30672" y="0"/>
                    </a:moveTo>
                    <a:lnTo>
                      <a:pt x="1463693" y="0"/>
                    </a:lnTo>
                    <a:cubicBezTo>
                      <a:pt x="1480633" y="0"/>
                      <a:pt x="1494365" y="13732"/>
                      <a:pt x="1494365" y="30672"/>
                    </a:cubicBezTo>
                    <a:lnTo>
                      <a:pt x="1494365" y="969710"/>
                    </a:lnTo>
                    <a:cubicBezTo>
                      <a:pt x="1494365" y="977845"/>
                      <a:pt x="1491134" y="985646"/>
                      <a:pt x="1485381" y="991398"/>
                    </a:cubicBezTo>
                    <a:cubicBezTo>
                      <a:pt x="1479629" y="997151"/>
                      <a:pt x="1471828" y="1000382"/>
                      <a:pt x="1463693" y="1000382"/>
                    </a:cubicBezTo>
                    <a:lnTo>
                      <a:pt x="30672" y="1000382"/>
                    </a:lnTo>
                    <a:cubicBezTo>
                      <a:pt x="22537" y="1000382"/>
                      <a:pt x="14736" y="997151"/>
                      <a:pt x="8984" y="991398"/>
                    </a:cubicBezTo>
                    <a:cubicBezTo>
                      <a:pt x="3232" y="985646"/>
                      <a:pt x="0" y="977845"/>
                      <a:pt x="0" y="969710"/>
                    </a:cubicBezTo>
                    <a:lnTo>
                      <a:pt x="0" y="30672"/>
                    </a:lnTo>
                    <a:cubicBezTo>
                      <a:pt x="0" y="22537"/>
                      <a:pt x="3232" y="14736"/>
                      <a:pt x="8984" y="8984"/>
                    </a:cubicBezTo>
                    <a:cubicBezTo>
                      <a:pt x="14736" y="3232"/>
                      <a:pt x="22537" y="0"/>
                      <a:pt x="30672" y="0"/>
                    </a:cubicBezTo>
                    <a:close/>
                  </a:path>
                </a:pathLst>
              </a:custGeom>
              <a:solidFill>
                <a:srgbClr val="FFFFFF"/>
              </a:solidFill>
              <a:ln cap="rnd">
                <a:noFill/>
                <a:prstDash val="solid"/>
                <a:round/>
              </a:ln>
            </p:spPr>
          </p:sp>
          <p:sp>
            <p:nvSpPr>
              <p:cNvPr name="TextBox 6" id="6"/>
              <p:cNvSpPr txBox="true"/>
              <p:nvPr/>
            </p:nvSpPr>
            <p:spPr>
              <a:xfrm>
                <a:off x="0" y="-28575"/>
                <a:ext cx="1494365" cy="1028957"/>
              </a:xfrm>
              <a:prstGeom prst="rect">
                <a:avLst/>
              </a:prstGeom>
            </p:spPr>
            <p:txBody>
              <a:bodyPr anchor="ctr" rtlCol="false" tIns="85938" lIns="85938" bIns="85938" rIns="85938"/>
              <a:lstStyle/>
              <a:p>
                <a:pPr algn="ctr">
                  <a:lnSpc>
                    <a:spcPts val="2493"/>
                  </a:lnSpc>
                </a:pPr>
              </a:p>
            </p:txBody>
          </p:sp>
        </p:grpSp>
      </p:grpSp>
      <p:grpSp>
        <p:nvGrpSpPr>
          <p:cNvPr name="Group 7" id="7"/>
          <p:cNvGrpSpPr/>
          <p:nvPr/>
        </p:nvGrpSpPr>
        <p:grpSpPr>
          <a:xfrm rot="0">
            <a:off x="7714936" y="779265"/>
            <a:ext cx="9391964" cy="1895509"/>
            <a:chOff x="0" y="0"/>
            <a:chExt cx="12522618" cy="2527346"/>
          </a:xfrm>
        </p:grpSpPr>
        <p:grpSp>
          <p:nvGrpSpPr>
            <p:cNvPr name="Group 8" id="8"/>
            <p:cNvGrpSpPr/>
            <p:nvPr/>
          </p:nvGrpSpPr>
          <p:grpSpPr>
            <a:xfrm rot="0">
              <a:off x="304732" y="410389"/>
              <a:ext cx="12217886" cy="2116957"/>
              <a:chOff x="0" y="0"/>
              <a:chExt cx="2413410" cy="418164"/>
            </a:xfrm>
          </p:grpSpPr>
          <p:sp>
            <p:nvSpPr>
              <p:cNvPr name="Freeform 9" id="9"/>
              <p:cNvSpPr/>
              <p:nvPr/>
            </p:nvSpPr>
            <p:spPr>
              <a:xfrm flipH="false" flipV="false" rot="0">
                <a:off x="0" y="0"/>
                <a:ext cx="2413410" cy="418164"/>
              </a:xfrm>
              <a:custGeom>
                <a:avLst/>
                <a:gdLst/>
                <a:ahLst/>
                <a:cxnLst/>
                <a:rect r="r" b="b" t="t" l="l"/>
                <a:pathLst>
                  <a:path h="418164" w="2413410">
                    <a:moveTo>
                      <a:pt x="29571" y="0"/>
                    </a:moveTo>
                    <a:lnTo>
                      <a:pt x="2383839" y="0"/>
                    </a:lnTo>
                    <a:cubicBezTo>
                      <a:pt x="2400171" y="0"/>
                      <a:pt x="2413410" y="13239"/>
                      <a:pt x="2413410" y="29571"/>
                    </a:cubicBezTo>
                    <a:lnTo>
                      <a:pt x="2413410" y="388594"/>
                    </a:lnTo>
                    <a:cubicBezTo>
                      <a:pt x="2413410" y="404925"/>
                      <a:pt x="2400171" y="418164"/>
                      <a:pt x="2383839" y="418164"/>
                    </a:cubicBezTo>
                    <a:lnTo>
                      <a:pt x="29571" y="418164"/>
                    </a:lnTo>
                    <a:cubicBezTo>
                      <a:pt x="21728" y="418164"/>
                      <a:pt x="14207" y="415049"/>
                      <a:pt x="8661" y="409503"/>
                    </a:cubicBezTo>
                    <a:cubicBezTo>
                      <a:pt x="3115" y="403958"/>
                      <a:pt x="0" y="396436"/>
                      <a:pt x="0" y="388594"/>
                    </a:cubicBezTo>
                    <a:lnTo>
                      <a:pt x="0" y="29571"/>
                    </a:lnTo>
                    <a:cubicBezTo>
                      <a:pt x="0" y="13239"/>
                      <a:pt x="13239" y="0"/>
                      <a:pt x="29571" y="0"/>
                    </a:cubicBezTo>
                    <a:close/>
                  </a:path>
                </a:pathLst>
              </a:custGeom>
              <a:solidFill>
                <a:srgbClr val="51748B">
                  <a:alpha val="21961"/>
                </a:srgbClr>
              </a:solidFill>
              <a:ln cap="rnd">
                <a:noFill/>
                <a:prstDash val="solid"/>
                <a:round/>
              </a:ln>
            </p:spPr>
          </p:sp>
          <p:sp>
            <p:nvSpPr>
              <p:cNvPr name="TextBox 10" id="10"/>
              <p:cNvSpPr txBox="true"/>
              <p:nvPr/>
            </p:nvSpPr>
            <p:spPr>
              <a:xfrm>
                <a:off x="0" y="-28575"/>
                <a:ext cx="2413410" cy="446739"/>
              </a:xfrm>
              <a:prstGeom prst="rect">
                <a:avLst/>
              </a:prstGeom>
            </p:spPr>
            <p:txBody>
              <a:bodyPr anchor="ctr" rtlCol="false" tIns="50800" lIns="50800" bIns="50800" rIns="50800"/>
              <a:lstStyle/>
              <a:p>
                <a:pPr algn="ctr">
                  <a:lnSpc>
                    <a:spcPts val="2493"/>
                  </a:lnSpc>
                </a:pPr>
              </a:p>
            </p:txBody>
          </p:sp>
        </p:grpSp>
        <p:sp>
          <p:nvSpPr>
            <p:cNvPr name="TextBox 11" id="11"/>
            <p:cNvSpPr txBox="true"/>
            <p:nvPr/>
          </p:nvSpPr>
          <p:spPr>
            <a:xfrm rot="0">
              <a:off x="1453006" y="1095011"/>
              <a:ext cx="10376386" cy="777663"/>
            </a:xfrm>
            <a:prstGeom prst="rect">
              <a:avLst/>
            </a:prstGeom>
          </p:spPr>
          <p:txBody>
            <a:bodyPr anchor="t" rtlCol="false" tIns="0" lIns="0" bIns="0" rIns="0">
              <a:spAutoFit/>
            </a:bodyPr>
            <a:lstStyle/>
            <a:p>
              <a:pPr algn="l">
                <a:lnSpc>
                  <a:spcPts val="2254"/>
                </a:lnSpc>
                <a:spcBef>
                  <a:spcPct val="0"/>
                </a:spcBef>
              </a:pPr>
              <a:r>
                <a:rPr lang="en-US" sz="2049" b="true">
                  <a:solidFill>
                    <a:srgbClr val="000000"/>
                  </a:solidFill>
                  <a:latin typeface="Helvetica Now Display Bold"/>
                  <a:ea typeface="Helvetica Now Display Bold"/>
                  <a:cs typeface="Helvetica Now Display Bold"/>
                  <a:sym typeface="Helvetica Now Display Bold"/>
                </a:rPr>
                <a:t>Managing dy</a:t>
              </a:r>
              <a:r>
                <a:rPr lang="en-US" b="true" sz="2049">
                  <a:solidFill>
                    <a:srgbClr val="000000"/>
                  </a:solidFill>
                  <a:latin typeface="Helvetica Now Display Bold"/>
                  <a:ea typeface="Helvetica Now Display Bold"/>
                  <a:cs typeface="Helvetica Now Display Bold"/>
                  <a:sym typeface="Helvetica Now Display Bold"/>
                </a:rPr>
                <a:t>namics requires maintaining the flow and momentum of communication among barriers.</a:t>
              </a:r>
            </a:p>
          </p:txBody>
        </p:sp>
        <p:grpSp>
          <p:nvGrpSpPr>
            <p:cNvPr name="Group 12" id="12"/>
            <p:cNvGrpSpPr/>
            <p:nvPr/>
          </p:nvGrpSpPr>
          <p:grpSpPr>
            <a:xfrm rot="0">
              <a:off x="0" y="0"/>
              <a:ext cx="1058505" cy="1058505"/>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4" id="14"/>
              <p:cNvSpPr txBox="true"/>
              <p:nvPr/>
            </p:nvSpPr>
            <p:spPr>
              <a:xfrm>
                <a:off x="76200" y="47625"/>
                <a:ext cx="660400" cy="688975"/>
              </a:xfrm>
              <a:prstGeom prst="rect">
                <a:avLst/>
              </a:prstGeom>
            </p:spPr>
            <p:txBody>
              <a:bodyPr anchor="ctr" rtlCol="false" tIns="45165" lIns="45165" bIns="45165" rIns="45165"/>
              <a:lstStyle/>
              <a:p>
                <a:pPr algn="ctr">
                  <a:lnSpc>
                    <a:spcPts val="2493"/>
                  </a:lnSpc>
                </a:pPr>
              </a:p>
            </p:txBody>
          </p:sp>
        </p:grpSp>
        <p:sp>
          <p:nvSpPr>
            <p:cNvPr name="Freeform 15" id="15"/>
            <p:cNvSpPr/>
            <p:nvPr/>
          </p:nvSpPr>
          <p:spPr>
            <a:xfrm flipH="false" flipV="false" rot="0">
              <a:off x="0" y="0"/>
              <a:ext cx="1058505" cy="1058505"/>
            </a:xfrm>
            <a:custGeom>
              <a:avLst/>
              <a:gdLst/>
              <a:ahLst/>
              <a:cxnLst/>
              <a:rect r="r" b="b" t="t" l="l"/>
              <a:pathLst>
                <a:path h="1058505" w="1058505">
                  <a:moveTo>
                    <a:pt x="0" y="0"/>
                  </a:moveTo>
                  <a:lnTo>
                    <a:pt x="1058505" y="0"/>
                  </a:lnTo>
                  <a:lnTo>
                    <a:pt x="1058505" y="1058505"/>
                  </a:lnTo>
                  <a:lnTo>
                    <a:pt x="0" y="105850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16" id="16"/>
          <p:cNvGrpSpPr/>
          <p:nvPr/>
        </p:nvGrpSpPr>
        <p:grpSpPr>
          <a:xfrm rot="0">
            <a:off x="716737" y="0"/>
            <a:ext cx="5876384" cy="10287000"/>
            <a:chOff x="0" y="0"/>
            <a:chExt cx="7835178" cy="13716000"/>
          </a:xfrm>
        </p:grpSpPr>
        <p:sp>
          <p:nvSpPr>
            <p:cNvPr name="Freeform 17" id="17"/>
            <p:cNvSpPr/>
            <p:nvPr/>
          </p:nvSpPr>
          <p:spPr>
            <a:xfrm flipH="false" flipV="false" rot="0">
              <a:off x="425766" y="0"/>
              <a:ext cx="6863147" cy="13716000"/>
            </a:xfrm>
            <a:custGeom>
              <a:avLst/>
              <a:gdLst/>
              <a:ahLst/>
              <a:cxnLst/>
              <a:rect r="r" b="b" t="t" l="l"/>
              <a:pathLst>
                <a:path h="13716000" w="6863147">
                  <a:moveTo>
                    <a:pt x="0" y="0"/>
                  </a:moveTo>
                  <a:lnTo>
                    <a:pt x="6863146" y="0"/>
                  </a:lnTo>
                  <a:lnTo>
                    <a:pt x="6863146" y="13716000"/>
                  </a:lnTo>
                  <a:lnTo>
                    <a:pt x="0" y="13716000"/>
                  </a:lnTo>
                  <a:lnTo>
                    <a:pt x="0" y="0"/>
                  </a:lnTo>
                  <a:close/>
                </a:path>
              </a:pathLst>
            </a:custGeom>
            <a:blipFill>
              <a:blip r:embed="rId6"/>
              <a:stretch>
                <a:fillRect l="-29715" t="0" r="-169685" b="0"/>
              </a:stretch>
            </a:blipFill>
          </p:spPr>
        </p:sp>
        <p:grpSp>
          <p:nvGrpSpPr>
            <p:cNvPr name="Group 18" id="18"/>
            <p:cNvGrpSpPr/>
            <p:nvPr/>
          </p:nvGrpSpPr>
          <p:grpSpPr>
            <a:xfrm rot="0">
              <a:off x="0" y="4120731"/>
              <a:ext cx="7835178" cy="5474538"/>
              <a:chOff x="0" y="0"/>
              <a:chExt cx="1547690" cy="1081390"/>
            </a:xfrm>
          </p:grpSpPr>
          <p:sp>
            <p:nvSpPr>
              <p:cNvPr name="Freeform 19" id="19"/>
              <p:cNvSpPr/>
              <p:nvPr/>
            </p:nvSpPr>
            <p:spPr>
              <a:xfrm flipH="false" flipV="false" rot="0">
                <a:off x="0" y="0"/>
                <a:ext cx="1547690" cy="1081390"/>
              </a:xfrm>
              <a:custGeom>
                <a:avLst/>
                <a:gdLst/>
                <a:ahLst/>
                <a:cxnLst/>
                <a:rect r="r" b="b" t="t" l="l"/>
                <a:pathLst>
                  <a:path h="1081390" w="1547690">
                    <a:moveTo>
                      <a:pt x="0" y="0"/>
                    </a:moveTo>
                    <a:lnTo>
                      <a:pt x="1547690" y="0"/>
                    </a:lnTo>
                    <a:lnTo>
                      <a:pt x="1547690" y="1081390"/>
                    </a:lnTo>
                    <a:lnTo>
                      <a:pt x="0" y="1081390"/>
                    </a:lnTo>
                    <a:close/>
                  </a:path>
                </a:pathLst>
              </a:custGeom>
              <a:solidFill>
                <a:srgbClr val="FFFFFF"/>
              </a:solidFill>
            </p:spPr>
          </p:sp>
          <p:sp>
            <p:nvSpPr>
              <p:cNvPr name="TextBox 20" id="20"/>
              <p:cNvSpPr txBox="true"/>
              <p:nvPr/>
            </p:nvSpPr>
            <p:spPr>
              <a:xfrm>
                <a:off x="0" y="-38100"/>
                <a:ext cx="1547690" cy="1119490"/>
              </a:xfrm>
              <a:prstGeom prst="rect">
                <a:avLst/>
              </a:prstGeom>
            </p:spPr>
            <p:txBody>
              <a:bodyPr anchor="ctr" rtlCol="false" tIns="50800" lIns="50800" bIns="50800" rIns="50800"/>
              <a:lstStyle/>
              <a:p>
                <a:pPr algn="ctr">
                  <a:lnSpc>
                    <a:spcPts val="2659"/>
                  </a:lnSpc>
                </a:pPr>
              </a:p>
            </p:txBody>
          </p:sp>
        </p:grpSp>
        <p:sp>
          <p:nvSpPr>
            <p:cNvPr name="TextBox 21" id="21"/>
            <p:cNvSpPr txBox="true"/>
            <p:nvPr/>
          </p:nvSpPr>
          <p:spPr>
            <a:xfrm rot="0">
              <a:off x="415950" y="5817967"/>
              <a:ext cx="7003278" cy="2951480"/>
            </a:xfrm>
            <a:prstGeom prst="rect">
              <a:avLst/>
            </a:prstGeom>
          </p:spPr>
          <p:txBody>
            <a:bodyPr anchor="t" rtlCol="false" tIns="0" lIns="0" bIns="0" rIns="0">
              <a:spAutoFit/>
            </a:bodyPr>
            <a:lstStyle/>
            <a:p>
              <a:pPr algn="ctr" marL="0" indent="0" lvl="1">
                <a:lnSpc>
                  <a:spcPts val="8580"/>
                </a:lnSpc>
                <a:spcBef>
                  <a:spcPct val="0"/>
                </a:spcBef>
              </a:pPr>
              <a:r>
                <a:rPr lang="en-US" sz="7800" spc="-468">
                  <a:solidFill>
                    <a:srgbClr val="51748B">
                      <a:alpha val="60000"/>
                    </a:srgbClr>
                  </a:solidFill>
                  <a:latin typeface="Inter"/>
                  <a:ea typeface="Inter"/>
                  <a:cs typeface="Inter"/>
                  <a:sym typeface="Inter"/>
                </a:rPr>
                <a:t>Managing Dynamics</a:t>
              </a:r>
            </a:p>
          </p:txBody>
        </p:sp>
        <p:sp>
          <p:nvSpPr>
            <p:cNvPr name="TextBox 22" id="22"/>
            <p:cNvSpPr txBox="true"/>
            <p:nvPr/>
          </p:nvSpPr>
          <p:spPr>
            <a:xfrm rot="0">
              <a:off x="415950" y="4975128"/>
              <a:ext cx="7003278" cy="651298"/>
            </a:xfrm>
            <a:prstGeom prst="rect">
              <a:avLst/>
            </a:prstGeom>
          </p:spPr>
          <p:txBody>
            <a:bodyPr anchor="t" rtlCol="false" tIns="0" lIns="0" bIns="0" rIns="0">
              <a:spAutoFit/>
            </a:bodyPr>
            <a:lstStyle/>
            <a:p>
              <a:pPr algn="ctr" marL="0" indent="0" lvl="1">
                <a:lnSpc>
                  <a:spcPts val="3739"/>
                </a:lnSpc>
                <a:spcBef>
                  <a:spcPct val="0"/>
                </a:spcBef>
              </a:pPr>
              <a:r>
                <a:rPr lang="en-US" sz="3399" spc="-203" strike="noStrike" u="none">
                  <a:solidFill>
                    <a:srgbClr val="303030">
                      <a:alpha val="60000"/>
                    </a:srgbClr>
                  </a:solidFill>
                  <a:latin typeface="Inter"/>
                  <a:ea typeface="Inter"/>
                  <a:cs typeface="Inter"/>
                  <a:sym typeface="Inter"/>
                </a:rPr>
                <a:t>STRATEGY #4</a:t>
              </a:r>
            </a:p>
          </p:txBody>
        </p:sp>
      </p:grpSp>
      <p:sp>
        <p:nvSpPr>
          <p:cNvPr name="TextBox 23" id="23"/>
          <p:cNvSpPr txBox="true"/>
          <p:nvPr/>
        </p:nvSpPr>
        <p:spPr>
          <a:xfrm rot="0">
            <a:off x="8545426" y="3926356"/>
            <a:ext cx="3710285" cy="523875"/>
          </a:xfrm>
          <a:prstGeom prst="rect">
            <a:avLst/>
          </a:prstGeom>
        </p:spPr>
        <p:txBody>
          <a:bodyPr anchor="t" rtlCol="false" tIns="0" lIns="0" bIns="0" rIns="0">
            <a:spAutoFit/>
          </a:bodyPr>
          <a:lstStyle/>
          <a:p>
            <a:pPr algn="l">
              <a:lnSpc>
                <a:spcPts val="4200"/>
              </a:lnSpc>
              <a:spcBef>
                <a:spcPct val="0"/>
              </a:spcBef>
            </a:pPr>
            <a:r>
              <a:rPr lang="en-US" b="true" sz="3000">
                <a:solidFill>
                  <a:srgbClr val="303030"/>
                </a:solidFill>
                <a:latin typeface="Helvetica Now Display Bold"/>
                <a:ea typeface="Helvetica Now Display Bold"/>
                <a:cs typeface="Helvetica Now Display Bold"/>
                <a:sym typeface="Helvetica Now Display Bold"/>
              </a:rPr>
              <a:t>What This Looks Like:</a:t>
            </a:r>
          </a:p>
        </p:txBody>
      </p:sp>
      <p:sp>
        <p:nvSpPr>
          <p:cNvPr name="TextBox 24" id="24"/>
          <p:cNvSpPr txBox="true"/>
          <p:nvPr/>
        </p:nvSpPr>
        <p:spPr>
          <a:xfrm rot="0">
            <a:off x="8520325" y="4820263"/>
            <a:ext cx="7743086" cy="389277"/>
          </a:xfrm>
          <a:prstGeom prst="rect">
            <a:avLst/>
          </a:prstGeom>
        </p:spPr>
        <p:txBody>
          <a:bodyPr anchor="t" rtlCol="false" tIns="0" lIns="0" bIns="0" rIns="0">
            <a:spAutoFit/>
          </a:bodyPr>
          <a:lstStyle/>
          <a:p>
            <a:pPr algn="l" marL="496571" indent="-248285" lvl="1">
              <a:lnSpc>
                <a:spcPts val="3220"/>
              </a:lnSpc>
              <a:spcBef>
                <a:spcPct val="0"/>
              </a:spcBef>
              <a:buFont typeface="Arial"/>
              <a:buChar char="•"/>
            </a:pPr>
            <a:r>
              <a:rPr lang="en-US" sz="2300" strike="noStrike" u="none">
                <a:solidFill>
                  <a:srgbClr val="303030"/>
                </a:solidFill>
                <a:latin typeface="Helvetica Now Display"/>
                <a:ea typeface="Helvetica Now Display"/>
                <a:cs typeface="Helvetica Now Display"/>
                <a:sym typeface="Helvetica Now Display"/>
              </a:rPr>
              <a:t>Influence attitudes/behaviors through tone &amp; composure.</a:t>
            </a:r>
          </a:p>
        </p:txBody>
      </p:sp>
      <p:sp>
        <p:nvSpPr>
          <p:cNvPr name="TextBox 25" id="25"/>
          <p:cNvSpPr txBox="true"/>
          <p:nvPr/>
        </p:nvSpPr>
        <p:spPr>
          <a:xfrm rot="0">
            <a:off x="8520325" y="5406292"/>
            <a:ext cx="7743086" cy="389277"/>
          </a:xfrm>
          <a:prstGeom prst="rect">
            <a:avLst/>
          </a:prstGeom>
        </p:spPr>
        <p:txBody>
          <a:bodyPr anchor="t" rtlCol="false" tIns="0" lIns="0" bIns="0" rIns="0">
            <a:spAutoFit/>
          </a:bodyPr>
          <a:lstStyle/>
          <a:p>
            <a:pPr algn="l" marL="496571" indent="-248285" lvl="1">
              <a:lnSpc>
                <a:spcPts val="3220"/>
              </a:lnSpc>
              <a:spcBef>
                <a:spcPct val="0"/>
              </a:spcBef>
              <a:buFont typeface="Arial"/>
              <a:buChar char="•"/>
            </a:pPr>
            <a:r>
              <a:rPr lang="en-US" sz="2300" strike="noStrike" u="none">
                <a:solidFill>
                  <a:srgbClr val="303030"/>
                </a:solidFill>
                <a:latin typeface="Helvetica Now Display"/>
                <a:ea typeface="Helvetica Now Display"/>
                <a:cs typeface="Helvetica Now Display"/>
                <a:sym typeface="Helvetica Now Display"/>
              </a:rPr>
              <a:t>Pay attention to nonverbal signals.</a:t>
            </a:r>
          </a:p>
        </p:txBody>
      </p:sp>
      <p:sp>
        <p:nvSpPr>
          <p:cNvPr name="TextBox 26" id="26"/>
          <p:cNvSpPr txBox="true"/>
          <p:nvPr/>
        </p:nvSpPr>
        <p:spPr>
          <a:xfrm rot="0">
            <a:off x="8520325" y="5992322"/>
            <a:ext cx="7743086" cy="389277"/>
          </a:xfrm>
          <a:prstGeom prst="rect">
            <a:avLst/>
          </a:prstGeom>
        </p:spPr>
        <p:txBody>
          <a:bodyPr anchor="t" rtlCol="false" tIns="0" lIns="0" bIns="0" rIns="0">
            <a:spAutoFit/>
          </a:bodyPr>
          <a:lstStyle/>
          <a:p>
            <a:pPr algn="l" marL="496571" indent="-248285" lvl="1">
              <a:lnSpc>
                <a:spcPts val="3220"/>
              </a:lnSpc>
              <a:spcBef>
                <a:spcPct val="0"/>
              </a:spcBef>
              <a:buFont typeface="Arial"/>
              <a:buChar char="•"/>
            </a:pPr>
            <a:r>
              <a:rPr lang="en-US" sz="2300" strike="noStrike" u="none">
                <a:solidFill>
                  <a:srgbClr val="303030"/>
                </a:solidFill>
                <a:latin typeface="Helvetica Now Display"/>
                <a:ea typeface="Helvetica Now Display"/>
                <a:cs typeface="Helvetica Now Display"/>
                <a:sym typeface="Helvetica Now Display"/>
              </a:rPr>
              <a:t>Recognize resistance often comes from perceived loss.</a:t>
            </a:r>
          </a:p>
        </p:txBody>
      </p:sp>
      <p:sp>
        <p:nvSpPr>
          <p:cNvPr name="TextBox 27" id="27"/>
          <p:cNvSpPr txBox="true"/>
          <p:nvPr/>
        </p:nvSpPr>
        <p:spPr>
          <a:xfrm rot="0">
            <a:off x="8520325" y="6578351"/>
            <a:ext cx="7743086" cy="389277"/>
          </a:xfrm>
          <a:prstGeom prst="rect">
            <a:avLst/>
          </a:prstGeom>
        </p:spPr>
        <p:txBody>
          <a:bodyPr anchor="t" rtlCol="false" tIns="0" lIns="0" bIns="0" rIns="0">
            <a:spAutoFit/>
          </a:bodyPr>
          <a:lstStyle/>
          <a:p>
            <a:pPr algn="l" marL="496571" indent="-248285" lvl="1">
              <a:lnSpc>
                <a:spcPts val="3220"/>
              </a:lnSpc>
              <a:spcBef>
                <a:spcPct val="0"/>
              </a:spcBef>
              <a:buFont typeface="Arial"/>
              <a:buChar char="•"/>
            </a:pPr>
            <a:r>
              <a:rPr lang="en-US" sz="2300" strike="noStrike" u="none">
                <a:solidFill>
                  <a:srgbClr val="303030"/>
                </a:solidFill>
                <a:latin typeface="Helvetica Now Display"/>
                <a:ea typeface="Helvetica Now Display"/>
                <a:cs typeface="Helvetica Now Display"/>
                <a:sym typeface="Helvetica Now Display"/>
              </a:rPr>
              <a:t>Adapt in real time to energy and emotion.</a:t>
            </a:r>
          </a:p>
        </p:txBody>
      </p:sp>
      <p:sp>
        <p:nvSpPr>
          <p:cNvPr name="TextBox 28" id="28"/>
          <p:cNvSpPr txBox="true"/>
          <p:nvPr/>
        </p:nvSpPr>
        <p:spPr>
          <a:xfrm rot="0">
            <a:off x="8520325" y="7164380"/>
            <a:ext cx="7743086" cy="789349"/>
          </a:xfrm>
          <a:prstGeom prst="rect">
            <a:avLst/>
          </a:prstGeom>
        </p:spPr>
        <p:txBody>
          <a:bodyPr anchor="t" rtlCol="false" tIns="0" lIns="0" bIns="0" rIns="0">
            <a:spAutoFit/>
          </a:bodyPr>
          <a:lstStyle/>
          <a:p>
            <a:pPr algn="l" marL="496571" indent="-248285" lvl="1">
              <a:lnSpc>
                <a:spcPts val="3220"/>
              </a:lnSpc>
              <a:spcBef>
                <a:spcPct val="0"/>
              </a:spcBef>
              <a:buFont typeface="Arial"/>
              <a:buChar char="•"/>
            </a:pPr>
            <a:r>
              <a:rPr lang="en-US" sz="2300" strike="noStrike" u="none">
                <a:solidFill>
                  <a:srgbClr val="303030"/>
                </a:solidFill>
                <a:latin typeface="Helvetica Now Display"/>
                <a:ea typeface="Helvetica Now Display"/>
                <a:cs typeface="Helvetica Now Display"/>
                <a:sym typeface="Helvetica Now Display"/>
              </a:rPr>
              <a:t>Tailor the level of context-giving based on familiarity, hierarchy, and complexity.</a:t>
            </a:r>
          </a:p>
        </p:txBody>
      </p:sp>
      <p:sp>
        <p:nvSpPr>
          <p:cNvPr name="TextBox 29" id="29"/>
          <p:cNvSpPr txBox="true"/>
          <p:nvPr/>
        </p:nvSpPr>
        <p:spPr>
          <a:xfrm rot="0">
            <a:off x="8520325" y="8150482"/>
            <a:ext cx="7743086" cy="389277"/>
          </a:xfrm>
          <a:prstGeom prst="rect">
            <a:avLst/>
          </a:prstGeom>
        </p:spPr>
        <p:txBody>
          <a:bodyPr anchor="t" rtlCol="false" tIns="0" lIns="0" bIns="0" rIns="0">
            <a:spAutoFit/>
          </a:bodyPr>
          <a:lstStyle/>
          <a:p>
            <a:pPr algn="l" marL="496571" indent="-248285" lvl="1">
              <a:lnSpc>
                <a:spcPts val="3220"/>
              </a:lnSpc>
              <a:spcBef>
                <a:spcPct val="0"/>
              </a:spcBef>
              <a:buFont typeface="Arial"/>
              <a:buChar char="•"/>
            </a:pPr>
            <a:r>
              <a:rPr lang="en-US" sz="2300" strike="noStrike" u="none">
                <a:solidFill>
                  <a:srgbClr val="303030"/>
                </a:solidFill>
                <a:latin typeface="Helvetica Now Display"/>
                <a:ea typeface="Helvetica Now Display"/>
                <a:cs typeface="Helvetica Now Display"/>
                <a:sym typeface="Helvetica Now Display"/>
              </a:rPr>
              <a:t>Ensure alignment above surface-level agreement.</a:t>
            </a: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1095375"/>
            <a:ext cx="13343882" cy="993775"/>
          </a:xfrm>
          <a:prstGeom prst="rect">
            <a:avLst/>
          </a:prstGeom>
        </p:spPr>
        <p:txBody>
          <a:bodyPr anchor="t" rtlCol="false" tIns="0" lIns="0" bIns="0" rIns="0">
            <a:spAutoFit/>
          </a:bodyPr>
          <a:lstStyle/>
          <a:p>
            <a:pPr algn="l" marL="0" indent="0" lvl="1">
              <a:lnSpc>
                <a:spcPts val="7699"/>
              </a:lnSpc>
              <a:spcBef>
                <a:spcPct val="0"/>
              </a:spcBef>
            </a:pPr>
            <a:r>
              <a:rPr lang="en-US" sz="6999" spc="-419">
                <a:solidFill>
                  <a:srgbClr val="303030">
                    <a:alpha val="60000"/>
                  </a:srgbClr>
                </a:solidFill>
                <a:latin typeface="Inter"/>
                <a:ea typeface="Inter"/>
                <a:cs typeface="Inter"/>
                <a:sym typeface="Inter"/>
              </a:rPr>
              <a:t>Practice Being the</a:t>
            </a:r>
            <a:r>
              <a:rPr lang="en-US" sz="6999" spc="-419">
                <a:solidFill>
                  <a:srgbClr val="000000">
                    <a:alpha val="60000"/>
                  </a:srgbClr>
                </a:solidFill>
                <a:latin typeface="Inter"/>
                <a:ea typeface="Inter"/>
                <a:cs typeface="Inter"/>
                <a:sym typeface="Inter"/>
              </a:rPr>
              <a:t> </a:t>
            </a:r>
            <a:r>
              <a:rPr lang="en-US" sz="6999" spc="-419">
                <a:solidFill>
                  <a:srgbClr val="51748B">
                    <a:alpha val="60000"/>
                  </a:srgbClr>
                </a:solidFill>
                <a:latin typeface="Inter"/>
                <a:ea typeface="Inter"/>
                <a:cs typeface="Inter"/>
                <a:sym typeface="Inter"/>
              </a:rPr>
              <a:t>Last to Speak</a:t>
            </a:r>
          </a:p>
        </p:txBody>
      </p:sp>
      <p:grpSp>
        <p:nvGrpSpPr>
          <p:cNvPr name="Group 3" id="3"/>
          <p:cNvGrpSpPr/>
          <p:nvPr/>
        </p:nvGrpSpPr>
        <p:grpSpPr>
          <a:xfrm rot="0">
            <a:off x="379330" y="2760653"/>
            <a:ext cx="5671663" cy="6284392"/>
            <a:chOff x="0" y="0"/>
            <a:chExt cx="7562218" cy="8379189"/>
          </a:xfrm>
        </p:grpSpPr>
        <p:sp>
          <p:nvSpPr>
            <p:cNvPr name="Freeform 4" id="4"/>
            <p:cNvSpPr/>
            <p:nvPr/>
          </p:nvSpPr>
          <p:spPr>
            <a:xfrm flipH="false" flipV="false" rot="5400000">
              <a:off x="-408485" y="408485"/>
              <a:ext cx="8379189" cy="7562218"/>
            </a:xfrm>
            <a:custGeom>
              <a:avLst/>
              <a:gdLst/>
              <a:ahLst/>
              <a:cxnLst/>
              <a:rect r="r" b="b" t="t" l="l"/>
              <a:pathLst>
                <a:path h="7562218" w="8379189">
                  <a:moveTo>
                    <a:pt x="0" y="0"/>
                  </a:moveTo>
                  <a:lnTo>
                    <a:pt x="8379188" y="0"/>
                  </a:lnTo>
                  <a:lnTo>
                    <a:pt x="8379188" y="7562218"/>
                  </a:lnTo>
                  <a:lnTo>
                    <a:pt x="0" y="7562218"/>
                  </a:lnTo>
                  <a:lnTo>
                    <a:pt x="0" y="0"/>
                  </a:lnTo>
                  <a:close/>
                </a:path>
              </a:pathLst>
            </a:custGeom>
            <a:blipFill>
              <a:blip r:embed="rId3">
                <a:alphaModFix amt="43000"/>
              </a:blip>
              <a:stretch>
                <a:fillRect l="0" t="0" r="0" b="0"/>
              </a:stretch>
            </a:blipFill>
          </p:spPr>
        </p:sp>
        <p:grpSp>
          <p:nvGrpSpPr>
            <p:cNvPr name="Group 5" id="5"/>
            <p:cNvGrpSpPr/>
            <p:nvPr/>
          </p:nvGrpSpPr>
          <p:grpSpPr>
            <a:xfrm rot="0">
              <a:off x="782522" y="784235"/>
              <a:ext cx="5997174" cy="6339195"/>
              <a:chOff x="0" y="0"/>
              <a:chExt cx="1287106" cy="1360510"/>
            </a:xfrm>
          </p:grpSpPr>
          <p:sp>
            <p:nvSpPr>
              <p:cNvPr name="Freeform 6" id="6"/>
              <p:cNvSpPr/>
              <p:nvPr/>
            </p:nvSpPr>
            <p:spPr>
              <a:xfrm flipH="false" flipV="false" rot="0">
                <a:off x="0" y="0"/>
                <a:ext cx="1287106" cy="1360510"/>
              </a:xfrm>
              <a:custGeom>
                <a:avLst/>
                <a:gdLst/>
                <a:ahLst/>
                <a:cxnLst/>
                <a:rect r="r" b="b" t="t" l="l"/>
                <a:pathLst>
                  <a:path h="1360510" w="1287106">
                    <a:moveTo>
                      <a:pt x="55447" y="0"/>
                    </a:moveTo>
                    <a:lnTo>
                      <a:pt x="1231659" y="0"/>
                    </a:lnTo>
                    <a:cubicBezTo>
                      <a:pt x="1262281" y="0"/>
                      <a:pt x="1287106" y="24824"/>
                      <a:pt x="1287106" y="55447"/>
                    </a:cubicBezTo>
                    <a:lnTo>
                      <a:pt x="1287106" y="1305063"/>
                    </a:lnTo>
                    <a:cubicBezTo>
                      <a:pt x="1287106" y="1335685"/>
                      <a:pt x="1262281" y="1360510"/>
                      <a:pt x="1231659" y="1360510"/>
                    </a:cubicBezTo>
                    <a:lnTo>
                      <a:pt x="55447" y="1360510"/>
                    </a:lnTo>
                    <a:cubicBezTo>
                      <a:pt x="40741" y="1360510"/>
                      <a:pt x="26638" y="1354668"/>
                      <a:pt x="16240" y="1344270"/>
                    </a:cubicBezTo>
                    <a:cubicBezTo>
                      <a:pt x="5842" y="1333871"/>
                      <a:pt x="0" y="1319768"/>
                      <a:pt x="0" y="1305063"/>
                    </a:cubicBezTo>
                    <a:lnTo>
                      <a:pt x="0" y="55447"/>
                    </a:lnTo>
                    <a:cubicBezTo>
                      <a:pt x="0" y="24824"/>
                      <a:pt x="24824" y="0"/>
                      <a:pt x="55447" y="0"/>
                    </a:cubicBezTo>
                    <a:close/>
                  </a:path>
                </a:pathLst>
              </a:custGeom>
              <a:solidFill>
                <a:srgbClr val="FFFFFF"/>
              </a:solidFill>
              <a:ln cap="rnd">
                <a:noFill/>
                <a:prstDash val="solid"/>
                <a:round/>
              </a:ln>
            </p:spPr>
          </p:sp>
          <p:sp>
            <p:nvSpPr>
              <p:cNvPr name="TextBox 7" id="7"/>
              <p:cNvSpPr txBox="true"/>
              <p:nvPr/>
            </p:nvSpPr>
            <p:spPr>
              <a:xfrm>
                <a:off x="0" y="-28575"/>
                <a:ext cx="1287106" cy="1389085"/>
              </a:xfrm>
              <a:prstGeom prst="rect">
                <a:avLst/>
              </a:prstGeom>
            </p:spPr>
            <p:txBody>
              <a:bodyPr anchor="ctr" rtlCol="false" tIns="55195" lIns="55195" bIns="55195" rIns="55195"/>
              <a:lstStyle/>
              <a:p>
                <a:pPr algn="ctr">
                  <a:lnSpc>
                    <a:spcPts val="2493"/>
                  </a:lnSpc>
                </a:pPr>
              </a:p>
            </p:txBody>
          </p:sp>
        </p:grpSp>
        <p:sp>
          <p:nvSpPr>
            <p:cNvPr name="TextBox 8" id="8"/>
            <p:cNvSpPr txBox="true"/>
            <p:nvPr/>
          </p:nvSpPr>
          <p:spPr>
            <a:xfrm rot="0">
              <a:off x="2043536" y="3317753"/>
              <a:ext cx="3475146" cy="1256029"/>
            </a:xfrm>
            <a:prstGeom prst="rect">
              <a:avLst/>
            </a:prstGeom>
          </p:spPr>
          <p:txBody>
            <a:bodyPr anchor="t" rtlCol="false" tIns="0" lIns="0" bIns="0" rIns="0">
              <a:spAutoFit/>
            </a:bodyPr>
            <a:lstStyle/>
            <a:p>
              <a:pPr algn="ctr">
                <a:lnSpc>
                  <a:spcPts val="3629"/>
                </a:lnSpc>
              </a:pPr>
              <a:r>
                <a:rPr lang="en-US" sz="3299" spc="-197" strike="noStrike" u="none">
                  <a:solidFill>
                    <a:srgbClr val="303030"/>
                  </a:solidFill>
                  <a:latin typeface="Inter"/>
                  <a:ea typeface="Inter"/>
                  <a:cs typeface="Inter"/>
                  <a:sym typeface="Inter"/>
                </a:rPr>
                <a:t>“Here is the problem.”</a:t>
              </a:r>
            </a:p>
          </p:txBody>
        </p:sp>
      </p:grpSp>
      <p:grpSp>
        <p:nvGrpSpPr>
          <p:cNvPr name="Group 9" id="9"/>
          <p:cNvGrpSpPr/>
          <p:nvPr/>
        </p:nvGrpSpPr>
        <p:grpSpPr>
          <a:xfrm rot="0">
            <a:off x="6308168" y="2760653"/>
            <a:ext cx="5671663" cy="6284392"/>
            <a:chOff x="0" y="0"/>
            <a:chExt cx="7562218" cy="8379189"/>
          </a:xfrm>
        </p:grpSpPr>
        <p:sp>
          <p:nvSpPr>
            <p:cNvPr name="Freeform 10" id="10"/>
            <p:cNvSpPr/>
            <p:nvPr/>
          </p:nvSpPr>
          <p:spPr>
            <a:xfrm flipH="false" flipV="false" rot="5400000">
              <a:off x="-408485" y="408485"/>
              <a:ext cx="8379189" cy="7562218"/>
            </a:xfrm>
            <a:custGeom>
              <a:avLst/>
              <a:gdLst/>
              <a:ahLst/>
              <a:cxnLst/>
              <a:rect r="r" b="b" t="t" l="l"/>
              <a:pathLst>
                <a:path h="7562218" w="8379189">
                  <a:moveTo>
                    <a:pt x="0" y="0"/>
                  </a:moveTo>
                  <a:lnTo>
                    <a:pt x="8379188" y="0"/>
                  </a:lnTo>
                  <a:lnTo>
                    <a:pt x="8379188" y="7562218"/>
                  </a:lnTo>
                  <a:lnTo>
                    <a:pt x="0" y="7562218"/>
                  </a:lnTo>
                  <a:lnTo>
                    <a:pt x="0" y="0"/>
                  </a:lnTo>
                  <a:close/>
                </a:path>
              </a:pathLst>
            </a:custGeom>
            <a:blipFill>
              <a:blip r:embed="rId3">
                <a:alphaModFix amt="43000"/>
              </a:blip>
              <a:stretch>
                <a:fillRect l="0" t="0" r="0" b="0"/>
              </a:stretch>
            </a:blipFill>
          </p:spPr>
        </p:sp>
        <p:grpSp>
          <p:nvGrpSpPr>
            <p:cNvPr name="Group 11" id="11"/>
            <p:cNvGrpSpPr/>
            <p:nvPr/>
          </p:nvGrpSpPr>
          <p:grpSpPr>
            <a:xfrm rot="0">
              <a:off x="784842" y="891420"/>
              <a:ext cx="5997174" cy="6339195"/>
              <a:chOff x="0" y="0"/>
              <a:chExt cx="1287106" cy="1360510"/>
            </a:xfrm>
          </p:grpSpPr>
          <p:sp>
            <p:nvSpPr>
              <p:cNvPr name="Freeform 12" id="12"/>
              <p:cNvSpPr/>
              <p:nvPr/>
            </p:nvSpPr>
            <p:spPr>
              <a:xfrm flipH="false" flipV="false" rot="0">
                <a:off x="0" y="0"/>
                <a:ext cx="1287106" cy="1360510"/>
              </a:xfrm>
              <a:custGeom>
                <a:avLst/>
                <a:gdLst/>
                <a:ahLst/>
                <a:cxnLst/>
                <a:rect r="r" b="b" t="t" l="l"/>
                <a:pathLst>
                  <a:path h="1360510" w="1287106">
                    <a:moveTo>
                      <a:pt x="55447" y="0"/>
                    </a:moveTo>
                    <a:lnTo>
                      <a:pt x="1231659" y="0"/>
                    </a:lnTo>
                    <a:cubicBezTo>
                      <a:pt x="1262281" y="0"/>
                      <a:pt x="1287106" y="24824"/>
                      <a:pt x="1287106" y="55447"/>
                    </a:cubicBezTo>
                    <a:lnTo>
                      <a:pt x="1287106" y="1305063"/>
                    </a:lnTo>
                    <a:cubicBezTo>
                      <a:pt x="1287106" y="1335685"/>
                      <a:pt x="1262281" y="1360510"/>
                      <a:pt x="1231659" y="1360510"/>
                    </a:cubicBezTo>
                    <a:lnTo>
                      <a:pt x="55447" y="1360510"/>
                    </a:lnTo>
                    <a:cubicBezTo>
                      <a:pt x="40741" y="1360510"/>
                      <a:pt x="26638" y="1354668"/>
                      <a:pt x="16240" y="1344270"/>
                    </a:cubicBezTo>
                    <a:cubicBezTo>
                      <a:pt x="5842" y="1333871"/>
                      <a:pt x="0" y="1319768"/>
                      <a:pt x="0" y="1305063"/>
                    </a:cubicBezTo>
                    <a:lnTo>
                      <a:pt x="0" y="55447"/>
                    </a:lnTo>
                    <a:cubicBezTo>
                      <a:pt x="0" y="24824"/>
                      <a:pt x="24824" y="0"/>
                      <a:pt x="55447" y="0"/>
                    </a:cubicBezTo>
                    <a:close/>
                  </a:path>
                </a:pathLst>
              </a:custGeom>
              <a:solidFill>
                <a:srgbClr val="FFFFFF"/>
              </a:solidFill>
              <a:ln cap="rnd">
                <a:noFill/>
                <a:prstDash val="solid"/>
                <a:round/>
              </a:ln>
            </p:spPr>
          </p:sp>
          <p:sp>
            <p:nvSpPr>
              <p:cNvPr name="TextBox 13" id="13"/>
              <p:cNvSpPr txBox="true"/>
              <p:nvPr/>
            </p:nvSpPr>
            <p:spPr>
              <a:xfrm>
                <a:off x="0" y="-28575"/>
                <a:ext cx="1287106" cy="1389085"/>
              </a:xfrm>
              <a:prstGeom prst="rect">
                <a:avLst/>
              </a:prstGeom>
            </p:spPr>
            <p:txBody>
              <a:bodyPr anchor="ctr" rtlCol="false" tIns="55195" lIns="55195" bIns="55195" rIns="55195"/>
              <a:lstStyle/>
              <a:p>
                <a:pPr algn="ctr">
                  <a:lnSpc>
                    <a:spcPts val="2493"/>
                  </a:lnSpc>
                </a:pPr>
              </a:p>
            </p:txBody>
          </p:sp>
        </p:grpSp>
        <p:sp>
          <p:nvSpPr>
            <p:cNvPr name="TextBox 14" id="14"/>
            <p:cNvSpPr txBox="true"/>
            <p:nvPr/>
          </p:nvSpPr>
          <p:spPr>
            <a:xfrm rot="0">
              <a:off x="2043536" y="3317753"/>
              <a:ext cx="3475146" cy="1256029"/>
            </a:xfrm>
            <a:prstGeom prst="rect">
              <a:avLst/>
            </a:prstGeom>
          </p:spPr>
          <p:txBody>
            <a:bodyPr anchor="t" rtlCol="false" tIns="0" lIns="0" bIns="0" rIns="0">
              <a:spAutoFit/>
            </a:bodyPr>
            <a:lstStyle/>
            <a:p>
              <a:pPr algn="ctr">
                <a:lnSpc>
                  <a:spcPts val="3629"/>
                </a:lnSpc>
              </a:pPr>
              <a:r>
                <a:rPr lang="en-US" sz="3299" spc="-197">
                  <a:solidFill>
                    <a:srgbClr val="303030"/>
                  </a:solidFill>
                  <a:latin typeface="Inter"/>
                  <a:ea typeface="Inter"/>
                  <a:cs typeface="Inter"/>
                  <a:sym typeface="Inter"/>
                </a:rPr>
                <a:t>“This is what we should do.”</a:t>
              </a:r>
            </a:p>
          </p:txBody>
        </p:sp>
      </p:grpSp>
      <p:grpSp>
        <p:nvGrpSpPr>
          <p:cNvPr name="Group 15" id="15"/>
          <p:cNvGrpSpPr/>
          <p:nvPr/>
        </p:nvGrpSpPr>
        <p:grpSpPr>
          <a:xfrm rot="0">
            <a:off x="12237007" y="2760653"/>
            <a:ext cx="5671663" cy="6284392"/>
            <a:chOff x="0" y="0"/>
            <a:chExt cx="7562218" cy="8379189"/>
          </a:xfrm>
        </p:grpSpPr>
        <p:sp>
          <p:nvSpPr>
            <p:cNvPr name="Freeform 16" id="16"/>
            <p:cNvSpPr/>
            <p:nvPr/>
          </p:nvSpPr>
          <p:spPr>
            <a:xfrm flipH="false" flipV="false" rot="5400000">
              <a:off x="-408485" y="408485"/>
              <a:ext cx="8379189" cy="7562218"/>
            </a:xfrm>
            <a:custGeom>
              <a:avLst/>
              <a:gdLst/>
              <a:ahLst/>
              <a:cxnLst/>
              <a:rect r="r" b="b" t="t" l="l"/>
              <a:pathLst>
                <a:path h="7562218" w="8379189">
                  <a:moveTo>
                    <a:pt x="0" y="0"/>
                  </a:moveTo>
                  <a:lnTo>
                    <a:pt x="8379188" y="0"/>
                  </a:lnTo>
                  <a:lnTo>
                    <a:pt x="8379188" y="7562218"/>
                  </a:lnTo>
                  <a:lnTo>
                    <a:pt x="0" y="7562218"/>
                  </a:lnTo>
                  <a:lnTo>
                    <a:pt x="0" y="0"/>
                  </a:lnTo>
                  <a:close/>
                </a:path>
              </a:pathLst>
            </a:custGeom>
            <a:blipFill>
              <a:blip r:embed="rId3">
                <a:alphaModFix amt="43000"/>
              </a:blip>
              <a:stretch>
                <a:fillRect l="0" t="0" r="0" b="0"/>
              </a:stretch>
            </a:blipFill>
          </p:spPr>
        </p:sp>
        <p:grpSp>
          <p:nvGrpSpPr>
            <p:cNvPr name="Group 17" id="17"/>
            <p:cNvGrpSpPr/>
            <p:nvPr/>
          </p:nvGrpSpPr>
          <p:grpSpPr>
            <a:xfrm rot="0">
              <a:off x="619897" y="891420"/>
              <a:ext cx="5997174" cy="6339195"/>
              <a:chOff x="0" y="0"/>
              <a:chExt cx="1287106" cy="1360510"/>
            </a:xfrm>
          </p:grpSpPr>
          <p:sp>
            <p:nvSpPr>
              <p:cNvPr name="Freeform 18" id="18"/>
              <p:cNvSpPr/>
              <p:nvPr/>
            </p:nvSpPr>
            <p:spPr>
              <a:xfrm flipH="false" flipV="false" rot="0">
                <a:off x="0" y="0"/>
                <a:ext cx="1287106" cy="1360510"/>
              </a:xfrm>
              <a:custGeom>
                <a:avLst/>
                <a:gdLst/>
                <a:ahLst/>
                <a:cxnLst/>
                <a:rect r="r" b="b" t="t" l="l"/>
                <a:pathLst>
                  <a:path h="1360510" w="1287106">
                    <a:moveTo>
                      <a:pt x="60243" y="0"/>
                    </a:moveTo>
                    <a:lnTo>
                      <a:pt x="1226862" y="0"/>
                    </a:lnTo>
                    <a:cubicBezTo>
                      <a:pt x="1260134" y="0"/>
                      <a:pt x="1287106" y="26972"/>
                      <a:pt x="1287106" y="60243"/>
                    </a:cubicBezTo>
                    <a:lnTo>
                      <a:pt x="1287106" y="1300266"/>
                    </a:lnTo>
                    <a:cubicBezTo>
                      <a:pt x="1287106" y="1333538"/>
                      <a:pt x="1260134" y="1360510"/>
                      <a:pt x="1226862" y="1360510"/>
                    </a:cubicBezTo>
                    <a:lnTo>
                      <a:pt x="60243" y="1360510"/>
                    </a:lnTo>
                    <a:cubicBezTo>
                      <a:pt x="26972" y="1360510"/>
                      <a:pt x="0" y="1333538"/>
                      <a:pt x="0" y="1300266"/>
                    </a:cubicBezTo>
                    <a:lnTo>
                      <a:pt x="0" y="60243"/>
                    </a:lnTo>
                    <a:cubicBezTo>
                      <a:pt x="0" y="26972"/>
                      <a:pt x="26972" y="0"/>
                      <a:pt x="60243" y="0"/>
                    </a:cubicBezTo>
                    <a:close/>
                  </a:path>
                </a:pathLst>
              </a:custGeom>
              <a:solidFill>
                <a:srgbClr val="FFFFFF"/>
              </a:solidFill>
              <a:ln cap="rnd">
                <a:noFill/>
                <a:prstDash val="solid"/>
                <a:round/>
              </a:ln>
            </p:spPr>
          </p:sp>
          <p:sp>
            <p:nvSpPr>
              <p:cNvPr name="TextBox 19" id="19"/>
              <p:cNvSpPr txBox="true"/>
              <p:nvPr/>
            </p:nvSpPr>
            <p:spPr>
              <a:xfrm>
                <a:off x="0" y="-28575"/>
                <a:ext cx="1287106" cy="1389085"/>
              </a:xfrm>
              <a:prstGeom prst="rect">
                <a:avLst/>
              </a:prstGeom>
            </p:spPr>
            <p:txBody>
              <a:bodyPr anchor="ctr" rtlCol="false" tIns="50800" lIns="50800" bIns="50800" rIns="50800"/>
              <a:lstStyle/>
              <a:p>
                <a:pPr algn="ctr">
                  <a:lnSpc>
                    <a:spcPts val="2493"/>
                  </a:lnSpc>
                </a:pPr>
              </a:p>
            </p:txBody>
          </p:sp>
        </p:grpSp>
        <p:sp>
          <p:nvSpPr>
            <p:cNvPr name="TextBox 20" id="20"/>
            <p:cNvSpPr txBox="true"/>
            <p:nvPr/>
          </p:nvSpPr>
          <p:spPr>
            <a:xfrm rot="0">
              <a:off x="1880911" y="3266305"/>
              <a:ext cx="3475146" cy="1865629"/>
            </a:xfrm>
            <a:prstGeom prst="rect">
              <a:avLst/>
            </a:prstGeom>
          </p:spPr>
          <p:txBody>
            <a:bodyPr anchor="t" rtlCol="false" tIns="0" lIns="0" bIns="0" rIns="0">
              <a:spAutoFit/>
            </a:bodyPr>
            <a:lstStyle/>
            <a:p>
              <a:pPr algn="ctr">
                <a:lnSpc>
                  <a:spcPts val="3629"/>
                </a:lnSpc>
              </a:pPr>
              <a:r>
                <a:rPr lang="en-US" sz="3299" spc="-197">
                  <a:solidFill>
                    <a:srgbClr val="303030"/>
                  </a:solidFill>
                  <a:latin typeface="Inter"/>
                  <a:ea typeface="Inter"/>
                  <a:cs typeface="Inter"/>
                  <a:sym typeface="Inter"/>
                </a:rPr>
                <a:t>“I’m interested to know your opinions.”</a:t>
              </a:r>
            </a:p>
          </p:txBody>
        </p:sp>
      </p:grpSp>
      <p:grpSp>
        <p:nvGrpSpPr>
          <p:cNvPr name="Group 21" id="21"/>
          <p:cNvGrpSpPr/>
          <p:nvPr/>
        </p:nvGrpSpPr>
        <p:grpSpPr>
          <a:xfrm rot="0">
            <a:off x="5347001" y="5469608"/>
            <a:ext cx="1407985" cy="486454"/>
            <a:chOff x="0" y="0"/>
            <a:chExt cx="1604069" cy="554200"/>
          </a:xfrm>
        </p:grpSpPr>
        <p:sp>
          <p:nvSpPr>
            <p:cNvPr name="Freeform 22" id="22"/>
            <p:cNvSpPr/>
            <p:nvPr/>
          </p:nvSpPr>
          <p:spPr>
            <a:xfrm flipH="false" flipV="false" rot="0">
              <a:off x="0" y="0"/>
              <a:ext cx="1604069" cy="554200"/>
            </a:xfrm>
            <a:custGeom>
              <a:avLst/>
              <a:gdLst/>
              <a:ahLst/>
              <a:cxnLst/>
              <a:rect r="r" b="b" t="t" l="l"/>
              <a:pathLst>
                <a:path h="554200" w="1604069">
                  <a:moveTo>
                    <a:pt x="1604069" y="277100"/>
                  </a:moveTo>
                  <a:lnTo>
                    <a:pt x="1197669" y="0"/>
                  </a:lnTo>
                  <a:lnTo>
                    <a:pt x="1197669" y="203200"/>
                  </a:lnTo>
                  <a:lnTo>
                    <a:pt x="0" y="203200"/>
                  </a:lnTo>
                  <a:lnTo>
                    <a:pt x="0" y="351000"/>
                  </a:lnTo>
                  <a:lnTo>
                    <a:pt x="1197669" y="351000"/>
                  </a:lnTo>
                  <a:lnTo>
                    <a:pt x="1197669" y="554200"/>
                  </a:lnTo>
                  <a:lnTo>
                    <a:pt x="1604069" y="277100"/>
                  </a:lnTo>
                  <a:close/>
                </a:path>
              </a:pathLst>
            </a:custGeom>
            <a:solidFill>
              <a:srgbClr val="51748B"/>
            </a:solidFill>
          </p:spPr>
        </p:sp>
        <p:sp>
          <p:nvSpPr>
            <p:cNvPr name="TextBox 23" id="23"/>
            <p:cNvSpPr txBox="true"/>
            <p:nvPr/>
          </p:nvSpPr>
          <p:spPr>
            <a:xfrm>
              <a:off x="0" y="155575"/>
              <a:ext cx="1502469" cy="195425"/>
            </a:xfrm>
            <a:prstGeom prst="rect">
              <a:avLst/>
            </a:prstGeom>
          </p:spPr>
          <p:txBody>
            <a:bodyPr anchor="ctr" rtlCol="false" tIns="50800" lIns="50800" bIns="50800" rIns="50800"/>
            <a:lstStyle/>
            <a:p>
              <a:pPr algn="ctr">
                <a:lnSpc>
                  <a:spcPts val="3456"/>
                </a:lnSpc>
              </a:pPr>
            </a:p>
          </p:txBody>
        </p:sp>
      </p:grpSp>
      <p:grpSp>
        <p:nvGrpSpPr>
          <p:cNvPr name="Group 24" id="24"/>
          <p:cNvGrpSpPr/>
          <p:nvPr/>
        </p:nvGrpSpPr>
        <p:grpSpPr>
          <a:xfrm rot="0">
            <a:off x="11142561" y="5469608"/>
            <a:ext cx="1407985" cy="486454"/>
            <a:chOff x="0" y="0"/>
            <a:chExt cx="1604069" cy="554200"/>
          </a:xfrm>
        </p:grpSpPr>
        <p:sp>
          <p:nvSpPr>
            <p:cNvPr name="Freeform 25" id="25"/>
            <p:cNvSpPr/>
            <p:nvPr/>
          </p:nvSpPr>
          <p:spPr>
            <a:xfrm flipH="false" flipV="false" rot="0">
              <a:off x="0" y="0"/>
              <a:ext cx="1604069" cy="554200"/>
            </a:xfrm>
            <a:custGeom>
              <a:avLst/>
              <a:gdLst/>
              <a:ahLst/>
              <a:cxnLst/>
              <a:rect r="r" b="b" t="t" l="l"/>
              <a:pathLst>
                <a:path h="554200" w="1604069">
                  <a:moveTo>
                    <a:pt x="1604069" y="277100"/>
                  </a:moveTo>
                  <a:lnTo>
                    <a:pt x="1197669" y="0"/>
                  </a:lnTo>
                  <a:lnTo>
                    <a:pt x="1197669" y="203200"/>
                  </a:lnTo>
                  <a:lnTo>
                    <a:pt x="0" y="203200"/>
                  </a:lnTo>
                  <a:lnTo>
                    <a:pt x="0" y="351000"/>
                  </a:lnTo>
                  <a:lnTo>
                    <a:pt x="1197669" y="351000"/>
                  </a:lnTo>
                  <a:lnTo>
                    <a:pt x="1197669" y="554200"/>
                  </a:lnTo>
                  <a:lnTo>
                    <a:pt x="1604069" y="277100"/>
                  </a:lnTo>
                  <a:close/>
                </a:path>
              </a:pathLst>
            </a:custGeom>
            <a:solidFill>
              <a:srgbClr val="51748B"/>
            </a:solidFill>
          </p:spPr>
        </p:sp>
        <p:sp>
          <p:nvSpPr>
            <p:cNvPr name="TextBox 26" id="26"/>
            <p:cNvSpPr txBox="true"/>
            <p:nvPr/>
          </p:nvSpPr>
          <p:spPr>
            <a:xfrm>
              <a:off x="0" y="155575"/>
              <a:ext cx="1502469" cy="195425"/>
            </a:xfrm>
            <a:prstGeom prst="rect">
              <a:avLst/>
            </a:prstGeom>
          </p:spPr>
          <p:txBody>
            <a:bodyPr anchor="ctr" rtlCol="false" tIns="50800" lIns="50800" bIns="50800" rIns="50800"/>
            <a:lstStyle/>
            <a:p>
              <a:pPr algn="ctr">
                <a:lnSpc>
                  <a:spcPts val="3456"/>
                </a:lnSpc>
              </a:pPr>
            </a:p>
          </p:txBody>
        </p:sp>
      </p:gr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975115" y="2452323"/>
            <a:ext cx="9917635" cy="6805977"/>
            <a:chOff x="0" y="0"/>
            <a:chExt cx="13223513" cy="9074636"/>
          </a:xfrm>
        </p:grpSpPr>
        <p:sp>
          <p:nvSpPr>
            <p:cNvPr name="Freeform 3" id="3"/>
            <p:cNvSpPr/>
            <p:nvPr/>
          </p:nvSpPr>
          <p:spPr>
            <a:xfrm flipH="false" flipV="false" rot="0">
              <a:off x="0" y="0"/>
              <a:ext cx="13223513" cy="9074636"/>
            </a:xfrm>
            <a:custGeom>
              <a:avLst/>
              <a:gdLst/>
              <a:ahLst/>
              <a:cxnLst/>
              <a:rect r="r" b="b" t="t" l="l"/>
              <a:pathLst>
                <a:path h="9074636" w="13223513">
                  <a:moveTo>
                    <a:pt x="0" y="0"/>
                  </a:moveTo>
                  <a:lnTo>
                    <a:pt x="13223513" y="0"/>
                  </a:lnTo>
                  <a:lnTo>
                    <a:pt x="13223513" y="9074636"/>
                  </a:lnTo>
                  <a:lnTo>
                    <a:pt x="0" y="9074636"/>
                  </a:lnTo>
                  <a:lnTo>
                    <a:pt x="0" y="0"/>
                  </a:lnTo>
                  <a:close/>
                </a:path>
              </a:pathLst>
            </a:custGeom>
            <a:blipFill>
              <a:blip r:embed="rId2">
                <a:alphaModFix amt="35000"/>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722221" y="594650"/>
              <a:ext cx="11779070" cy="7885335"/>
              <a:chOff x="0" y="0"/>
              <a:chExt cx="1494365" cy="1000382"/>
            </a:xfrm>
          </p:grpSpPr>
          <p:sp>
            <p:nvSpPr>
              <p:cNvPr name="Freeform 5" id="5"/>
              <p:cNvSpPr/>
              <p:nvPr/>
            </p:nvSpPr>
            <p:spPr>
              <a:xfrm flipH="false" flipV="false" rot="0">
                <a:off x="0" y="0"/>
                <a:ext cx="1494365" cy="1000382"/>
              </a:xfrm>
              <a:custGeom>
                <a:avLst/>
                <a:gdLst/>
                <a:ahLst/>
                <a:cxnLst/>
                <a:rect r="r" b="b" t="t" l="l"/>
                <a:pathLst>
                  <a:path h="1000382" w="1494365">
                    <a:moveTo>
                      <a:pt x="30672" y="0"/>
                    </a:moveTo>
                    <a:lnTo>
                      <a:pt x="1463693" y="0"/>
                    </a:lnTo>
                    <a:cubicBezTo>
                      <a:pt x="1480633" y="0"/>
                      <a:pt x="1494365" y="13732"/>
                      <a:pt x="1494365" y="30672"/>
                    </a:cubicBezTo>
                    <a:lnTo>
                      <a:pt x="1494365" y="969710"/>
                    </a:lnTo>
                    <a:cubicBezTo>
                      <a:pt x="1494365" y="977845"/>
                      <a:pt x="1491134" y="985646"/>
                      <a:pt x="1485381" y="991398"/>
                    </a:cubicBezTo>
                    <a:cubicBezTo>
                      <a:pt x="1479629" y="997151"/>
                      <a:pt x="1471828" y="1000382"/>
                      <a:pt x="1463693" y="1000382"/>
                    </a:cubicBezTo>
                    <a:lnTo>
                      <a:pt x="30672" y="1000382"/>
                    </a:lnTo>
                    <a:cubicBezTo>
                      <a:pt x="22537" y="1000382"/>
                      <a:pt x="14736" y="997151"/>
                      <a:pt x="8984" y="991398"/>
                    </a:cubicBezTo>
                    <a:cubicBezTo>
                      <a:pt x="3232" y="985646"/>
                      <a:pt x="0" y="977845"/>
                      <a:pt x="0" y="969710"/>
                    </a:cubicBezTo>
                    <a:lnTo>
                      <a:pt x="0" y="30672"/>
                    </a:lnTo>
                    <a:cubicBezTo>
                      <a:pt x="0" y="22537"/>
                      <a:pt x="3232" y="14736"/>
                      <a:pt x="8984" y="8984"/>
                    </a:cubicBezTo>
                    <a:cubicBezTo>
                      <a:pt x="14736" y="3232"/>
                      <a:pt x="22537" y="0"/>
                      <a:pt x="30672" y="0"/>
                    </a:cubicBezTo>
                    <a:close/>
                  </a:path>
                </a:pathLst>
              </a:custGeom>
              <a:solidFill>
                <a:srgbClr val="FFFFFF"/>
              </a:solidFill>
              <a:ln cap="rnd">
                <a:noFill/>
                <a:prstDash val="solid"/>
                <a:round/>
              </a:ln>
            </p:spPr>
          </p:sp>
          <p:sp>
            <p:nvSpPr>
              <p:cNvPr name="TextBox 6" id="6"/>
              <p:cNvSpPr txBox="true"/>
              <p:nvPr/>
            </p:nvSpPr>
            <p:spPr>
              <a:xfrm>
                <a:off x="0" y="-28575"/>
                <a:ext cx="1494365" cy="1028957"/>
              </a:xfrm>
              <a:prstGeom prst="rect">
                <a:avLst/>
              </a:prstGeom>
            </p:spPr>
            <p:txBody>
              <a:bodyPr anchor="ctr" rtlCol="false" tIns="85938" lIns="85938" bIns="85938" rIns="85938"/>
              <a:lstStyle/>
              <a:p>
                <a:pPr algn="ctr">
                  <a:lnSpc>
                    <a:spcPts val="2493"/>
                  </a:lnSpc>
                </a:pPr>
              </a:p>
            </p:txBody>
          </p:sp>
        </p:grpSp>
      </p:grpSp>
      <p:sp>
        <p:nvSpPr>
          <p:cNvPr name="TextBox 7" id="7"/>
          <p:cNvSpPr txBox="true"/>
          <p:nvPr/>
        </p:nvSpPr>
        <p:spPr>
          <a:xfrm rot="0">
            <a:off x="8230404" y="3385396"/>
            <a:ext cx="7407056" cy="682156"/>
          </a:xfrm>
          <a:prstGeom prst="rect">
            <a:avLst/>
          </a:prstGeom>
        </p:spPr>
        <p:txBody>
          <a:bodyPr anchor="t" rtlCol="false" tIns="0" lIns="0" bIns="0" rIns="0">
            <a:spAutoFit/>
          </a:bodyPr>
          <a:lstStyle/>
          <a:p>
            <a:pPr algn="l" marL="540363" indent="-270182" lvl="1">
              <a:lnSpc>
                <a:spcPts val="6257"/>
              </a:lnSpc>
              <a:buFont typeface="Arial"/>
              <a:buChar char="•"/>
            </a:pPr>
            <a:r>
              <a:rPr lang="en-US" sz="2502" strike="noStrike" u="none">
                <a:solidFill>
                  <a:srgbClr val="303030"/>
                </a:solidFill>
                <a:latin typeface="Helvetica Now Display"/>
                <a:ea typeface="Helvetica Now Display"/>
                <a:cs typeface="Helvetica Now Display"/>
                <a:sym typeface="Helvetica Now Display"/>
              </a:rPr>
              <a:t>That’s not the way we do things around here.</a:t>
            </a:r>
          </a:p>
        </p:txBody>
      </p:sp>
      <p:sp>
        <p:nvSpPr>
          <p:cNvPr name="Freeform 8" id="8"/>
          <p:cNvSpPr/>
          <p:nvPr/>
        </p:nvSpPr>
        <p:spPr>
          <a:xfrm flipH="false" flipV="false" rot="0">
            <a:off x="-256764" y="0"/>
            <a:ext cx="6085166" cy="10287000"/>
          </a:xfrm>
          <a:custGeom>
            <a:avLst/>
            <a:gdLst/>
            <a:ahLst/>
            <a:cxnLst/>
            <a:rect r="r" b="b" t="t" l="l"/>
            <a:pathLst>
              <a:path h="10287000" w="6085166">
                <a:moveTo>
                  <a:pt x="0" y="0"/>
                </a:moveTo>
                <a:lnTo>
                  <a:pt x="6085166" y="0"/>
                </a:lnTo>
                <a:lnTo>
                  <a:pt x="6085166" y="10287000"/>
                </a:lnTo>
                <a:lnTo>
                  <a:pt x="0" y="10287000"/>
                </a:lnTo>
                <a:lnTo>
                  <a:pt x="0" y="0"/>
                </a:lnTo>
                <a:close/>
              </a:path>
            </a:pathLst>
          </a:custGeom>
          <a:blipFill>
            <a:blip r:embed="rId4"/>
            <a:stretch>
              <a:fillRect l="-12802" t="0" r="0" b="0"/>
            </a:stretch>
          </a:blipFill>
        </p:spPr>
      </p:sp>
      <p:sp>
        <p:nvSpPr>
          <p:cNvPr name="TextBox 9" id="9"/>
          <p:cNvSpPr txBox="true"/>
          <p:nvPr/>
        </p:nvSpPr>
        <p:spPr>
          <a:xfrm rot="0">
            <a:off x="7127034" y="1085850"/>
            <a:ext cx="9613798" cy="930275"/>
          </a:xfrm>
          <a:prstGeom prst="rect">
            <a:avLst/>
          </a:prstGeom>
        </p:spPr>
        <p:txBody>
          <a:bodyPr anchor="t" rtlCol="false" tIns="0" lIns="0" bIns="0" rIns="0">
            <a:spAutoFit/>
          </a:bodyPr>
          <a:lstStyle/>
          <a:p>
            <a:pPr algn="ctr" marL="0" indent="0" lvl="1">
              <a:lnSpc>
                <a:spcPts val="7150"/>
              </a:lnSpc>
              <a:spcBef>
                <a:spcPct val="0"/>
              </a:spcBef>
            </a:pPr>
            <a:r>
              <a:rPr lang="en-US" sz="6500" spc="-390">
                <a:solidFill>
                  <a:srgbClr val="303030">
                    <a:alpha val="60000"/>
                  </a:srgbClr>
                </a:solidFill>
                <a:latin typeface="Inter"/>
                <a:ea typeface="Inter"/>
                <a:cs typeface="Inter"/>
                <a:sym typeface="Inter"/>
              </a:rPr>
              <a:t>Communication </a:t>
            </a:r>
            <a:r>
              <a:rPr lang="en-US" sz="6500" spc="-390">
                <a:solidFill>
                  <a:srgbClr val="51748B">
                    <a:alpha val="60000"/>
                  </a:srgbClr>
                </a:solidFill>
                <a:latin typeface="Inter"/>
                <a:ea typeface="Inter"/>
                <a:cs typeface="Inter"/>
                <a:sym typeface="Inter"/>
              </a:rPr>
              <a:t>Shutdowns</a:t>
            </a:r>
          </a:p>
        </p:txBody>
      </p:sp>
      <p:sp>
        <p:nvSpPr>
          <p:cNvPr name="TextBox 10" id="10"/>
          <p:cNvSpPr txBox="true"/>
          <p:nvPr/>
        </p:nvSpPr>
        <p:spPr>
          <a:xfrm rot="0">
            <a:off x="8230404" y="4172004"/>
            <a:ext cx="7407056" cy="682156"/>
          </a:xfrm>
          <a:prstGeom prst="rect">
            <a:avLst/>
          </a:prstGeom>
        </p:spPr>
        <p:txBody>
          <a:bodyPr anchor="t" rtlCol="false" tIns="0" lIns="0" bIns="0" rIns="0">
            <a:spAutoFit/>
          </a:bodyPr>
          <a:lstStyle/>
          <a:p>
            <a:pPr algn="l" marL="540363" indent="-270182" lvl="1">
              <a:lnSpc>
                <a:spcPts val="6257"/>
              </a:lnSpc>
              <a:buFont typeface="Arial"/>
              <a:buChar char="•"/>
            </a:pPr>
            <a:r>
              <a:rPr lang="en-US" sz="2502" strike="noStrike" u="none">
                <a:solidFill>
                  <a:srgbClr val="303030"/>
                </a:solidFill>
                <a:latin typeface="Helvetica Now Display"/>
                <a:ea typeface="Helvetica Now Display"/>
                <a:cs typeface="Helvetica Now Display"/>
                <a:sym typeface="Helvetica Now Display"/>
              </a:rPr>
              <a:t>We don’t have time.</a:t>
            </a:r>
          </a:p>
        </p:txBody>
      </p:sp>
      <p:sp>
        <p:nvSpPr>
          <p:cNvPr name="TextBox 11" id="11"/>
          <p:cNvSpPr txBox="true"/>
          <p:nvPr/>
        </p:nvSpPr>
        <p:spPr>
          <a:xfrm rot="0">
            <a:off x="8230404" y="4968205"/>
            <a:ext cx="7407056" cy="682156"/>
          </a:xfrm>
          <a:prstGeom prst="rect">
            <a:avLst/>
          </a:prstGeom>
        </p:spPr>
        <p:txBody>
          <a:bodyPr anchor="t" rtlCol="false" tIns="0" lIns="0" bIns="0" rIns="0">
            <a:spAutoFit/>
          </a:bodyPr>
          <a:lstStyle/>
          <a:p>
            <a:pPr algn="l" marL="540363" indent="-270182" lvl="1">
              <a:lnSpc>
                <a:spcPts val="6257"/>
              </a:lnSpc>
              <a:buFont typeface="Arial"/>
              <a:buChar char="•"/>
            </a:pPr>
            <a:r>
              <a:rPr lang="en-US" sz="2502" strike="noStrike" u="none">
                <a:solidFill>
                  <a:srgbClr val="303030"/>
                </a:solidFill>
                <a:latin typeface="Helvetica Now Display"/>
                <a:ea typeface="Helvetica Now Display"/>
                <a:cs typeface="Helvetica Now Display"/>
                <a:sym typeface="Helvetica Now Display"/>
              </a:rPr>
              <a:t>We’re not ready for that.</a:t>
            </a:r>
          </a:p>
        </p:txBody>
      </p:sp>
      <p:sp>
        <p:nvSpPr>
          <p:cNvPr name="TextBox 12" id="12"/>
          <p:cNvSpPr txBox="true"/>
          <p:nvPr/>
        </p:nvSpPr>
        <p:spPr>
          <a:xfrm rot="0">
            <a:off x="8230404" y="5764661"/>
            <a:ext cx="7407056" cy="682156"/>
          </a:xfrm>
          <a:prstGeom prst="rect">
            <a:avLst/>
          </a:prstGeom>
        </p:spPr>
        <p:txBody>
          <a:bodyPr anchor="t" rtlCol="false" tIns="0" lIns="0" bIns="0" rIns="0">
            <a:spAutoFit/>
          </a:bodyPr>
          <a:lstStyle/>
          <a:p>
            <a:pPr algn="l" marL="540363" indent="-270182" lvl="1">
              <a:lnSpc>
                <a:spcPts val="6257"/>
              </a:lnSpc>
              <a:buFont typeface="Arial"/>
              <a:buChar char="•"/>
            </a:pPr>
            <a:r>
              <a:rPr lang="en-US" sz="2502">
                <a:solidFill>
                  <a:srgbClr val="303030"/>
                </a:solidFill>
                <a:latin typeface="Helvetica Now Display"/>
                <a:ea typeface="Helvetica Now Display"/>
                <a:cs typeface="Helvetica Now Display"/>
                <a:sym typeface="Helvetica Now Display"/>
              </a:rPr>
              <a:t>It’s </a:t>
            </a:r>
            <a:r>
              <a:rPr lang="en-US" sz="2502" strike="noStrike" u="none">
                <a:solidFill>
                  <a:srgbClr val="303030"/>
                </a:solidFill>
                <a:latin typeface="Helvetica Now Display"/>
                <a:ea typeface="Helvetica Now Display"/>
                <a:cs typeface="Helvetica Now Display"/>
                <a:sym typeface="Helvetica Now Display"/>
              </a:rPr>
              <a:t>too big of a change.</a:t>
            </a:r>
          </a:p>
        </p:txBody>
      </p:sp>
      <p:sp>
        <p:nvSpPr>
          <p:cNvPr name="TextBox 13" id="13"/>
          <p:cNvSpPr txBox="true"/>
          <p:nvPr/>
        </p:nvSpPr>
        <p:spPr>
          <a:xfrm rot="0">
            <a:off x="8230404" y="6551592"/>
            <a:ext cx="7407056" cy="682156"/>
          </a:xfrm>
          <a:prstGeom prst="rect">
            <a:avLst/>
          </a:prstGeom>
        </p:spPr>
        <p:txBody>
          <a:bodyPr anchor="t" rtlCol="false" tIns="0" lIns="0" bIns="0" rIns="0">
            <a:spAutoFit/>
          </a:bodyPr>
          <a:lstStyle/>
          <a:p>
            <a:pPr algn="l" marL="540363" indent="-270182" lvl="1">
              <a:lnSpc>
                <a:spcPts val="6257"/>
              </a:lnSpc>
              <a:buFont typeface="Arial"/>
              <a:buChar char="•"/>
            </a:pPr>
            <a:r>
              <a:rPr lang="en-US" sz="2502" strike="noStrike" u="none">
                <a:solidFill>
                  <a:srgbClr val="303030"/>
                </a:solidFill>
                <a:latin typeface="Helvetica Now Display"/>
                <a:ea typeface="Helvetica Now Display"/>
                <a:cs typeface="Helvetica Now Display"/>
                <a:sym typeface="Helvetica Now Display"/>
              </a:rPr>
              <a:t>We tried that before and it didn’t work.</a:t>
            </a:r>
          </a:p>
        </p:txBody>
      </p:sp>
      <p:sp>
        <p:nvSpPr>
          <p:cNvPr name="TextBox 14" id="14"/>
          <p:cNvSpPr txBox="true"/>
          <p:nvPr/>
        </p:nvSpPr>
        <p:spPr>
          <a:xfrm rot="0">
            <a:off x="8230404" y="7348048"/>
            <a:ext cx="7407056" cy="682156"/>
          </a:xfrm>
          <a:prstGeom prst="rect">
            <a:avLst/>
          </a:prstGeom>
        </p:spPr>
        <p:txBody>
          <a:bodyPr anchor="t" rtlCol="false" tIns="0" lIns="0" bIns="0" rIns="0">
            <a:spAutoFit/>
          </a:bodyPr>
          <a:lstStyle/>
          <a:p>
            <a:pPr algn="l" marL="540363" indent="-270182" lvl="1">
              <a:lnSpc>
                <a:spcPts val="6257"/>
              </a:lnSpc>
              <a:buFont typeface="Arial"/>
              <a:buChar char="•"/>
            </a:pPr>
            <a:r>
              <a:rPr lang="en-US" sz="2502">
                <a:solidFill>
                  <a:srgbClr val="303030"/>
                </a:solidFill>
                <a:latin typeface="Helvetica Now Display"/>
                <a:ea typeface="Helvetica Now Display"/>
                <a:cs typeface="Helvetica Now Display"/>
                <a:sym typeface="Helvetica Now Display"/>
              </a:rPr>
              <a:t>It’s</a:t>
            </a:r>
            <a:r>
              <a:rPr lang="en-US" sz="2502">
                <a:solidFill>
                  <a:srgbClr val="303030"/>
                </a:solidFill>
                <a:latin typeface="Helvetica Now Display"/>
                <a:ea typeface="Helvetica Now Display"/>
                <a:cs typeface="Helvetica Now Display"/>
                <a:sym typeface="Helvetica Now Display"/>
              </a:rPr>
              <a:t> not possible.</a:t>
            </a: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4622852" y="6137107"/>
            <a:ext cx="2384103" cy="87067"/>
          </a:xfrm>
          <a:prstGeom prst="rect">
            <a:avLst/>
          </a:prstGeom>
        </p:spPr>
        <p:txBody>
          <a:bodyPr anchor="t" rtlCol="false" tIns="0" lIns="0" bIns="0" rIns="0">
            <a:spAutoFit/>
          </a:bodyPr>
          <a:lstStyle/>
          <a:p>
            <a:pPr algn="ctr">
              <a:lnSpc>
                <a:spcPts val="633"/>
              </a:lnSpc>
            </a:pPr>
          </a:p>
        </p:txBody>
      </p:sp>
      <p:sp>
        <p:nvSpPr>
          <p:cNvPr name="TextBox 3" id="3"/>
          <p:cNvSpPr txBox="true"/>
          <p:nvPr/>
        </p:nvSpPr>
        <p:spPr>
          <a:xfrm rot="0">
            <a:off x="3414395" y="8506213"/>
            <a:ext cx="2384103" cy="87067"/>
          </a:xfrm>
          <a:prstGeom prst="rect">
            <a:avLst/>
          </a:prstGeom>
        </p:spPr>
        <p:txBody>
          <a:bodyPr anchor="t" rtlCol="false" tIns="0" lIns="0" bIns="0" rIns="0">
            <a:spAutoFit/>
          </a:bodyPr>
          <a:lstStyle/>
          <a:p>
            <a:pPr algn="ctr">
              <a:lnSpc>
                <a:spcPts val="633"/>
              </a:lnSpc>
            </a:pPr>
          </a:p>
        </p:txBody>
      </p:sp>
      <p:grpSp>
        <p:nvGrpSpPr>
          <p:cNvPr name="Group 4" id="4"/>
          <p:cNvGrpSpPr/>
          <p:nvPr/>
        </p:nvGrpSpPr>
        <p:grpSpPr>
          <a:xfrm rot="5400000">
            <a:off x="-24635" y="2962403"/>
            <a:ext cx="4024567" cy="4074116"/>
            <a:chOff x="0" y="0"/>
            <a:chExt cx="812800" cy="822807"/>
          </a:xfrm>
        </p:grpSpPr>
        <p:sp>
          <p:nvSpPr>
            <p:cNvPr name="Freeform 5" id="5"/>
            <p:cNvSpPr/>
            <p:nvPr/>
          </p:nvSpPr>
          <p:spPr>
            <a:xfrm flipH="false" flipV="false" rot="0">
              <a:off x="0" y="0"/>
              <a:ext cx="812800" cy="822807"/>
            </a:xfrm>
            <a:custGeom>
              <a:avLst/>
              <a:gdLst/>
              <a:ahLst/>
              <a:cxnLst/>
              <a:rect r="r" b="b" t="t" l="l"/>
              <a:pathLst>
                <a:path h="822807" w="812800">
                  <a:moveTo>
                    <a:pt x="406400" y="0"/>
                  </a:moveTo>
                  <a:lnTo>
                    <a:pt x="812800" y="822807"/>
                  </a:lnTo>
                  <a:lnTo>
                    <a:pt x="0" y="822807"/>
                  </a:lnTo>
                  <a:lnTo>
                    <a:pt x="406400" y="0"/>
                  </a:lnTo>
                  <a:close/>
                </a:path>
              </a:pathLst>
            </a:custGeom>
            <a:solidFill>
              <a:srgbClr val="51748B">
                <a:alpha val="21961"/>
              </a:srgbClr>
            </a:solidFill>
          </p:spPr>
        </p:sp>
        <p:sp>
          <p:nvSpPr>
            <p:cNvPr name="TextBox 6" id="6"/>
            <p:cNvSpPr txBox="true"/>
            <p:nvPr/>
          </p:nvSpPr>
          <p:spPr>
            <a:xfrm>
              <a:off x="127000" y="353442"/>
              <a:ext cx="558800" cy="410592"/>
            </a:xfrm>
            <a:prstGeom prst="rect">
              <a:avLst/>
            </a:prstGeom>
          </p:spPr>
          <p:txBody>
            <a:bodyPr anchor="ctr" rtlCol="false" tIns="50800" lIns="50800" bIns="50800" rIns="50800"/>
            <a:lstStyle/>
            <a:p>
              <a:pPr algn="ctr">
                <a:lnSpc>
                  <a:spcPts val="2493"/>
                </a:lnSpc>
              </a:pPr>
            </a:p>
          </p:txBody>
        </p:sp>
      </p:grpSp>
      <p:sp>
        <p:nvSpPr>
          <p:cNvPr name="TextBox 7" id="7"/>
          <p:cNvSpPr txBox="true"/>
          <p:nvPr/>
        </p:nvSpPr>
        <p:spPr>
          <a:xfrm rot="0">
            <a:off x="12399137" y="3326457"/>
            <a:ext cx="4350762" cy="3908425"/>
          </a:xfrm>
          <a:prstGeom prst="rect">
            <a:avLst/>
          </a:prstGeom>
        </p:spPr>
        <p:txBody>
          <a:bodyPr anchor="t" rtlCol="false" tIns="0" lIns="0" bIns="0" rIns="0">
            <a:spAutoFit/>
          </a:bodyPr>
          <a:lstStyle/>
          <a:p>
            <a:pPr algn="l" marL="0" indent="0" lvl="1">
              <a:lnSpc>
                <a:spcPts val="7699"/>
              </a:lnSpc>
              <a:spcBef>
                <a:spcPct val="0"/>
              </a:spcBef>
            </a:pPr>
            <a:r>
              <a:rPr lang="en-US" sz="6999" spc="-419">
                <a:solidFill>
                  <a:srgbClr val="303030">
                    <a:alpha val="60000"/>
                  </a:srgbClr>
                </a:solidFill>
                <a:latin typeface="Inter"/>
                <a:ea typeface="Inter"/>
                <a:cs typeface="Inter"/>
                <a:sym typeface="Inter"/>
              </a:rPr>
              <a:t>Ways to </a:t>
            </a:r>
            <a:r>
              <a:rPr lang="en-US" sz="6999" spc="-419">
                <a:solidFill>
                  <a:srgbClr val="51748B">
                    <a:alpha val="60000"/>
                  </a:srgbClr>
                </a:solidFill>
                <a:latin typeface="Inter"/>
                <a:ea typeface="Inter"/>
                <a:cs typeface="Inter"/>
                <a:sym typeface="Inter"/>
              </a:rPr>
              <a:t>Listen, Respond, &amp; Engage</a:t>
            </a:r>
          </a:p>
        </p:txBody>
      </p:sp>
      <p:grpSp>
        <p:nvGrpSpPr>
          <p:cNvPr name="Group 8" id="8"/>
          <p:cNvGrpSpPr/>
          <p:nvPr/>
        </p:nvGrpSpPr>
        <p:grpSpPr>
          <a:xfrm rot="0">
            <a:off x="1857993" y="1817244"/>
            <a:ext cx="6588760" cy="1631373"/>
            <a:chOff x="0" y="0"/>
            <a:chExt cx="8785014" cy="2175164"/>
          </a:xfrm>
        </p:grpSpPr>
        <p:sp>
          <p:nvSpPr>
            <p:cNvPr name="Freeform 9" id="9"/>
            <p:cNvSpPr/>
            <p:nvPr/>
          </p:nvSpPr>
          <p:spPr>
            <a:xfrm flipH="false" flipV="false" rot="0">
              <a:off x="2700639" y="0"/>
              <a:ext cx="6084375" cy="2175164"/>
            </a:xfrm>
            <a:custGeom>
              <a:avLst/>
              <a:gdLst/>
              <a:ahLst/>
              <a:cxnLst/>
              <a:rect r="r" b="b" t="t" l="l"/>
              <a:pathLst>
                <a:path h="2175164" w="6084375">
                  <a:moveTo>
                    <a:pt x="0" y="0"/>
                  </a:moveTo>
                  <a:lnTo>
                    <a:pt x="6084375" y="0"/>
                  </a:lnTo>
                  <a:lnTo>
                    <a:pt x="6084375" y="2175164"/>
                  </a:lnTo>
                  <a:lnTo>
                    <a:pt x="0" y="2175164"/>
                  </a:lnTo>
                  <a:lnTo>
                    <a:pt x="0" y="0"/>
                  </a:lnTo>
                  <a:close/>
                </a:path>
              </a:pathLst>
            </a:custGeom>
            <a:blipFill>
              <a:blip r:embed="rId3">
                <a:alphaModFix amt="25000"/>
                <a:extLst>
                  <a:ext uri="{96DAC541-7B7A-43D3-8B79-37D633B846F1}">
                    <asvg:svgBlip xmlns:asvg="http://schemas.microsoft.com/office/drawing/2016/SVG/main" r:embed="rId4"/>
                  </a:ext>
                </a:extLst>
              </a:blip>
              <a:stretch>
                <a:fillRect l="0" t="0" r="0" b="0"/>
              </a:stretch>
            </a:blipFill>
          </p:spPr>
        </p:sp>
        <p:grpSp>
          <p:nvGrpSpPr>
            <p:cNvPr name="Group 10" id="10"/>
            <p:cNvGrpSpPr/>
            <p:nvPr/>
          </p:nvGrpSpPr>
          <p:grpSpPr>
            <a:xfrm rot="0">
              <a:off x="2955430" y="493532"/>
              <a:ext cx="5485767" cy="1105845"/>
              <a:chOff x="0" y="0"/>
              <a:chExt cx="6749083" cy="1360510"/>
            </a:xfrm>
          </p:grpSpPr>
          <p:sp>
            <p:nvSpPr>
              <p:cNvPr name="Freeform 11" id="11"/>
              <p:cNvSpPr/>
              <p:nvPr/>
            </p:nvSpPr>
            <p:spPr>
              <a:xfrm flipH="false" flipV="false" rot="0">
                <a:off x="0" y="0"/>
                <a:ext cx="6749083" cy="1360510"/>
              </a:xfrm>
              <a:custGeom>
                <a:avLst/>
                <a:gdLst/>
                <a:ahLst/>
                <a:cxnLst/>
                <a:rect r="r" b="b" t="t" l="l"/>
                <a:pathLst>
                  <a:path h="1360510" w="6749083">
                    <a:moveTo>
                      <a:pt x="65859" y="0"/>
                    </a:moveTo>
                    <a:lnTo>
                      <a:pt x="6683224" y="0"/>
                    </a:lnTo>
                    <a:cubicBezTo>
                      <a:pt x="6700691" y="0"/>
                      <a:pt x="6717443" y="6939"/>
                      <a:pt x="6729794" y="19290"/>
                    </a:cubicBezTo>
                    <a:cubicBezTo>
                      <a:pt x="6742144" y="31641"/>
                      <a:pt x="6749083" y="48392"/>
                      <a:pt x="6749083" y="65859"/>
                    </a:cubicBezTo>
                    <a:lnTo>
                      <a:pt x="6749083" y="1294650"/>
                    </a:lnTo>
                    <a:cubicBezTo>
                      <a:pt x="6749083" y="1331023"/>
                      <a:pt x="6719597" y="1360510"/>
                      <a:pt x="6683224" y="1360510"/>
                    </a:cubicBezTo>
                    <a:lnTo>
                      <a:pt x="65859" y="1360510"/>
                    </a:lnTo>
                    <a:cubicBezTo>
                      <a:pt x="48392" y="1360510"/>
                      <a:pt x="31641" y="1353571"/>
                      <a:pt x="19290" y="1341220"/>
                    </a:cubicBezTo>
                    <a:cubicBezTo>
                      <a:pt x="6939" y="1328869"/>
                      <a:pt x="0" y="1312117"/>
                      <a:pt x="0" y="1294650"/>
                    </a:cubicBezTo>
                    <a:lnTo>
                      <a:pt x="0" y="65859"/>
                    </a:lnTo>
                    <a:cubicBezTo>
                      <a:pt x="0" y="48392"/>
                      <a:pt x="6939" y="31641"/>
                      <a:pt x="19290" y="19290"/>
                    </a:cubicBezTo>
                    <a:cubicBezTo>
                      <a:pt x="31641" y="6939"/>
                      <a:pt x="48392" y="0"/>
                      <a:pt x="65859" y="0"/>
                    </a:cubicBezTo>
                    <a:close/>
                  </a:path>
                </a:pathLst>
              </a:custGeom>
              <a:solidFill>
                <a:srgbClr val="FFFFFF"/>
              </a:solidFill>
              <a:ln cap="rnd">
                <a:noFill/>
                <a:prstDash val="solid"/>
                <a:round/>
              </a:ln>
            </p:spPr>
          </p:sp>
          <p:sp>
            <p:nvSpPr>
              <p:cNvPr name="TextBox 12" id="12"/>
              <p:cNvSpPr txBox="true"/>
              <p:nvPr/>
            </p:nvSpPr>
            <p:spPr>
              <a:xfrm>
                <a:off x="0" y="-28575"/>
                <a:ext cx="6749083" cy="1389085"/>
              </a:xfrm>
              <a:prstGeom prst="rect">
                <a:avLst/>
              </a:prstGeom>
            </p:spPr>
            <p:txBody>
              <a:bodyPr anchor="ctr" rtlCol="false" tIns="8862" lIns="8862" bIns="8862" rIns="8862"/>
              <a:lstStyle/>
              <a:p>
                <a:pPr algn="ctr">
                  <a:lnSpc>
                    <a:spcPts val="2493"/>
                  </a:lnSpc>
                </a:pPr>
              </a:p>
            </p:txBody>
          </p:sp>
        </p:grpSp>
        <p:sp>
          <p:nvSpPr>
            <p:cNvPr name="TextBox 13" id="13"/>
            <p:cNvSpPr txBox="true"/>
            <p:nvPr/>
          </p:nvSpPr>
          <p:spPr>
            <a:xfrm rot="0">
              <a:off x="2770591" y="745181"/>
              <a:ext cx="5855446" cy="646428"/>
            </a:xfrm>
            <a:prstGeom prst="rect">
              <a:avLst/>
            </a:prstGeom>
          </p:spPr>
          <p:txBody>
            <a:bodyPr anchor="t" rtlCol="false" tIns="0" lIns="0" bIns="0" rIns="0">
              <a:spAutoFit/>
            </a:bodyPr>
            <a:lstStyle/>
            <a:p>
              <a:pPr algn="ctr">
                <a:lnSpc>
                  <a:spcPts val="2023"/>
                </a:lnSpc>
                <a:spcBef>
                  <a:spcPct val="0"/>
                </a:spcBef>
              </a:pPr>
              <a:r>
                <a:rPr lang="en-US" sz="1445">
                  <a:solidFill>
                    <a:srgbClr val="000000"/>
                  </a:solidFill>
                  <a:latin typeface="Helvetica Now Display"/>
                  <a:ea typeface="Helvetica Now Display"/>
                  <a:cs typeface="Helvetica Now Display"/>
                  <a:sym typeface="Helvetica Now Display"/>
                </a:rPr>
                <a:t>"What led you to that conclusion?" </a:t>
              </a:r>
            </a:p>
            <a:p>
              <a:pPr algn="ctr">
                <a:lnSpc>
                  <a:spcPts val="2023"/>
                </a:lnSpc>
                <a:spcBef>
                  <a:spcPct val="0"/>
                </a:spcBef>
              </a:pPr>
              <a:r>
                <a:rPr lang="en-US" sz="1445">
                  <a:solidFill>
                    <a:srgbClr val="000000"/>
                  </a:solidFill>
                  <a:latin typeface="Helvetica Now Display"/>
                  <a:ea typeface="Helvetica Now Display"/>
                  <a:cs typeface="Helvetica Now Display"/>
                  <a:sym typeface="Helvetica Now Display"/>
                </a:rPr>
                <a:t>"How did that make you feel?“</a:t>
              </a:r>
            </a:p>
          </p:txBody>
        </p:sp>
        <p:sp>
          <p:nvSpPr>
            <p:cNvPr name="TextBox 14" id="14"/>
            <p:cNvSpPr txBox="true"/>
            <p:nvPr/>
          </p:nvSpPr>
          <p:spPr>
            <a:xfrm rot="0">
              <a:off x="0" y="719493"/>
              <a:ext cx="2412093" cy="745493"/>
            </a:xfrm>
            <a:prstGeom prst="rect">
              <a:avLst/>
            </a:prstGeom>
          </p:spPr>
          <p:txBody>
            <a:bodyPr anchor="t" rtlCol="false" tIns="0" lIns="0" bIns="0" rIns="0">
              <a:spAutoFit/>
            </a:bodyPr>
            <a:lstStyle/>
            <a:p>
              <a:pPr algn="r">
                <a:lnSpc>
                  <a:spcPts val="2257"/>
                </a:lnSpc>
              </a:pPr>
              <a:r>
                <a:rPr lang="en-US" sz="1612" b="true">
                  <a:solidFill>
                    <a:srgbClr val="000000"/>
                  </a:solidFill>
                  <a:latin typeface="Helvetica Now Display Bold"/>
                  <a:ea typeface="Helvetica Now Display Bold"/>
                  <a:cs typeface="Helvetica Now Display Bold"/>
                  <a:sym typeface="Helvetica Now Display Bold"/>
                </a:rPr>
                <a:t>Open-Ended Questions</a:t>
              </a:r>
            </a:p>
          </p:txBody>
        </p:sp>
      </p:grpSp>
      <p:grpSp>
        <p:nvGrpSpPr>
          <p:cNvPr name="Group 15" id="15"/>
          <p:cNvGrpSpPr/>
          <p:nvPr/>
        </p:nvGrpSpPr>
        <p:grpSpPr>
          <a:xfrm rot="0">
            <a:off x="2661189" y="3072529"/>
            <a:ext cx="6910410" cy="1631373"/>
            <a:chOff x="0" y="0"/>
            <a:chExt cx="9213880" cy="2175164"/>
          </a:xfrm>
        </p:grpSpPr>
        <p:sp>
          <p:nvSpPr>
            <p:cNvPr name="Freeform 16" id="16"/>
            <p:cNvSpPr/>
            <p:nvPr/>
          </p:nvSpPr>
          <p:spPr>
            <a:xfrm flipH="false" flipV="false" rot="0">
              <a:off x="3129504" y="0"/>
              <a:ext cx="6084375" cy="2175164"/>
            </a:xfrm>
            <a:custGeom>
              <a:avLst/>
              <a:gdLst/>
              <a:ahLst/>
              <a:cxnLst/>
              <a:rect r="r" b="b" t="t" l="l"/>
              <a:pathLst>
                <a:path h="2175164" w="6084375">
                  <a:moveTo>
                    <a:pt x="0" y="0"/>
                  </a:moveTo>
                  <a:lnTo>
                    <a:pt x="6084376" y="0"/>
                  </a:lnTo>
                  <a:lnTo>
                    <a:pt x="6084376" y="2175164"/>
                  </a:lnTo>
                  <a:lnTo>
                    <a:pt x="0" y="2175164"/>
                  </a:lnTo>
                  <a:lnTo>
                    <a:pt x="0" y="0"/>
                  </a:lnTo>
                  <a:close/>
                </a:path>
              </a:pathLst>
            </a:custGeom>
            <a:blipFill>
              <a:blip r:embed="rId3">
                <a:alphaModFix amt="25000"/>
                <a:extLst>
                  <a:ext uri="{96DAC541-7B7A-43D3-8B79-37D633B846F1}">
                    <asvg:svgBlip xmlns:asvg="http://schemas.microsoft.com/office/drawing/2016/SVG/main" r:embed="rId4"/>
                  </a:ext>
                </a:extLst>
              </a:blip>
              <a:stretch>
                <a:fillRect l="0" t="0" r="0" b="0"/>
              </a:stretch>
            </a:blipFill>
          </p:spPr>
        </p:sp>
        <p:grpSp>
          <p:nvGrpSpPr>
            <p:cNvPr name="Group 17" id="17"/>
            <p:cNvGrpSpPr/>
            <p:nvPr/>
          </p:nvGrpSpPr>
          <p:grpSpPr>
            <a:xfrm rot="0">
              <a:off x="3498829" y="536700"/>
              <a:ext cx="5485767" cy="1105845"/>
              <a:chOff x="0" y="0"/>
              <a:chExt cx="6749083" cy="1360510"/>
            </a:xfrm>
          </p:grpSpPr>
          <p:sp>
            <p:nvSpPr>
              <p:cNvPr name="Freeform 18" id="18"/>
              <p:cNvSpPr/>
              <p:nvPr/>
            </p:nvSpPr>
            <p:spPr>
              <a:xfrm flipH="false" flipV="false" rot="0">
                <a:off x="0" y="0"/>
                <a:ext cx="6749083" cy="1360510"/>
              </a:xfrm>
              <a:custGeom>
                <a:avLst/>
                <a:gdLst/>
                <a:ahLst/>
                <a:cxnLst/>
                <a:rect r="r" b="b" t="t" l="l"/>
                <a:pathLst>
                  <a:path h="1360510" w="6749083">
                    <a:moveTo>
                      <a:pt x="65859" y="0"/>
                    </a:moveTo>
                    <a:lnTo>
                      <a:pt x="6683224" y="0"/>
                    </a:lnTo>
                    <a:cubicBezTo>
                      <a:pt x="6700691" y="0"/>
                      <a:pt x="6717443" y="6939"/>
                      <a:pt x="6729794" y="19290"/>
                    </a:cubicBezTo>
                    <a:cubicBezTo>
                      <a:pt x="6742144" y="31641"/>
                      <a:pt x="6749083" y="48392"/>
                      <a:pt x="6749083" y="65859"/>
                    </a:cubicBezTo>
                    <a:lnTo>
                      <a:pt x="6749083" y="1294650"/>
                    </a:lnTo>
                    <a:cubicBezTo>
                      <a:pt x="6749083" y="1331023"/>
                      <a:pt x="6719597" y="1360510"/>
                      <a:pt x="6683224" y="1360510"/>
                    </a:cubicBezTo>
                    <a:lnTo>
                      <a:pt x="65859" y="1360510"/>
                    </a:lnTo>
                    <a:cubicBezTo>
                      <a:pt x="48392" y="1360510"/>
                      <a:pt x="31641" y="1353571"/>
                      <a:pt x="19290" y="1341220"/>
                    </a:cubicBezTo>
                    <a:cubicBezTo>
                      <a:pt x="6939" y="1328869"/>
                      <a:pt x="0" y="1312117"/>
                      <a:pt x="0" y="1294650"/>
                    </a:cubicBezTo>
                    <a:lnTo>
                      <a:pt x="0" y="65859"/>
                    </a:lnTo>
                    <a:cubicBezTo>
                      <a:pt x="0" y="48392"/>
                      <a:pt x="6939" y="31641"/>
                      <a:pt x="19290" y="19290"/>
                    </a:cubicBezTo>
                    <a:cubicBezTo>
                      <a:pt x="31641" y="6939"/>
                      <a:pt x="48392" y="0"/>
                      <a:pt x="65859" y="0"/>
                    </a:cubicBezTo>
                    <a:close/>
                  </a:path>
                </a:pathLst>
              </a:custGeom>
              <a:solidFill>
                <a:srgbClr val="FFFFFF"/>
              </a:solidFill>
              <a:ln cap="rnd">
                <a:noFill/>
                <a:prstDash val="solid"/>
                <a:round/>
              </a:ln>
            </p:spPr>
          </p:sp>
          <p:sp>
            <p:nvSpPr>
              <p:cNvPr name="TextBox 19" id="19"/>
              <p:cNvSpPr txBox="true"/>
              <p:nvPr/>
            </p:nvSpPr>
            <p:spPr>
              <a:xfrm>
                <a:off x="0" y="-28575"/>
                <a:ext cx="6749083" cy="1389085"/>
              </a:xfrm>
              <a:prstGeom prst="rect">
                <a:avLst/>
              </a:prstGeom>
            </p:spPr>
            <p:txBody>
              <a:bodyPr anchor="ctr" rtlCol="false" tIns="8862" lIns="8862" bIns="8862" rIns="8862"/>
              <a:lstStyle/>
              <a:p>
                <a:pPr algn="ctr">
                  <a:lnSpc>
                    <a:spcPts val="2493"/>
                  </a:lnSpc>
                </a:pPr>
              </a:p>
            </p:txBody>
          </p:sp>
        </p:grpSp>
        <p:sp>
          <p:nvSpPr>
            <p:cNvPr name="TextBox 20" id="20"/>
            <p:cNvSpPr txBox="true"/>
            <p:nvPr/>
          </p:nvSpPr>
          <p:spPr>
            <a:xfrm rot="0">
              <a:off x="3313990" y="930057"/>
              <a:ext cx="5855446" cy="308262"/>
            </a:xfrm>
            <a:prstGeom prst="rect">
              <a:avLst/>
            </a:prstGeom>
          </p:spPr>
          <p:txBody>
            <a:bodyPr anchor="t" rtlCol="false" tIns="0" lIns="0" bIns="0" rIns="0">
              <a:spAutoFit/>
            </a:bodyPr>
            <a:lstStyle/>
            <a:p>
              <a:pPr algn="ctr">
                <a:lnSpc>
                  <a:spcPts val="2023"/>
                </a:lnSpc>
                <a:spcBef>
                  <a:spcPct val="0"/>
                </a:spcBef>
              </a:pPr>
              <a:r>
                <a:rPr lang="en-US" sz="1445">
                  <a:solidFill>
                    <a:srgbClr val="000000"/>
                  </a:solidFill>
                  <a:latin typeface="Helvetica Now Display"/>
                  <a:ea typeface="Helvetica Now Display"/>
                  <a:cs typeface="Helvetica Now Display"/>
                  <a:sym typeface="Helvetica Now Display"/>
                </a:rPr>
                <a:t> </a:t>
              </a:r>
              <a:r>
                <a:rPr lang="en-US" sz="1445">
                  <a:solidFill>
                    <a:srgbClr val="000000"/>
                  </a:solidFill>
                  <a:latin typeface="Helvetica Now Display"/>
                  <a:ea typeface="Helvetica Now Display"/>
                  <a:cs typeface="Helvetica Now Display"/>
                  <a:sym typeface="Helvetica Now Display"/>
                </a:rPr>
                <a:t>"I understand where you're coming from."</a:t>
              </a:r>
            </a:p>
          </p:txBody>
        </p:sp>
        <p:sp>
          <p:nvSpPr>
            <p:cNvPr name="TextBox 21" id="21"/>
            <p:cNvSpPr txBox="true"/>
            <p:nvPr/>
          </p:nvSpPr>
          <p:spPr>
            <a:xfrm rot="0">
              <a:off x="0" y="897293"/>
              <a:ext cx="3081482" cy="364493"/>
            </a:xfrm>
            <a:prstGeom prst="rect">
              <a:avLst/>
            </a:prstGeom>
          </p:spPr>
          <p:txBody>
            <a:bodyPr anchor="t" rtlCol="false" tIns="0" lIns="0" bIns="0" rIns="0">
              <a:spAutoFit/>
            </a:bodyPr>
            <a:lstStyle/>
            <a:p>
              <a:pPr algn="r">
                <a:lnSpc>
                  <a:spcPts val="2257"/>
                </a:lnSpc>
              </a:pPr>
              <a:r>
                <a:rPr lang="en-US" sz="1612" b="true">
                  <a:solidFill>
                    <a:srgbClr val="000000"/>
                  </a:solidFill>
                  <a:latin typeface="Helvetica Now Display Bold"/>
                  <a:ea typeface="Helvetica Now Display Bold"/>
                  <a:cs typeface="Helvetica Now Display Bold"/>
                  <a:sym typeface="Helvetica Now Display Bold"/>
                </a:rPr>
                <a:t>Acknowledging</a:t>
              </a:r>
            </a:p>
          </p:txBody>
        </p:sp>
      </p:grpSp>
      <p:grpSp>
        <p:nvGrpSpPr>
          <p:cNvPr name="Group 22" id="22"/>
          <p:cNvGrpSpPr/>
          <p:nvPr/>
        </p:nvGrpSpPr>
        <p:grpSpPr>
          <a:xfrm rot="0">
            <a:off x="1070250" y="561960"/>
            <a:ext cx="5908913" cy="1631373"/>
            <a:chOff x="0" y="0"/>
            <a:chExt cx="7878551" cy="2175164"/>
          </a:xfrm>
        </p:grpSpPr>
        <p:sp>
          <p:nvSpPr>
            <p:cNvPr name="Freeform 23" id="23"/>
            <p:cNvSpPr/>
            <p:nvPr/>
          </p:nvSpPr>
          <p:spPr>
            <a:xfrm flipH="false" flipV="false" rot="0">
              <a:off x="1794176" y="0"/>
              <a:ext cx="6084375" cy="2175164"/>
            </a:xfrm>
            <a:custGeom>
              <a:avLst/>
              <a:gdLst/>
              <a:ahLst/>
              <a:cxnLst/>
              <a:rect r="r" b="b" t="t" l="l"/>
              <a:pathLst>
                <a:path h="2175164" w="6084375">
                  <a:moveTo>
                    <a:pt x="0" y="0"/>
                  </a:moveTo>
                  <a:lnTo>
                    <a:pt x="6084375" y="0"/>
                  </a:lnTo>
                  <a:lnTo>
                    <a:pt x="6084375" y="2175164"/>
                  </a:lnTo>
                  <a:lnTo>
                    <a:pt x="0" y="2175164"/>
                  </a:lnTo>
                  <a:lnTo>
                    <a:pt x="0" y="0"/>
                  </a:lnTo>
                  <a:close/>
                </a:path>
              </a:pathLst>
            </a:custGeom>
            <a:blipFill>
              <a:blip r:embed="rId3">
                <a:alphaModFix amt="25000"/>
                <a:extLst>
                  <a:ext uri="{96DAC541-7B7A-43D3-8B79-37D633B846F1}">
                    <asvg:svgBlip xmlns:asvg="http://schemas.microsoft.com/office/drawing/2016/SVG/main" r:embed="rId4"/>
                  </a:ext>
                </a:extLst>
              </a:blip>
              <a:stretch>
                <a:fillRect l="0" t="0" r="0" b="0"/>
              </a:stretch>
            </a:blipFill>
          </p:spPr>
        </p:sp>
        <p:grpSp>
          <p:nvGrpSpPr>
            <p:cNvPr name="Group 24" id="24"/>
            <p:cNvGrpSpPr/>
            <p:nvPr/>
          </p:nvGrpSpPr>
          <p:grpSpPr>
            <a:xfrm rot="0">
              <a:off x="2048968" y="452581"/>
              <a:ext cx="5485767" cy="1105845"/>
              <a:chOff x="0" y="0"/>
              <a:chExt cx="6749083" cy="1360510"/>
            </a:xfrm>
          </p:grpSpPr>
          <p:sp>
            <p:nvSpPr>
              <p:cNvPr name="Freeform 25" id="25"/>
              <p:cNvSpPr/>
              <p:nvPr/>
            </p:nvSpPr>
            <p:spPr>
              <a:xfrm flipH="false" flipV="false" rot="0">
                <a:off x="0" y="0"/>
                <a:ext cx="6749083" cy="1360510"/>
              </a:xfrm>
              <a:custGeom>
                <a:avLst/>
                <a:gdLst/>
                <a:ahLst/>
                <a:cxnLst/>
                <a:rect r="r" b="b" t="t" l="l"/>
                <a:pathLst>
                  <a:path h="1360510" w="6749083">
                    <a:moveTo>
                      <a:pt x="65859" y="0"/>
                    </a:moveTo>
                    <a:lnTo>
                      <a:pt x="6683224" y="0"/>
                    </a:lnTo>
                    <a:cubicBezTo>
                      <a:pt x="6700691" y="0"/>
                      <a:pt x="6717443" y="6939"/>
                      <a:pt x="6729794" y="19290"/>
                    </a:cubicBezTo>
                    <a:cubicBezTo>
                      <a:pt x="6742144" y="31641"/>
                      <a:pt x="6749083" y="48392"/>
                      <a:pt x="6749083" y="65859"/>
                    </a:cubicBezTo>
                    <a:lnTo>
                      <a:pt x="6749083" y="1294650"/>
                    </a:lnTo>
                    <a:cubicBezTo>
                      <a:pt x="6749083" y="1331023"/>
                      <a:pt x="6719597" y="1360510"/>
                      <a:pt x="6683224" y="1360510"/>
                    </a:cubicBezTo>
                    <a:lnTo>
                      <a:pt x="65859" y="1360510"/>
                    </a:lnTo>
                    <a:cubicBezTo>
                      <a:pt x="48392" y="1360510"/>
                      <a:pt x="31641" y="1353571"/>
                      <a:pt x="19290" y="1341220"/>
                    </a:cubicBezTo>
                    <a:cubicBezTo>
                      <a:pt x="6939" y="1328869"/>
                      <a:pt x="0" y="1312117"/>
                      <a:pt x="0" y="1294650"/>
                    </a:cubicBezTo>
                    <a:lnTo>
                      <a:pt x="0" y="65859"/>
                    </a:lnTo>
                    <a:cubicBezTo>
                      <a:pt x="0" y="48392"/>
                      <a:pt x="6939" y="31641"/>
                      <a:pt x="19290" y="19290"/>
                    </a:cubicBezTo>
                    <a:cubicBezTo>
                      <a:pt x="31641" y="6939"/>
                      <a:pt x="48392" y="0"/>
                      <a:pt x="65859" y="0"/>
                    </a:cubicBezTo>
                    <a:close/>
                  </a:path>
                </a:pathLst>
              </a:custGeom>
              <a:solidFill>
                <a:srgbClr val="FFFFFF"/>
              </a:solidFill>
              <a:ln cap="rnd">
                <a:noFill/>
                <a:prstDash val="solid"/>
                <a:round/>
              </a:ln>
            </p:spPr>
          </p:sp>
          <p:sp>
            <p:nvSpPr>
              <p:cNvPr name="TextBox 26" id="26"/>
              <p:cNvSpPr txBox="true"/>
              <p:nvPr/>
            </p:nvSpPr>
            <p:spPr>
              <a:xfrm>
                <a:off x="0" y="-28575"/>
                <a:ext cx="6749083" cy="1389085"/>
              </a:xfrm>
              <a:prstGeom prst="rect">
                <a:avLst/>
              </a:prstGeom>
            </p:spPr>
            <p:txBody>
              <a:bodyPr anchor="ctr" rtlCol="false" tIns="8862" lIns="8862" bIns="8862" rIns="8862"/>
              <a:lstStyle/>
              <a:p>
                <a:pPr algn="ctr">
                  <a:lnSpc>
                    <a:spcPts val="2493"/>
                  </a:lnSpc>
                </a:pPr>
              </a:p>
            </p:txBody>
          </p:sp>
        </p:grpSp>
        <p:sp>
          <p:nvSpPr>
            <p:cNvPr name="TextBox 27" id="27"/>
            <p:cNvSpPr txBox="true"/>
            <p:nvPr/>
          </p:nvSpPr>
          <p:spPr>
            <a:xfrm rot="0">
              <a:off x="3202449" y="891219"/>
              <a:ext cx="3178804" cy="116090"/>
            </a:xfrm>
            <a:prstGeom prst="rect">
              <a:avLst/>
            </a:prstGeom>
          </p:spPr>
          <p:txBody>
            <a:bodyPr anchor="t" rtlCol="false" tIns="0" lIns="0" bIns="0" rIns="0">
              <a:spAutoFit/>
            </a:bodyPr>
            <a:lstStyle/>
            <a:p>
              <a:pPr algn="ctr">
                <a:lnSpc>
                  <a:spcPts val="633"/>
                </a:lnSpc>
              </a:pPr>
            </a:p>
          </p:txBody>
        </p:sp>
        <p:sp>
          <p:nvSpPr>
            <p:cNvPr name="TextBox 28" id="28"/>
            <p:cNvSpPr txBox="true"/>
            <p:nvPr/>
          </p:nvSpPr>
          <p:spPr>
            <a:xfrm rot="0">
              <a:off x="1864128" y="668053"/>
              <a:ext cx="5855446" cy="646428"/>
            </a:xfrm>
            <a:prstGeom prst="rect">
              <a:avLst/>
            </a:prstGeom>
          </p:spPr>
          <p:txBody>
            <a:bodyPr anchor="t" rtlCol="false" tIns="0" lIns="0" bIns="0" rIns="0">
              <a:spAutoFit/>
            </a:bodyPr>
            <a:lstStyle/>
            <a:p>
              <a:pPr algn="ctr">
                <a:lnSpc>
                  <a:spcPts val="2023"/>
                </a:lnSpc>
                <a:spcBef>
                  <a:spcPct val="0"/>
                </a:spcBef>
              </a:pPr>
              <a:r>
                <a:rPr lang="en-US" sz="1445">
                  <a:solidFill>
                    <a:srgbClr val="000000"/>
                  </a:solidFill>
                  <a:latin typeface="Helvetica Now Display"/>
                  <a:ea typeface="Helvetica Now Display"/>
                  <a:cs typeface="Helvetica Now Display"/>
                  <a:sym typeface="Helvetica Now Display"/>
                </a:rPr>
                <a:t>"Can you explain that further?"</a:t>
              </a:r>
            </a:p>
            <a:p>
              <a:pPr algn="ctr">
                <a:lnSpc>
                  <a:spcPts val="2023"/>
                </a:lnSpc>
                <a:spcBef>
                  <a:spcPct val="0"/>
                </a:spcBef>
              </a:pPr>
              <a:r>
                <a:rPr lang="en-US" sz="1445">
                  <a:solidFill>
                    <a:srgbClr val="000000"/>
                  </a:solidFill>
                  <a:latin typeface="Helvetica Now Display"/>
                  <a:ea typeface="Helvetica Now Display"/>
                  <a:cs typeface="Helvetica Now Display"/>
                  <a:sym typeface="Helvetica Now Display"/>
                </a:rPr>
                <a:t>"I'm not sure I understand what you mean by...</a:t>
              </a:r>
            </a:p>
          </p:txBody>
        </p:sp>
        <p:sp>
          <p:nvSpPr>
            <p:cNvPr name="TextBox 29" id="29"/>
            <p:cNvSpPr txBox="true"/>
            <p:nvPr/>
          </p:nvSpPr>
          <p:spPr>
            <a:xfrm rot="0">
              <a:off x="0" y="897447"/>
              <a:ext cx="1557976" cy="364183"/>
            </a:xfrm>
            <a:prstGeom prst="rect">
              <a:avLst/>
            </a:prstGeom>
          </p:spPr>
          <p:txBody>
            <a:bodyPr anchor="t" rtlCol="false" tIns="0" lIns="0" bIns="0" rIns="0">
              <a:spAutoFit/>
            </a:bodyPr>
            <a:lstStyle/>
            <a:p>
              <a:pPr algn="r">
                <a:lnSpc>
                  <a:spcPts val="2270"/>
                </a:lnSpc>
              </a:pPr>
              <a:r>
                <a:rPr lang="en-US" sz="1621" b="true">
                  <a:solidFill>
                    <a:srgbClr val="000000"/>
                  </a:solidFill>
                  <a:latin typeface="Helvetica Now Display Bold"/>
                  <a:ea typeface="Helvetica Now Display Bold"/>
                  <a:cs typeface="Helvetica Now Display Bold"/>
                  <a:sym typeface="Helvetica Now Display Bold"/>
                </a:rPr>
                <a:t>Clarifying</a:t>
              </a:r>
            </a:p>
          </p:txBody>
        </p:sp>
      </p:grpSp>
      <p:grpSp>
        <p:nvGrpSpPr>
          <p:cNvPr name="Group 30" id="30"/>
          <p:cNvGrpSpPr/>
          <p:nvPr/>
        </p:nvGrpSpPr>
        <p:grpSpPr>
          <a:xfrm rot="0">
            <a:off x="4220377" y="4327813"/>
            <a:ext cx="7003135" cy="1631373"/>
            <a:chOff x="0" y="0"/>
            <a:chExt cx="9337514" cy="2175164"/>
          </a:xfrm>
        </p:grpSpPr>
        <p:sp>
          <p:nvSpPr>
            <p:cNvPr name="Freeform 31" id="31"/>
            <p:cNvSpPr/>
            <p:nvPr/>
          </p:nvSpPr>
          <p:spPr>
            <a:xfrm flipH="false" flipV="false" rot="0">
              <a:off x="3253138" y="0"/>
              <a:ext cx="6084375" cy="2175164"/>
            </a:xfrm>
            <a:custGeom>
              <a:avLst/>
              <a:gdLst/>
              <a:ahLst/>
              <a:cxnLst/>
              <a:rect r="r" b="b" t="t" l="l"/>
              <a:pathLst>
                <a:path h="2175164" w="6084375">
                  <a:moveTo>
                    <a:pt x="0" y="0"/>
                  </a:moveTo>
                  <a:lnTo>
                    <a:pt x="6084376" y="0"/>
                  </a:lnTo>
                  <a:lnTo>
                    <a:pt x="6084376" y="2175164"/>
                  </a:lnTo>
                  <a:lnTo>
                    <a:pt x="0" y="2175164"/>
                  </a:lnTo>
                  <a:lnTo>
                    <a:pt x="0" y="0"/>
                  </a:lnTo>
                  <a:close/>
                </a:path>
              </a:pathLst>
            </a:custGeom>
            <a:blipFill>
              <a:blip r:embed="rId3">
                <a:alphaModFix amt="25000"/>
                <a:extLst>
                  <a:ext uri="{96DAC541-7B7A-43D3-8B79-37D633B846F1}">
                    <asvg:svgBlip xmlns:asvg="http://schemas.microsoft.com/office/drawing/2016/SVG/main" r:embed="rId4"/>
                  </a:ext>
                </a:extLst>
              </a:blip>
              <a:stretch>
                <a:fillRect l="0" t="0" r="0" b="0"/>
              </a:stretch>
            </a:blipFill>
          </p:spPr>
        </p:sp>
        <p:grpSp>
          <p:nvGrpSpPr>
            <p:cNvPr name="Group 32" id="32"/>
            <p:cNvGrpSpPr/>
            <p:nvPr/>
          </p:nvGrpSpPr>
          <p:grpSpPr>
            <a:xfrm rot="0">
              <a:off x="3444948" y="495741"/>
              <a:ext cx="5485767" cy="1105845"/>
              <a:chOff x="0" y="0"/>
              <a:chExt cx="6749083" cy="1360510"/>
            </a:xfrm>
          </p:grpSpPr>
          <p:sp>
            <p:nvSpPr>
              <p:cNvPr name="Freeform 33" id="33"/>
              <p:cNvSpPr/>
              <p:nvPr/>
            </p:nvSpPr>
            <p:spPr>
              <a:xfrm flipH="false" flipV="false" rot="0">
                <a:off x="0" y="0"/>
                <a:ext cx="6749083" cy="1360510"/>
              </a:xfrm>
              <a:custGeom>
                <a:avLst/>
                <a:gdLst/>
                <a:ahLst/>
                <a:cxnLst/>
                <a:rect r="r" b="b" t="t" l="l"/>
                <a:pathLst>
                  <a:path h="1360510" w="6749083">
                    <a:moveTo>
                      <a:pt x="65859" y="0"/>
                    </a:moveTo>
                    <a:lnTo>
                      <a:pt x="6683224" y="0"/>
                    </a:lnTo>
                    <a:cubicBezTo>
                      <a:pt x="6700691" y="0"/>
                      <a:pt x="6717443" y="6939"/>
                      <a:pt x="6729794" y="19290"/>
                    </a:cubicBezTo>
                    <a:cubicBezTo>
                      <a:pt x="6742144" y="31641"/>
                      <a:pt x="6749083" y="48392"/>
                      <a:pt x="6749083" y="65859"/>
                    </a:cubicBezTo>
                    <a:lnTo>
                      <a:pt x="6749083" y="1294650"/>
                    </a:lnTo>
                    <a:cubicBezTo>
                      <a:pt x="6749083" y="1331023"/>
                      <a:pt x="6719597" y="1360510"/>
                      <a:pt x="6683224" y="1360510"/>
                    </a:cubicBezTo>
                    <a:lnTo>
                      <a:pt x="65859" y="1360510"/>
                    </a:lnTo>
                    <a:cubicBezTo>
                      <a:pt x="48392" y="1360510"/>
                      <a:pt x="31641" y="1353571"/>
                      <a:pt x="19290" y="1341220"/>
                    </a:cubicBezTo>
                    <a:cubicBezTo>
                      <a:pt x="6939" y="1328869"/>
                      <a:pt x="0" y="1312117"/>
                      <a:pt x="0" y="1294650"/>
                    </a:cubicBezTo>
                    <a:lnTo>
                      <a:pt x="0" y="65859"/>
                    </a:lnTo>
                    <a:cubicBezTo>
                      <a:pt x="0" y="48392"/>
                      <a:pt x="6939" y="31641"/>
                      <a:pt x="19290" y="19290"/>
                    </a:cubicBezTo>
                    <a:cubicBezTo>
                      <a:pt x="31641" y="6939"/>
                      <a:pt x="48392" y="0"/>
                      <a:pt x="65859" y="0"/>
                    </a:cubicBezTo>
                    <a:close/>
                  </a:path>
                </a:pathLst>
              </a:custGeom>
              <a:solidFill>
                <a:srgbClr val="FFFFFF"/>
              </a:solidFill>
              <a:ln cap="rnd">
                <a:noFill/>
                <a:prstDash val="solid"/>
                <a:round/>
              </a:ln>
            </p:spPr>
          </p:sp>
          <p:sp>
            <p:nvSpPr>
              <p:cNvPr name="TextBox 34" id="34"/>
              <p:cNvSpPr txBox="true"/>
              <p:nvPr/>
            </p:nvSpPr>
            <p:spPr>
              <a:xfrm>
                <a:off x="0" y="-28575"/>
                <a:ext cx="6749083" cy="1389085"/>
              </a:xfrm>
              <a:prstGeom prst="rect">
                <a:avLst/>
              </a:prstGeom>
            </p:spPr>
            <p:txBody>
              <a:bodyPr anchor="ctr" rtlCol="false" tIns="8862" lIns="8862" bIns="8862" rIns="8862"/>
              <a:lstStyle/>
              <a:p>
                <a:pPr algn="ctr">
                  <a:lnSpc>
                    <a:spcPts val="2493"/>
                  </a:lnSpc>
                </a:pPr>
              </a:p>
            </p:txBody>
          </p:sp>
        </p:grpSp>
        <p:sp>
          <p:nvSpPr>
            <p:cNvPr name="TextBox 35" id="35"/>
            <p:cNvSpPr txBox="true"/>
            <p:nvPr/>
          </p:nvSpPr>
          <p:spPr>
            <a:xfrm rot="0">
              <a:off x="3276741" y="917762"/>
              <a:ext cx="5855446" cy="308262"/>
            </a:xfrm>
            <a:prstGeom prst="rect">
              <a:avLst/>
            </a:prstGeom>
          </p:spPr>
          <p:txBody>
            <a:bodyPr anchor="t" rtlCol="false" tIns="0" lIns="0" bIns="0" rIns="0">
              <a:spAutoFit/>
            </a:bodyPr>
            <a:lstStyle/>
            <a:p>
              <a:pPr algn="ctr">
                <a:lnSpc>
                  <a:spcPts val="2023"/>
                </a:lnSpc>
                <a:spcBef>
                  <a:spcPct val="0"/>
                </a:spcBef>
              </a:pPr>
              <a:r>
                <a:rPr lang="en-US" sz="1445">
                  <a:solidFill>
                    <a:srgbClr val="000000"/>
                  </a:solidFill>
                  <a:latin typeface="Helvetica Now Display"/>
                  <a:ea typeface="Helvetica Now Display"/>
                  <a:cs typeface="Helvetica Now Display"/>
                  <a:sym typeface="Helvetica Now Display"/>
                </a:rPr>
                <a:t>"So, what you're saying is..." </a:t>
              </a:r>
            </a:p>
          </p:txBody>
        </p:sp>
        <p:sp>
          <p:nvSpPr>
            <p:cNvPr name="TextBox 36" id="36"/>
            <p:cNvSpPr txBox="true"/>
            <p:nvPr/>
          </p:nvSpPr>
          <p:spPr>
            <a:xfrm rot="0">
              <a:off x="0" y="857430"/>
              <a:ext cx="3081482" cy="364493"/>
            </a:xfrm>
            <a:prstGeom prst="rect">
              <a:avLst/>
            </a:prstGeom>
          </p:spPr>
          <p:txBody>
            <a:bodyPr anchor="t" rtlCol="false" tIns="0" lIns="0" bIns="0" rIns="0">
              <a:spAutoFit/>
            </a:bodyPr>
            <a:lstStyle/>
            <a:p>
              <a:pPr algn="r">
                <a:lnSpc>
                  <a:spcPts val="2257"/>
                </a:lnSpc>
              </a:pPr>
              <a:r>
                <a:rPr lang="en-US" sz="1612" b="true">
                  <a:solidFill>
                    <a:srgbClr val="000000"/>
                  </a:solidFill>
                  <a:latin typeface="Helvetica Now Display Bold"/>
                  <a:ea typeface="Helvetica Now Display Bold"/>
                  <a:cs typeface="Helvetica Now Display Bold"/>
                  <a:sym typeface="Helvetica Now Display Bold"/>
                </a:rPr>
                <a:t>Summarizing</a:t>
              </a:r>
            </a:p>
          </p:txBody>
        </p:sp>
      </p:grpSp>
      <p:grpSp>
        <p:nvGrpSpPr>
          <p:cNvPr name="Group 37" id="37"/>
          <p:cNvGrpSpPr/>
          <p:nvPr/>
        </p:nvGrpSpPr>
        <p:grpSpPr>
          <a:xfrm rot="0">
            <a:off x="2966682" y="5583098"/>
            <a:ext cx="6604917" cy="1631373"/>
            <a:chOff x="0" y="0"/>
            <a:chExt cx="8806556" cy="2175164"/>
          </a:xfrm>
        </p:grpSpPr>
        <p:sp>
          <p:nvSpPr>
            <p:cNvPr name="Freeform 38" id="38"/>
            <p:cNvSpPr/>
            <p:nvPr/>
          </p:nvSpPr>
          <p:spPr>
            <a:xfrm flipH="false" flipV="false" rot="0">
              <a:off x="2722180" y="0"/>
              <a:ext cx="6084375" cy="2175164"/>
            </a:xfrm>
            <a:custGeom>
              <a:avLst/>
              <a:gdLst/>
              <a:ahLst/>
              <a:cxnLst/>
              <a:rect r="r" b="b" t="t" l="l"/>
              <a:pathLst>
                <a:path h="2175164" w="6084375">
                  <a:moveTo>
                    <a:pt x="0" y="0"/>
                  </a:moveTo>
                  <a:lnTo>
                    <a:pt x="6084376" y="0"/>
                  </a:lnTo>
                  <a:lnTo>
                    <a:pt x="6084376" y="2175164"/>
                  </a:lnTo>
                  <a:lnTo>
                    <a:pt x="0" y="2175164"/>
                  </a:lnTo>
                  <a:lnTo>
                    <a:pt x="0" y="0"/>
                  </a:lnTo>
                  <a:close/>
                </a:path>
              </a:pathLst>
            </a:custGeom>
            <a:blipFill>
              <a:blip r:embed="rId3">
                <a:alphaModFix amt="25000"/>
                <a:extLst>
                  <a:ext uri="{96DAC541-7B7A-43D3-8B79-37D633B846F1}">
                    <asvg:svgBlip xmlns:asvg="http://schemas.microsoft.com/office/drawing/2016/SVG/main" r:embed="rId4"/>
                  </a:ext>
                </a:extLst>
              </a:blip>
              <a:stretch>
                <a:fillRect l="0" t="0" r="0" b="0"/>
              </a:stretch>
            </a:blipFill>
          </p:spPr>
        </p:sp>
        <p:grpSp>
          <p:nvGrpSpPr>
            <p:cNvPr name="Group 39" id="39"/>
            <p:cNvGrpSpPr/>
            <p:nvPr/>
          </p:nvGrpSpPr>
          <p:grpSpPr>
            <a:xfrm rot="0">
              <a:off x="2945481" y="532854"/>
              <a:ext cx="5485767" cy="1105845"/>
              <a:chOff x="0" y="0"/>
              <a:chExt cx="6749083" cy="1360510"/>
            </a:xfrm>
          </p:grpSpPr>
          <p:sp>
            <p:nvSpPr>
              <p:cNvPr name="Freeform 40" id="40"/>
              <p:cNvSpPr/>
              <p:nvPr/>
            </p:nvSpPr>
            <p:spPr>
              <a:xfrm flipH="false" flipV="false" rot="0">
                <a:off x="0" y="0"/>
                <a:ext cx="6749083" cy="1360510"/>
              </a:xfrm>
              <a:custGeom>
                <a:avLst/>
                <a:gdLst/>
                <a:ahLst/>
                <a:cxnLst/>
                <a:rect r="r" b="b" t="t" l="l"/>
                <a:pathLst>
                  <a:path h="1360510" w="6749083">
                    <a:moveTo>
                      <a:pt x="65859" y="0"/>
                    </a:moveTo>
                    <a:lnTo>
                      <a:pt x="6683224" y="0"/>
                    </a:lnTo>
                    <a:cubicBezTo>
                      <a:pt x="6700691" y="0"/>
                      <a:pt x="6717443" y="6939"/>
                      <a:pt x="6729794" y="19290"/>
                    </a:cubicBezTo>
                    <a:cubicBezTo>
                      <a:pt x="6742144" y="31641"/>
                      <a:pt x="6749083" y="48392"/>
                      <a:pt x="6749083" y="65859"/>
                    </a:cubicBezTo>
                    <a:lnTo>
                      <a:pt x="6749083" y="1294650"/>
                    </a:lnTo>
                    <a:cubicBezTo>
                      <a:pt x="6749083" y="1331023"/>
                      <a:pt x="6719597" y="1360510"/>
                      <a:pt x="6683224" y="1360510"/>
                    </a:cubicBezTo>
                    <a:lnTo>
                      <a:pt x="65859" y="1360510"/>
                    </a:lnTo>
                    <a:cubicBezTo>
                      <a:pt x="48392" y="1360510"/>
                      <a:pt x="31641" y="1353571"/>
                      <a:pt x="19290" y="1341220"/>
                    </a:cubicBezTo>
                    <a:cubicBezTo>
                      <a:pt x="6939" y="1328869"/>
                      <a:pt x="0" y="1312117"/>
                      <a:pt x="0" y="1294650"/>
                    </a:cubicBezTo>
                    <a:lnTo>
                      <a:pt x="0" y="65859"/>
                    </a:lnTo>
                    <a:cubicBezTo>
                      <a:pt x="0" y="48392"/>
                      <a:pt x="6939" y="31641"/>
                      <a:pt x="19290" y="19290"/>
                    </a:cubicBezTo>
                    <a:cubicBezTo>
                      <a:pt x="31641" y="6939"/>
                      <a:pt x="48392" y="0"/>
                      <a:pt x="65859" y="0"/>
                    </a:cubicBezTo>
                    <a:close/>
                  </a:path>
                </a:pathLst>
              </a:custGeom>
              <a:solidFill>
                <a:srgbClr val="FFFFFF"/>
              </a:solidFill>
              <a:ln cap="rnd">
                <a:noFill/>
                <a:prstDash val="solid"/>
                <a:round/>
              </a:ln>
            </p:spPr>
          </p:sp>
          <p:sp>
            <p:nvSpPr>
              <p:cNvPr name="TextBox 41" id="41"/>
              <p:cNvSpPr txBox="true"/>
              <p:nvPr/>
            </p:nvSpPr>
            <p:spPr>
              <a:xfrm>
                <a:off x="0" y="-28575"/>
                <a:ext cx="6749083" cy="1389085"/>
              </a:xfrm>
              <a:prstGeom prst="rect">
                <a:avLst/>
              </a:prstGeom>
            </p:spPr>
            <p:txBody>
              <a:bodyPr anchor="ctr" rtlCol="false" tIns="8862" lIns="8862" bIns="8862" rIns="8862"/>
              <a:lstStyle/>
              <a:p>
                <a:pPr algn="ctr">
                  <a:lnSpc>
                    <a:spcPts val="2493"/>
                  </a:lnSpc>
                </a:pPr>
              </a:p>
            </p:txBody>
          </p:sp>
        </p:grpSp>
        <p:sp>
          <p:nvSpPr>
            <p:cNvPr name="TextBox 42" id="42"/>
            <p:cNvSpPr txBox="true"/>
            <p:nvPr/>
          </p:nvSpPr>
          <p:spPr>
            <a:xfrm rot="0">
              <a:off x="2767611" y="754843"/>
              <a:ext cx="5855446" cy="646428"/>
            </a:xfrm>
            <a:prstGeom prst="rect">
              <a:avLst/>
            </a:prstGeom>
          </p:spPr>
          <p:txBody>
            <a:bodyPr anchor="t" rtlCol="false" tIns="0" lIns="0" bIns="0" rIns="0">
              <a:spAutoFit/>
            </a:bodyPr>
            <a:lstStyle/>
            <a:p>
              <a:pPr algn="ctr">
                <a:lnSpc>
                  <a:spcPts val="2023"/>
                </a:lnSpc>
                <a:spcBef>
                  <a:spcPct val="0"/>
                </a:spcBef>
              </a:pPr>
              <a:r>
                <a:rPr lang="en-US" sz="1445">
                  <a:solidFill>
                    <a:srgbClr val="000000"/>
                  </a:solidFill>
                  <a:latin typeface="Helvetica Now Display"/>
                  <a:ea typeface="Helvetica Now Display"/>
                  <a:cs typeface="Helvetica Now Display"/>
                  <a:sym typeface="Helvetica Now Display"/>
                </a:rPr>
                <a:t>"That must be frustrating...” </a:t>
              </a:r>
            </a:p>
            <a:p>
              <a:pPr algn="ctr">
                <a:lnSpc>
                  <a:spcPts val="2023"/>
                </a:lnSpc>
                <a:spcBef>
                  <a:spcPct val="0"/>
                </a:spcBef>
              </a:pPr>
              <a:r>
                <a:rPr lang="en-US" sz="1445">
                  <a:solidFill>
                    <a:srgbClr val="000000"/>
                  </a:solidFill>
                  <a:latin typeface="Helvetica Now Display"/>
                  <a:ea typeface="Helvetica Now Display"/>
                  <a:cs typeface="Helvetica Now Display"/>
                  <a:sym typeface="Helvetica Now Display"/>
                </a:rPr>
                <a:t>"That’s so exciting!"</a:t>
              </a:r>
            </a:p>
          </p:txBody>
        </p:sp>
        <p:sp>
          <p:nvSpPr>
            <p:cNvPr name="TextBox 43" id="43"/>
            <p:cNvSpPr txBox="true"/>
            <p:nvPr/>
          </p:nvSpPr>
          <p:spPr>
            <a:xfrm rot="0">
              <a:off x="0" y="880168"/>
              <a:ext cx="2517786" cy="364493"/>
            </a:xfrm>
            <a:prstGeom prst="rect">
              <a:avLst/>
            </a:prstGeom>
          </p:spPr>
          <p:txBody>
            <a:bodyPr anchor="t" rtlCol="false" tIns="0" lIns="0" bIns="0" rIns="0">
              <a:spAutoFit/>
            </a:bodyPr>
            <a:lstStyle/>
            <a:p>
              <a:pPr algn="r">
                <a:lnSpc>
                  <a:spcPts val="2257"/>
                </a:lnSpc>
              </a:pPr>
              <a:r>
                <a:rPr lang="en-US" sz="1612" b="true">
                  <a:solidFill>
                    <a:srgbClr val="000000"/>
                  </a:solidFill>
                  <a:latin typeface="Helvetica Now Display Bold"/>
                  <a:ea typeface="Helvetica Now Display Bold"/>
                  <a:cs typeface="Helvetica Now Display Bold"/>
                  <a:sym typeface="Helvetica Now Display Bold"/>
                </a:rPr>
                <a:t>Reflecting Feelings</a:t>
              </a:r>
            </a:p>
          </p:txBody>
        </p:sp>
      </p:grpSp>
      <p:grpSp>
        <p:nvGrpSpPr>
          <p:cNvPr name="Group 44" id="44"/>
          <p:cNvGrpSpPr/>
          <p:nvPr/>
        </p:nvGrpSpPr>
        <p:grpSpPr>
          <a:xfrm rot="0">
            <a:off x="1900155" y="6838383"/>
            <a:ext cx="6546598" cy="1631373"/>
            <a:chOff x="0" y="0"/>
            <a:chExt cx="8728798" cy="2175164"/>
          </a:xfrm>
        </p:grpSpPr>
        <p:sp>
          <p:nvSpPr>
            <p:cNvPr name="Freeform 45" id="45"/>
            <p:cNvSpPr/>
            <p:nvPr/>
          </p:nvSpPr>
          <p:spPr>
            <a:xfrm flipH="false" flipV="false" rot="0">
              <a:off x="2644423" y="0"/>
              <a:ext cx="6084375" cy="2175164"/>
            </a:xfrm>
            <a:custGeom>
              <a:avLst/>
              <a:gdLst/>
              <a:ahLst/>
              <a:cxnLst/>
              <a:rect r="r" b="b" t="t" l="l"/>
              <a:pathLst>
                <a:path h="2175164" w="6084375">
                  <a:moveTo>
                    <a:pt x="0" y="0"/>
                  </a:moveTo>
                  <a:lnTo>
                    <a:pt x="6084375" y="0"/>
                  </a:lnTo>
                  <a:lnTo>
                    <a:pt x="6084375" y="2175164"/>
                  </a:lnTo>
                  <a:lnTo>
                    <a:pt x="0" y="2175164"/>
                  </a:lnTo>
                  <a:lnTo>
                    <a:pt x="0" y="0"/>
                  </a:lnTo>
                  <a:close/>
                </a:path>
              </a:pathLst>
            </a:custGeom>
            <a:blipFill>
              <a:blip r:embed="rId3">
                <a:alphaModFix amt="25000"/>
                <a:extLst>
                  <a:ext uri="{96DAC541-7B7A-43D3-8B79-37D633B846F1}">
                    <asvg:svgBlip xmlns:asvg="http://schemas.microsoft.com/office/drawing/2016/SVG/main" r:embed="rId4"/>
                  </a:ext>
                </a:extLst>
              </a:blip>
              <a:stretch>
                <a:fillRect l="0" t="0" r="0" b="0"/>
              </a:stretch>
            </a:blipFill>
          </p:spPr>
        </p:sp>
        <p:grpSp>
          <p:nvGrpSpPr>
            <p:cNvPr name="Group 46" id="46"/>
            <p:cNvGrpSpPr/>
            <p:nvPr/>
          </p:nvGrpSpPr>
          <p:grpSpPr>
            <a:xfrm rot="0">
              <a:off x="2974368" y="515854"/>
              <a:ext cx="5485767" cy="1105845"/>
              <a:chOff x="0" y="0"/>
              <a:chExt cx="6749083" cy="1360510"/>
            </a:xfrm>
          </p:grpSpPr>
          <p:sp>
            <p:nvSpPr>
              <p:cNvPr name="Freeform 47" id="47"/>
              <p:cNvSpPr/>
              <p:nvPr/>
            </p:nvSpPr>
            <p:spPr>
              <a:xfrm flipH="false" flipV="false" rot="0">
                <a:off x="0" y="0"/>
                <a:ext cx="6749083" cy="1360510"/>
              </a:xfrm>
              <a:custGeom>
                <a:avLst/>
                <a:gdLst/>
                <a:ahLst/>
                <a:cxnLst/>
                <a:rect r="r" b="b" t="t" l="l"/>
                <a:pathLst>
                  <a:path h="1360510" w="6749083">
                    <a:moveTo>
                      <a:pt x="65859" y="0"/>
                    </a:moveTo>
                    <a:lnTo>
                      <a:pt x="6683224" y="0"/>
                    </a:lnTo>
                    <a:cubicBezTo>
                      <a:pt x="6700691" y="0"/>
                      <a:pt x="6717443" y="6939"/>
                      <a:pt x="6729794" y="19290"/>
                    </a:cubicBezTo>
                    <a:cubicBezTo>
                      <a:pt x="6742144" y="31641"/>
                      <a:pt x="6749083" y="48392"/>
                      <a:pt x="6749083" y="65859"/>
                    </a:cubicBezTo>
                    <a:lnTo>
                      <a:pt x="6749083" y="1294650"/>
                    </a:lnTo>
                    <a:cubicBezTo>
                      <a:pt x="6749083" y="1331023"/>
                      <a:pt x="6719597" y="1360510"/>
                      <a:pt x="6683224" y="1360510"/>
                    </a:cubicBezTo>
                    <a:lnTo>
                      <a:pt x="65859" y="1360510"/>
                    </a:lnTo>
                    <a:cubicBezTo>
                      <a:pt x="48392" y="1360510"/>
                      <a:pt x="31641" y="1353571"/>
                      <a:pt x="19290" y="1341220"/>
                    </a:cubicBezTo>
                    <a:cubicBezTo>
                      <a:pt x="6939" y="1328869"/>
                      <a:pt x="0" y="1312117"/>
                      <a:pt x="0" y="1294650"/>
                    </a:cubicBezTo>
                    <a:lnTo>
                      <a:pt x="0" y="65859"/>
                    </a:lnTo>
                    <a:cubicBezTo>
                      <a:pt x="0" y="48392"/>
                      <a:pt x="6939" y="31641"/>
                      <a:pt x="19290" y="19290"/>
                    </a:cubicBezTo>
                    <a:cubicBezTo>
                      <a:pt x="31641" y="6939"/>
                      <a:pt x="48392" y="0"/>
                      <a:pt x="65859" y="0"/>
                    </a:cubicBezTo>
                    <a:close/>
                  </a:path>
                </a:pathLst>
              </a:custGeom>
              <a:solidFill>
                <a:srgbClr val="FFFFFF"/>
              </a:solidFill>
              <a:ln cap="rnd">
                <a:noFill/>
                <a:prstDash val="solid"/>
                <a:round/>
              </a:ln>
            </p:spPr>
          </p:sp>
          <p:sp>
            <p:nvSpPr>
              <p:cNvPr name="TextBox 48" id="48"/>
              <p:cNvSpPr txBox="true"/>
              <p:nvPr/>
            </p:nvSpPr>
            <p:spPr>
              <a:xfrm>
                <a:off x="0" y="-28575"/>
                <a:ext cx="6749083" cy="1389085"/>
              </a:xfrm>
              <a:prstGeom prst="rect">
                <a:avLst/>
              </a:prstGeom>
            </p:spPr>
            <p:txBody>
              <a:bodyPr anchor="ctr" rtlCol="false" tIns="8862" lIns="8862" bIns="8862" rIns="8862"/>
              <a:lstStyle/>
              <a:p>
                <a:pPr algn="ctr">
                  <a:lnSpc>
                    <a:spcPts val="2493"/>
                  </a:lnSpc>
                </a:pPr>
              </a:p>
            </p:txBody>
          </p:sp>
        </p:grpSp>
        <p:sp>
          <p:nvSpPr>
            <p:cNvPr name="TextBox 49" id="49"/>
            <p:cNvSpPr txBox="true"/>
            <p:nvPr/>
          </p:nvSpPr>
          <p:spPr>
            <a:xfrm rot="0">
              <a:off x="2796498" y="759990"/>
              <a:ext cx="5855446" cy="646428"/>
            </a:xfrm>
            <a:prstGeom prst="rect">
              <a:avLst/>
            </a:prstGeom>
          </p:spPr>
          <p:txBody>
            <a:bodyPr anchor="t" rtlCol="false" tIns="0" lIns="0" bIns="0" rIns="0">
              <a:spAutoFit/>
            </a:bodyPr>
            <a:lstStyle/>
            <a:p>
              <a:pPr algn="ctr">
                <a:lnSpc>
                  <a:spcPts val="2023"/>
                </a:lnSpc>
                <a:spcBef>
                  <a:spcPct val="0"/>
                </a:spcBef>
              </a:pPr>
              <a:r>
                <a:rPr lang="en-US" sz="1445">
                  <a:solidFill>
                    <a:srgbClr val="000000"/>
                  </a:solidFill>
                  <a:latin typeface="Helvetica Now Display"/>
                  <a:ea typeface="Helvetica Now Display"/>
                  <a:cs typeface="Helvetica Now Display"/>
                  <a:sym typeface="Helvetica Now Display"/>
                </a:rPr>
                <a:t>That's interesting!" </a:t>
              </a:r>
            </a:p>
            <a:p>
              <a:pPr algn="ctr">
                <a:lnSpc>
                  <a:spcPts val="2023"/>
                </a:lnSpc>
                <a:spcBef>
                  <a:spcPct val="0"/>
                </a:spcBef>
              </a:pPr>
              <a:r>
                <a:rPr lang="en-US" sz="1445">
                  <a:solidFill>
                    <a:srgbClr val="000000"/>
                  </a:solidFill>
                  <a:latin typeface="Helvetica Now Display"/>
                  <a:ea typeface="Helvetica Now Display"/>
                  <a:cs typeface="Helvetica Now Display"/>
                  <a:sym typeface="Helvetica Now Display"/>
                </a:rPr>
                <a:t>"Tell me more!"</a:t>
              </a:r>
            </a:p>
          </p:txBody>
        </p:sp>
        <p:sp>
          <p:nvSpPr>
            <p:cNvPr name="TextBox 50" id="50"/>
            <p:cNvSpPr txBox="true"/>
            <p:nvPr/>
          </p:nvSpPr>
          <p:spPr>
            <a:xfrm rot="0">
              <a:off x="0" y="937656"/>
              <a:ext cx="2517786" cy="364493"/>
            </a:xfrm>
            <a:prstGeom prst="rect">
              <a:avLst/>
            </a:prstGeom>
          </p:spPr>
          <p:txBody>
            <a:bodyPr anchor="t" rtlCol="false" tIns="0" lIns="0" bIns="0" rIns="0">
              <a:spAutoFit/>
            </a:bodyPr>
            <a:lstStyle/>
            <a:p>
              <a:pPr algn="r">
                <a:lnSpc>
                  <a:spcPts val="2257"/>
                </a:lnSpc>
              </a:pPr>
              <a:r>
                <a:rPr lang="en-US" sz="1612" b="true">
                  <a:solidFill>
                    <a:srgbClr val="000000"/>
                  </a:solidFill>
                  <a:latin typeface="Helvetica Now Display Bold"/>
                  <a:ea typeface="Helvetica Now Display Bold"/>
                  <a:cs typeface="Helvetica Now Display Bold"/>
                  <a:sym typeface="Helvetica Now Display Bold"/>
                </a:rPr>
                <a:t>Encouraging Words</a:t>
              </a:r>
            </a:p>
          </p:txBody>
        </p:sp>
      </p:grpSp>
      <p:grpSp>
        <p:nvGrpSpPr>
          <p:cNvPr name="Group 51" id="51"/>
          <p:cNvGrpSpPr/>
          <p:nvPr/>
        </p:nvGrpSpPr>
        <p:grpSpPr>
          <a:xfrm rot="0">
            <a:off x="351296" y="8093667"/>
            <a:ext cx="6627868" cy="1631373"/>
            <a:chOff x="0" y="0"/>
            <a:chExt cx="8837157" cy="2175164"/>
          </a:xfrm>
        </p:grpSpPr>
        <p:sp>
          <p:nvSpPr>
            <p:cNvPr name="Freeform 52" id="52"/>
            <p:cNvSpPr/>
            <p:nvPr/>
          </p:nvSpPr>
          <p:spPr>
            <a:xfrm flipH="false" flipV="false" rot="0">
              <a:off x="2752782" y="0"/>
              <a:ext cx="6084375" cy="2175164"/>
            </a:xfrm>
            <a:custGeom>
              <a:avLst/>
              <a:gdLst/>
              <a:ahLst/>
              <a:cxnLst/>
              <a:rect r="r" b="b" t="t" l="l"/>
              <a:pathLst>
                <a:path h="2175164" w="6084375">
                  <a:moveTo>
                    <a:pt x="0" y="0"/>
                  </a:moveTo>
                  <a:lnTo>
                    <a:pt x="6084375" y="0"/>
                  </a:lnTo>
                  <a:lnTo>
                    <a:pt x="6084375" y="2175164"/>
                  </a:lnTo>
                  <a:lnTo>
                    <a:pt x="0" y="2175164"/>
                  </a:lnTo>
                  <a:lnTo>
                    <a:pt x="0" y="0"/>
                  </a:lnTo>
                  <a:close/>
                </a:path>
              </a:pathLst>
            </a:custGeom>
            <a:blipFill>
              <a:blip r:embed="rId3">
                <a:alphaModFix amt="25000"/>
                <a:extLst>
                  <a:ext uri="{96DAC541-7B7A-43D3-8B79-37D633B846F1}">
                    <asvg:svgBlip xmlns:asvg="http://schemas.microsoft.com/office/drawing/2016/SVG/main" r:embed="rId4"/>
                  </a:ext>
                </a:extLst>
              </a:blip>
              <a:stretch>
                <a:fillRect l="0" t="0" r="0" b="0"/>
              </a:stretch>
            </a:blipFill>
          </p:spPr>
        </p:sp>
        <p:grpSp>
          <p:nvGrpSpPr>
            <p:cNvPr name="Group 53" id="53"/>
            <p:cNvGrpSpPr/>
            <p:nvPr/>
          </p:nvGrpSpPr>
          <p:grpSpPr>
            <a:xfrm rot="0">
              <a:off x="2975164" y="481472"/>
              <a:ext cx="5485767" cy="1105845"/>
              <a:chOff x="0" y="0"/>
              <a:chExt cx="6749083" cy="1360510"/>
            </a:xfrm>
          </p:grpSpPr>
          <p:sp>
            <p:nvSpPr>
              <p:cNvPr name="Freeform 54" id="54"/>
              <p:cNvSpPr/>
              <p:nvPr/>
            </p:nvSpPr>
            <p:spPr>
              <a:xfrm flipH="false" flipV="false" rot="0">
                <a:off x="0" y="0"/>
                <a:ext cx="6749083" cy="1360510"/>
              </a:xfrm>
              <a:custGeom>
                <a:avLst/>
                <a:gdLst/>
                <a:ahLst/>
                <a:cxnLst/>
                <a:rect r="r" b="b" t="t" l="l"/>
                <a:pathLst>
                  <a:path h="1360510" w="6749083">
                    <a:moveTo>
                      <a:pt x="65859" y="0"/>
                    </a:moveTo>
                    <a:lnTo>
                      <a:pt x="6683224" y="0"/>
                    </a:lnTo>
                    <a:cubicBezTo>
                      <a:pt x="6700691" y="0"/>
                      <a:pt x="6717443" y="6939"/>
                      <a:pt x="6729794" y="19290"/>
                    </a:cubicBezTo>
                    <a:cubicBezTo>
                      <a:pt x="6742144" y="31641"/>
                      <a:pt x="6749083" y="48392"/>
                      <a:pt x="6749083" y="65859"/>
                    </a:cubicBezTo>
                    <a:lnTo>
                      <a:pt x="6749083" y="1294650"/>
                    </a:lnTo>
                    <a:cubicBezTo>
                      <a:pt x="6749083" y="1331023"/>
                      <a:pt x="6719597" y="1360510"/>
                      <a:pt x="6683224" y="1360510"/>
                    </a:cubicBezTo>
                    <a:lnTo>
                      <a:pt x="65859" y="1360510"/>
                    </a:lnTo>
                    <a:cubicBezTo>
                      <a:pt x="48392" y="1360510"/>
                      <a:pt x="31641" y="1353571"/>
                      <a:pt x="19290" y="1341220"/>
                    </a:cubicBezTo>
                    <a:cubicBezTo>
                      <a:pt x="6939" y="1328869"/>
                      <a:pt x="0" y="1312117"/>
                      <a:pt x="0" y="1294650"/>
                    </a:cubicBezTo>
                    <a:lnTo>
                      <a:pt x="0" y="65859"/>
                    </a:lnTo>
                    <a:cubicBezTo>
                      <a:pt x="0" y="48392"/>
                      <a:pt x="6939" y="31641"/>
                      <a:pt x="19290" y="19290"/>
                    </a:cubicBezTo>
                    <a:cubicBezTo>
                      <a:pt x="31641" y="6939"/>
                      <a:pt x="48392" y="0"/>
                      <a:pt x="65859" y="0"/>
                    </a:cubicBezTo>
                    <a:close/>
                  </a:path>
                </a:pathLst>
              </a:custGeom>
              <a:solidFill>
                <a:srgbClr val="FFFFFF"/>
              </a:solidFill>
              <a:ln cap="rnd">
                <a:noFill/>
                <a:prstDash val="solid"/>
                <a:round/>
              </a:ln>
            </p:spPr>
          </p:sp>
          <p:sp>
            <p:nvSpPr>
              <p:cNvPr name="TextBox 55" id="55"/>
              <p:cNvSpPr txBox="true"/>
              <p:nvPr/>
            </p:nvSpPr>
            <p:spPr>
              <a:xfrm>
                <a:off x="0" y="-28575"/>
                <a:ext cx="6749083" cy="1389085"/>
              </a:xfrm>
              <a:prstGeom prst="rect">
                <a:avLst/>
              </a:prstGeom>
            </p:spPr>
            <p:txBody>
              <a:bodyPr anchor="ctr" rtlCol="false" tIns="8862" lIns="8862" bIns="8862" rIns="8862"/>
              <a:lstStyle/>
              <a:p>
                <a:pPr algn="ctr">
                  <a:lnSpc>
                    <a:spcPts val="2493"/>
                  </a:lnSpc>
                </a:pPr>
              </a:p>
            </p:txBody>
          </p:sp>
        </p:grpSp>
        <p:sp>
          <p:nvSpPr>
            <p:cNvPr name="TextBox 56" id="56"/>
            <p:cNvSpPr txBox="true"/>
            <p:nvPr/>
          </p:nvSpPr>
          <p:spPr>
            <a:xfrm rot="0">
              <a:off x="2797294" y="703461"/>
              <a:ext cx="5855446" cy="646428"/>
            </a:xfrm>
            <a:prstGeom prst="rect">
              <a:avLst/>
            </a:prstGeom>
          </p:spPr>
          <p:txBody>
            <a:bodyPr anchor="t" rtlCol="false" tIns="0" lIns="0" bIns="0" rIns="0">
              <a:spAutoFit/>
            </a:bodyPr>
            <a:lstStyle/>
            <a:p>
              <a:pPr algn="ctr">
                <a:lnSpc>
                  <a:spcPts val="2023"/>
                </a:lnSpc>
                <a:spcBef>
                  <a:spcPct val="0"/>
                </a:spcBef>
              </a:pPr>
              <a:r>
                <a:rPr lang="en-US" sz="1445">
                  <a:solidFill>
                    <a:srgbClr val="000000"/>
                  </a:solidFill>
                  <a:latin typeface="Helvetica Now Display"/>
                  <a:ea typeface="Helvetica Now Display"/>
                  <a:cs typeface="Helvetica Now Display"/>
                  <a:sym typeface="Helvetica Now Display"/>
                </a:rPr>
                <a:t>"I </a:t>
              </a:r>
              <a:r>
                <a:rPr lang="en-US" sz="1445">
                  <a:solidFill>
                    <a:srgbClr val="000000"/>
                  </a:solidFill>
                  <a:latin typeface="Helvetica Now Display"/>
                  <a:ea typeface="Helvetica Now Display"/>
                  <a:cs typeface="Helvetica Now Display"/>
                  <a:sym typeface="Helvetica Now Display"/>
                </a:rPr>
                <a:t>appreciate your perspective." </a:t>
              </a:r>
            </a:p>
            <a:p>
              <a:pPr algn="ctr">
                <a:lnSpc>
                  <a:spcPts val="2023"/>
                </a:lnSpc>
                <a:spcBef>
                  <a:spcPct val="0"/>
                </a:spcBef>
              </a:pPr>
              <a:r>
                <a:rPr lang="en-US" sz="1445">
                  <a:solidFill>
                    <a:srgbClr val="000000"/>
                  </a:solidFill>
                  <a:latin typeface="Helvetica Now Display"/>
                  <a:ea typeface="Helvetica Now Display"/>
                  <a:cs typeface="Helvetica Now Display"/>
                  <a:sym typeface="Helvetica Now Display"/>
                </a:rPr>
                <a:t>"Thanks for sharing your thoughts with me!"</a:t>
              </a:r>
            </a:p>
          </p:txBody>
        </p:sp>
        <p:sp>
          <p:nvSpPr>
            <p:cNvPr name="TextBox 57" id="57"/>
            <p:cNvSpPr txBox="true"/>
            <p:nvPr/>
          </p:nvSpPr>
          <p:spPr>
            <a:xfrm rot="0">
              <a:off x="0" y="897293"/>
              <a:ext cx="2517786" cy="364493"/>
            </a:xfrm>
            <a:prstGeom prst="rect">
              <a:avLst/>
            </a:prstGeom>
          </p:spPr>
          <p:txBody>
            <a:bodyPr anchor="t" rtlCol="false" tIns="0" lIns="0" bIns="0" rIns="0">
              <a:spAutoFit/>
            </a:bodyPr>
            <a:lstStyle/>
            <a:p>
              <a:pPr algn="r">
                <a:lnSpc>
                  <a:spcPts val="2257"/>
                </a:lnSpc>
              </a:pPr>
              <a:r>
                <a:rPr lang="en-US" sz="1612" b="true">
                  <a:solidFill>
                    <a:srgbClr val="000000"/>
                  </a:solidFill>
                  <a:latin typeface="Helvetica Now Display Bold"/>
                  <a:ea typeface="Helvetica Now Display Bold"/>
                  <a:cs typeface="Helvetica Now Display Bold"/>
                  <a:sym typeface="Helvetica Now Display Bold"/>
                </a:rPr>
                <a:t>Affirming</a:t>
              </a:r>
            </a:p>
          </p:txBody>
        </p:sp>
      </p:grpSp>
    </p:spTree>
  </p:cSld>
  <p:clrMapOvr>
    <a:masterClrMapping/>
  </p:clrMapOvr>
</p:sld>
</file>

<file path=ppt/slides/slide36.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3472942" y="4715281"/>
            <a:ext cx="11342117" cy="1412875"/>
          </a:xfrm>
          <a:prstGeom prst="rect">
            <a:avLst/>
          </a:prstGeom>
        </p:spPr>
        <p:txBody>
          <a:bodyPr anchor="t" rtlCol="false" tIns="0" lIns="0" bIns="0" rIns="0">
            <a:spAutoFit/>
          </a:bodyPr>
          <a:lstStyle/>
          <a:p>
            <a:pPr algn="ctr" marL="0" indent="0" lvl="1">
              <a:lnSpc>
                <a:spcPts val="10999"/>
              </a:lnSpc>
              <a:spcBef>
                <a:spcPct val="0"/>
              </a:spcBef>
            </a:pPr>
            <a:r>
              <a:rPr lang="en-US" sz="9999" spc="-599">
                <a:solidFill>
                  <a:srgbClr val="51748B">
                    <a:alpha val="80000"/>
                  </a:srgbClr>
                </a:solidFill>
                <a:latin typeface="Inter"/>
                <a:ea typeface="Inter"/>
                <a:cs typeface="Inter"/>
                <a:sym typeface="Inter"/>
              </a:rPr>
              <a:t>Break</a:t>
            </a:r>
          </a:p>
        </p:txBody>
      </p:sp>
      <p:sp>
        <p:nvSpPr>
          <p:cNvPr name="TextBox 3" id="3"/>
          <p:cNvSpPr txBox="true"/>
          <p:nvPr/>
        </p:nvSpPr>
        <p:spPr>
          <a:xfrm rot="0">
            <a:off x="6559309" y="3618744"/>
            <a:ext cx="5169382" cy="422275"/>
          </a:xfrm>
          <a:prstGeom prst="rect">
            <a:avLst/>
          </a:prstGeom>
        </p:spPr>
        <p:txBody>
          <a:bodyPr anchor="t" rtlCol="false" tIns="0" lIns="0" bIns="0" rIns="0">
            <a:spAutoFit/>
          </a:bodyPr>
          <a:lstStyle/>
          <a:p>
            <a:pPr algn="ctr" marL="0" indent="0" lvl="0">
              <a:lnSpc>
                <a:spcPts val="3499"/>
              </a:lnSpc>
              <a:spcBef>
                <a:spcPct val="0"/>
              </a:spcBef>
            </a:pPr>
            <a:r>
              <a:rPr lang="en-US" sz="2499" spc="454">
                <a:solidFill>
                  <a:srgbClr val="000000"/>
                </a:solidFill>
                <a:latin typeface="Helvetica Now Display"/>
                <a:ea typeface="Helvetica Now Display"/>
                <a:cs typeface="Helvetica Now Display"/>
                <a:sym typeface="Helvetica Now Display"/>
              </a:rPr>
              <a:t>5 </a:t>
            </a:r>
            <a:r>
              <a:rPr lang="en-US" sz="2499" spc="454">
                <a:solidFill>
                  <a:srgbClr val="000000"/>
                </a:solidFill>
                <a:latin typeface="Helvetica Now Display"/>
                <a:ea typeface="Helvetica Now Display"/>
                <a:cs typeface="Helvetica Now Display"/>
                <a:sym typeface="Helvetica Now Display"/>
              </a:rPr>
              <a:t>MINUTE</a:t>
            </a:r>
          </a:p>
        </p:txBody>
      </p:sp>
    </p:spTree>
  </p:cSld>
  <p:clrMapOvr>
    <a:masterClrMapping/>
  </p:clrMapOvr>
</p:sld>
</file>

<file path=ppt/slides/slide37.xml><?xml version="1.0" encoding="utf-8"?>
<p:sld xmlns:p="http://schemas.openxmlformats.org/presentationml/2006/main" xmlns:a="http://schemas.openxmlformats.org/drawingml/2006/main">
  <p:cSld>
    <p:bg>
      <p:bgPr>
        <a:solidFill>
          <a:srgbClr val="51748B"/>
        </a:solidFill>
      </p:bgPr>
    </p:bg>
    <p:spTree>
      <p:nvGrpSpPr>
        <p:cNvPr id="1" name=""/>
        <p:cNvGrpSpPr/>
        <p:nvPr/>
      </p:nvGrpSpPr>
      <p:grpSpPr>
        <a:xfrm>
          <a:off x="0" y="0"/>
          <a:ext cx="0" cy="0"/>
          <a:chOff x="0" y="0"/>
          <a:chExt cx="0" cy="0"/>
        </a:xfrm>
      </p:grpSpPr>
      <p:sp>
        <p:nvSpPr>
          <p:cNvPr name="TextBox 2" id="2"/>
          <p:cNvSpPr txBox="true"/>
          <p:nvPr/>
        </p:nvSpPr>
        <p:spPr>
          <a:xfrm rot="0">
            <a:off x="3472942" y="4266194"/>
            <a:ext cx="11342117" cy="2803525"/>
          </a:xfrm>
          <a:prstGeom prst="rect">
            <a:avLst/>
          </a:prstGeom>
        </p:spPr>
        <p:txBody>
          <a:bodyPr anchor="t" rtlCol="false" tIns="0" lIns="0" bIns="0" rIns="0">
            <a:spAutoFit/>
          </a:bodyPr>
          <a:lstStyle/>
          <a:p>
            <a:pPr algn="ctr" marL="0" indent="0" lvl="1">
              <a:lnSpc>
                <a:spcPts val="10999"/>
              </a:lnSpc>
              <a:spcBef>
                <a:spcPct val="0"/>
              </a:spcBef>
            </a:pPr>
            <a:r>
              <a:rPr lang="en-US" sz="9999" spc="-599" strike="noStrike" u="none">
                <a:solidFill>
                  <a:srgbClr val="FFFFFF">
                    <a:alpha val="80000"/>
                  </a:srgbClr>
                </a:solidFill>
                <a:latin typeface="Inter"/>
                <a:ea typeface="Inter"/>
                <a:cs typeface="Inter"/>
                <a:sym typeface="Inter"/>
              </a:rPr>
              <a:t>Executive</a:t>
            </a:r>
          </a:p>
          <a:p>
            <a:pPr algn="ctr" marL="0" indent="0" lvl="1">
              <a:lnSpc>
                <a:spcPts val="10999"/>
              </a:lnSpc>
              <a:spcBef>
                <a:spcPct val="0"/>
              </a:spcBef>
            </a:pPr>
            <a:r>
              <a:rPr lang="en-US" sz="9999" spc="-599" strike="noStrike" u="none">
                <a:solidFill>
                  <a:srgbClr val="FFFFFF">
                    <a:alpha val="80000"/>
                  </a:srgbClr>
                </a:solidFill>
                <a:latin typeface="Inter"/>
                <a:ea typeface="Inter"/>
                <a:cs typeface="Inter"/>
                <a:sym typeface="Inter"/>
              </a:rPr>
              <a:t>Presence</a:t>
            </a:r>
          </a:p>
        </p:txBody>
      </p:sp>
      <p:sp>
        <p:nvSpPr>
          <p:cNvPr name="TextBox 3" id="3"/>
          <p:cNvSpPr txBox="true"/>
          <p:nvPr/>
        </p:nvSpPr>
        <p:spPr>
          <a:xfrm rot="0">
            <a:off x="6559309" y="3169657"/>
            <a:ext cx="5169382" cy="422275"/>
          </a:xfrm>
          <a:prstGeom prst="rect">
            <a:avLst/>
          </a:prstGeom>
        </p:spPr>
        <p:txBody>
          <a:bodyPr anchor="t" rtlCol="false" tIns="0" lIns="0" bIns="0" rIns="0">
            <a:spAutoFit/>
          </a:bodyPr>
          <a:lstStyle/>
          <a:p>
            <a:pPr algn="ctr" marL="0" indent="0" lvl="0">
              <a:lnSpc>
                <a:spcPts val="3499"/>
              </a:lnSpc>
              <a:spcBef>
                <a:spcPct val="0"/>
              </a:spcBef>
            </a:pPr>
            <a:r>
              <a:rPr lang="en-US" sz="2499" spc="454">
                <a:solidFill>
                  <a:srgbClr val="FFFFFF"/>
                </a:solidFill>
                <a:latin typeface="Helvetica Now Display"/>
                <a:ea typeface="Helvetica Now Display"/>
                <a:cs typeface="Helvetica Now Display"/>
                <a:sym typeface="Helvetica Now Display"/>
              </a:rPr>
              <a:t>SECTION V</a:t>
            </a:r>
          </a:p>
        </p:txBody>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508345" y="-1450761"/>
            <a:ext cx="15271311" cy="15309585"/>
            <a:chOff x="0" y="0"/>
            <a:chExt cx="20361748" cy="20412780"/>
          </a:xfrm>
        </p:grpSpPr>
        <p:sp>
          <p:nvSpPr>
            <p:cNvPr name="Freeform 3" id="3"/>
            <p:cNvSpPr/>
            <p:nvPr/>
          </p:nvSpPr>
          <p:spPr>
            <a:xfrm flipH="false" flipV="false" rot="0">
              <a:off x="0" y="0"/>
              <a:ext cx="20361748" cy="20412780"/>
            </a:xfrm>
            <a:custGeom>
              <a:avLst/>
              <a:gdLst/>
              <a:ahLst/>
              <a:cxnLst/>
              <a:rect r="r" b="b" t="t" l="l"/>
              <a:pathLst>
                <a:path h="20412780" w="20361748">
                  <a:moveTo>
                    <a:pt x="0" y="0"/>
                  </a:moveTo>
                  <a:lnTo>
                    <a:pt x="20361748" y="0"/>
                  </a:lnTo>
                  <a:lnTo>
                    <a:pt x="20361748" y="20412780"/>
                  </a:lnTo>
                  <a:lnTo>
                    <a:pt x="0" y="20412780"/>
                  </a:lnTo>
                  <a:lnTo>
                    <a:pt x="0" y="0"/>
                  </a:lnTo>
                  <a:close/>
                </a:path>
              </a:pathLst>
            </a:custGeom>
            <a:blipFill>
              <a:blip r:embed="rId2">
                <a:alphaModFix amt="46000"/>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1701832" y="6417087"/>
              <a:ext cx="16877463" cy="6689282"/>
              <a:chOff x="0" y="0"/>
              <a:chExt cx="2565379" cy="1016773"/>
            </a:xfrm>
          </p:grpSpPr>
          <p:sp>
            <p:nvSpPr>
              <p:cNvPr name="Freeform 5" id="5"/>
              <p:cNvSpPr/>
              <p:nvPr/>
            </p:nvSpPr>
            <p:spPr>
              <a:xfrm flipH="false" flipV="false" rot="0">
                <a:off x="0" y="0"/>
                <a:ext cx="2565379" cy="1016773"/>
              </a:xfrm>
              <a:custGeom>
                <a:avLst/>
                <a:gdLst/>
                <a:ahLst/>
                <a:cxnLst/>
                <a:rect r="r" b="b" t="t" l="l"/>
                <a:pathLst>
                  <a:path h="1016773" w="2565379">
                    <a:moveTo>
                      <a:pt x="27819" y="0"/>
                    </a:moveTo>
                    <a:lnTo>
                      <a:pt x="2537561" y="0"/>
                    </a:lnTo>
                    <a:cubicBezTo>
                      <a:pt x="2552925" y="0"/>
                      <a:pt x="2565379" y="12455"/>
                      <a:pt x="2565379" y="27819"/>
                    </a:cubicBezTo>
                    <a:lnTo>
                      <a:pt x="2565379" y="988954"/>
                    </a:lnTo>
                    <a:cubicBezTo>
                      <a:pt x="2565379" y="1004318"/>
                      <a:pt x="2552925" y="1016773"/>
                      <a:pt x="2537561" y="1016773"/>
                    </a:cubicBezTo>
                    <a:lnTo>
                      <a:pt x="27819" y="1016773"/>
                    </a:lnTo>
                    <a:cubicBezTo>
                      <a:pt x="12455" y="1016773"/>
                      <a:pt x="0" y="1004318"/>
                      <a:pt x="0" y="988954"/>
                    </a:cubicBezTo>
                    <a:lnTo>
                      <a:pt x="0" y="27819"/>
                    </a:lnTo>
                    <a:cubicBezTo>
                      <a:pt x="0" y="12455"/>
                      <a:pt x="12455" y="0"/>
                      <a:pt x="27819" y="0"/>
                    </a:cubicBezTo>
                    <a:close/>
                  </a:path>
                </a:pathLst>
              </a:custGeom>
              <a:solidFill>
                <a:srgbClr val="FFFFFF"/>
              </a:solidFill>
              <a:ln cap="rnd">
                <a:noFill/>
                <a:prstDash val="solid"/>
                <a:round/>
              </a:ln>
            </p:spPr>
          </p:sp>
          <p:sp>
            <p:nvSpPr>
              <p:cNvPr name="TextBox 6" id="6"/>
              <p:cNvSpPr txBox="true"/>
              <p:nvPr/>
            </p:nvSpPr>
            <p:spPr>
              <a:xfrm>
                <a:off x="0" y="-28575"/>
                <a:ext cx="2565379" cy="1045348"/>
              </a:xfrm>
              <a:prstGeom prst="rect">
                <a:avLst/>
              </a:prstGeom>
            </p:spPr>
            <p:txBody>
              <a:bodyPr anchor="ctr" rtlCol="false" tIns="50800" lIns="50800" bIns="50800" rIns="50800"/>
              <a:lstStyle/>
              <a:p>
                <a:pPr algn="ctr">
                  <a:lnSpc>
                    <a:spcPts val="2493"/>
                  </a:lnSpc>
                </a:pPr>
              </a:p>
            </p:txBody>
          </p:sp>
        </p:grpSp>
        <p:sp>
          <p:nvSpPr>
            <p:cNvPr name="TextBox 7" id="7"/>
            <p:cNvSpPr txBox="true"/>
            <p:nvPr/>
          </p:nvSpPr>
          <p:spPr>
            <a:xfrm rot="0">
              <a:off x="2823613" y="7162678"/>
              <a:ext cx="14714522" cy="515382"/>
            </a:xfrm>
            <a:prstGeom prst="rect">
              <a:avLst/>
            </a:prstGeom>
          </p:spPr>
          <p:txBody>
            <a:bodyPr anchor="t" rtlCol="false" tIns="0" lIns="0" bIns="0" rIns="0">
              <a:spAutoFit/>
            </a:bodyPr>
            <a:lstStyle/>
            <a:p>
              <a:pPr algn="l">
                <a:lnSpc>
                  <a:spcPts val="3383"/>
                </a:lnSpc>
              </a:pPr>
            </a:p>
          </p:txBody>
        </p:sp>
        <p:sp>
          <p:nvSpPr>
            <p:cNvPr name="TextBox 8" id="8"/>
            <p:cNvSpPr txBox="true"/>
            <p:nvPr/>
          </p:nvSpPr>
          <p:spPr>
            <a:xfrm rot="0">
              <a:off x="2990954" y="9835340"/>
              <a:ext cx="14379840" cy="1235709"/>
            </a:xfrm>
            <a:prstGeom prst="rect">
              <a:avLst/>
            </a:prstGeom>
          </p:spPr>
          <p:txBody>
            <a:bodyPr anchor="t" rtlCol="false" tIns="0" lIns="0" bIns="0" rIns="0">
              <a:spAutoFit/>
            </a:bodyPr>
            <a:lstStyle/>
            <a:p>
              <a:pPr algn="l" marL="582933" indent="-291467" lvl="1">
                <a:lnSpc>
                  <a:spcPts val="3780"/>
                </a:lnSpc>
                <a:buFont typeface="Arial"/>
                <a:buChar char="•"/>
              </a:pPr>
              <a:r>
                <a:rPr lang="en-US" b="true" sz="2700">
                  <a:solidFill>
                    <a:srgbClr val="000000"/>
                  </a:solidFill>
                  <a:latin typeface="Helvetica Now Display Bold"/>
                  <a:ea typeface="Helvetica Now Display Bold"/>
                  <a:cs typeface="Helvetica Now Display Bold"/>
                  <a:sym typeface="Helvetica Now Display Bold"/>
                </a:rPr>
                <a:t>Current Brand:</a:t>
              </a:r>
              <a:r>
                <a:rPr lang="en-US" sz="2700">
                  <a:solidFill>
                    <a:srgbClr val="000000"/>
                  </a:solidFill>
                  <a:latin typeface="Helvetica Now Display"/>
                  <a:ea typeface="Helvetica Now Display"/>
                  <a:cs typeface="Helvetica Now Display"/>
                  <a:sym typeface="Helvetica Now Display"/>
                </a:rPr>
                <a:t> “As a leader, I am currently seen as someone who…” </a:t>
              </a:r>
            </a:p>
            <a:p>
              <a:pPr algn="l" marL="582933" indent="-291467" lvl="1">
                <a:lnSpc>
                  <a:spcPts val="3780"/>
                </a:lnSpc>
                <a:buFont typeface="Arial"/>
                <a:buChar char="•"/>
              </a:pPr>
              <a:r>
                <a:rPr lang="en-US" b="true" sz="2700">
                  <a:solidFill>
                    <a:srgbClr val="000000"/>
                  </a:solidFill>
                  <a:latin typeface="Helvetica Now Display Bold"/>
                  <a:ea typeface="Helvetica Now Display Bold"/>
                  <a:cs typeface="Helvetica Now Display Bold"/>
                  <a:sym typeface="Helvetica Now Display Bold"/>
                </a:rPr>
                <a:t>Intended Brand:</a:t>
              </a:r>
              <a:r>
                <a:rPr lang="en-US" sz="2700">
                  <a:solidFill>
                    <a:srgbClr val="000000"/>
                  </a:solidFill>
                  <a:latin typeface="Helvetica Now Display"/>
                  <a:ea typeface="Helvetica Now Display"/>
                  <a:cs typeface="Helvetica Now Display"/>
                  <a:sym typeface="Helvetica Now Display"/>
                </a:rPr>
                <a:t> “As a leader, I want to be known as someone who…” </a:t>
              </a:r>
            </a:p>
          </p:txBody>
        </p:sp>
        <p:sp>
          <p:nvSpPr>
            <p:cNvPr name="TextBox 9" id="9"/>
            <p:cNvSpPr txBox="true"/>
            <p:nvPr/>
          </p:nvSpPr>
          <p:spPr>
            <a:xfrm rot="0">
              <a:off x="2990954" y="8166426"/>
              <a:ext cx="14379840" cy="547158"/>
            </a:xfrm>
            <a:prstGeom prst="rect">
              <a:avLst/>
            </a:prstGeom>
          </p:spPr>
          <p:txBody>
            <a:bodyPr anchor="t" rtlCol="false" tIns="0" lIns="0" bIns="0" rIns="0">
              <a:spAutoFit/>
            </a:bodyPr>
            <a:lstStyle/>
            <a:p>
              <a:pPr algn="l" marL="0" indent="0" lvl="0">
                <a:lnSpc>
                  <a:spcPts val="3500"/>
                </a:lnSpc>
                <a:spcBef>
                  <a:spcPct val="0"/>
                </a:spcBef>
              </a:pPr>
              <a:r>
                <a:rPr lang="en-US" b="true" sz="2500" strike="noStrike" u="none">
                  <a:solidFill>
                    <a:srgbClr val="000000"/>
                  </a:solidFill>
                  <a:latin typeface="Helvetica Now Display Bold"/>
                  <a:ea typeface="Helvetica Now Display Bold"/>
                  <a:cs typeface="Helvetica Now Display Bold"/>
                  <a:sym typeface="Helvetica Now Display Bold"/>
                </a:rPr>
                <a:t>In your binder, there is a worksheet for you to answer the following prompts.</a:t>
              </a:r>
            </a:p>
          </p:txBody>
        </p:sp>
      </p:grpSp>
      <p:grpSp>
        <p:nvGrpSpPr>
          <p:cNvPr name="Group 10" id="10"/>
          <p:cNvGrpSpPr/>
          <p:nvPr/>
        </p:nvGrpSpPr>
        <p:grpSpPr>
          <a:xfrm rot="0">
            <a:off x="769019" y="769019"/>
            <a:ext cx="2253028" cy="519363"/>
            <a:chOff x="0" y="0"/>
            <a:chExt cx="3004038" cy="692484"/>
          </a:xfrm>
        </p:grpSpPr>
        <p:sp>
          <p:nvSpPr>
            <p:cNvPr name="Freeform 11" id="11"/>
            <p:cNvSpPr/>
            <p:nvPr/>
          </p:nvSpPr>
          <p:spPr>
            <a:xfrm flipH="false" flipV="false" rot="0">
              <a:off x="0" y="0"/>
              <a:ext cx="692484" cy="692484"/>
            </a:xfrm>
            <a:custGeom>
              <a:avLst/>
              <a:gdLst/>
              <a:ahLst/>
              <a:cxnLst/>
              <a:rect r="r" b="b" t="t" l="l"/>
              <a:pathLst>
                <a:path h="692484" w="692484">
                  <a:moveTo>
                    <a:pt x="0" y="0"/>
                  </a:moveTo>
                  <a:lnTo>
                    <a:pt x="692484" y="0"/>
                  </a:lnTo>
                  <a:lnTo>
                    <a:pt x="692484" y="692484"/>
                  </a:lnTo>
                  <a:lnTo>
                    <a:pt x="0" y="69248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2" id="12"/>
            <p:cNvSpPr txBox="true"/>
            <p:nvPr/>
          </p:nvSpPr>
          <p:spPr>
            <a:xfrm rot="0">
              <a:off x="885599" y="107059"/>
              <a:ext cx="2118438" cy="440267"/>
            </a:xfrm>
            <a:prstGeom prst="rect">
              <a:avLst/>
            </a:prstGeom>
          </p:spPr>
          <p:txBody>
            <a:bodyPr anchor="t" rtlCol="false" tIns="0" lIns="0" bIns="0" rIns="0">
              <a:spAutoFit/>
            </a:bodyPr>
            <a:lstStyle/>
            <a:p>
              <a:pPr algn="l">
                <a:lnSpc>
                  <a:spcPts val="2800"/>
                </a:lnSpc>
                <a:spcBef>
                  <a:spcPct val="0"/>
                </a:spcBef>
              </a:pPr>
              <a:r>
                <a:rPr lang="en-US" b="true" sz="2000" spc="-120">
                  <a:solidFill>
                    <a:srgbClr val="000000"/>
                  </a:solidFill>
                  <a:latin typeface="Helvetica Now Display Bold"/>
                  <a:ea typeface="Helvetica Now Display Bold"/>
                  <a:cs typeface="Helvetica Now Display Bold"/>
                  <a:sym typeface="Helvetica Now Display Bold"/>
                </a:rPr>
                <a:t>5</a:t>
              </a:r>
              <a:r>
                <a:rPr lang="en-US" b="true" sz="2000" spc="-120">
                  <a:solidFill>
                    <a:srgbClr val="000000"/>
                  </a:solidFill>
                  <a:latin typeface="Helvetica Now Display Bold"/>
                  <a:ea typeface="Helvetica Now Display Bold"/>
                  <a:cs typeface="Helvetica Now Display Bold"/>
                  <a:sym typeface="Helvetica Now Display Bold"/>
                </a:rPr>
                <a:t> minutes</a:t>
              </a:r>
            </a:p>
          </p:txBody>
        </p:sp>
      </p:grpSp>
      <p:sp>
        <p:nvSpPr>
          <p:cNvPr name="TextBox 13" id="13"/>
          <p:cNvSpPr txBox="true"/>
          <p:nvPr/>
        </p:nvSpPr>
        <p:spPr>
          <a:xfrm rot="0">
            <a:off x="5863119" y="1095375"/>
            <a:ext cx="6561762" cy="993775"/>
          </a:xfrm>
          <a:prstGeom prst="rect">
            <a:avLst/>
          </a:prstGeom>
        </p:spPr>
        <p:txBody>
          <a:bodyPr anchor="t" rtlCol="false" tIns="0" lIns="0" bIns="0" rIns="0">
            <a:spAutoFit/>
          </a:bodyPr>
          <a:lstStyle/>
          <a:p>
            <a:pPr algn="ctr">
              <a:lnSpc>
                <a:spcPts val="7699"/>
              </a:lnSpc>
            </a:pPr>
            <a:r>
              <a:rPr lang="en-US" sz="6999" spc="-419">
                <a:solidFill>
                  <a:srgbClr val="51748B">
                    <a:alpha val="60000"/>
                  </a:srgbClr>
                </a:solidFill>
                <a:latin typeface="Inter"/>
                <a:ea typeface="Inter"/>
                <a:cs typeface="Inter"/>
                <a:sym typeface="Inter"/>
              </a:rPr>
              <a:t>Reflection</a:t>
            </a:r>
            <a:r>
              <a:rPr lang="en-US" sz="6999" spc="-419">
                <a:solidFill>
                  <a:srgbClr val="303030">
                    <a:alpha val="60000"/>
                  </a:srgbClr>
                </a:solidFill>
                <a:latin typeface="Inter"/>
                <a:ea typeface="Inter"/>
                <a:cs typeface="Inter"/>
                <a:sym typeface="Inter"/>
              </a:rPr>
              <a:t> Activity</a:t>
            </a:r>
          </a:p>
        </p:txBody>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73645" y="3908391"/>
            <a:ext cx="14140709" cy="4312916"/>
            <a:chOff x="0" y="0"/>
            <a:chExt cx="18854279" cy="5750555"/>
          </a:xfrm>
        </p:grpSpPr>
        <p:sp>
          <p:nvSpPr>
            <p:cNvPr name="Freeform 3" id="3"/>
            <p:cNvSpPr/>
            <p:nvPr/>
          </p:nvSpPr>
          <p:spPr>
            <a:xfrm flipH="false" flipV="false" rot="0">
              <a:off x="0" y="0"/>
              <a:ext cx="18854279" cy="5750555"/>
            </a:xfrm>
            <a:custGeom>
              <a:avLst/>
              <a:gdLst/>
              <a:ahLst/>
              <a:cxnLst/>
              <a:rect r="r" b="b" t="t" l="l"/>
              <a:pathLst>
                <a:path h="5750555" w="18854279">
                  <a:moveTo>
                    <a:pt x="0" y="0"/>
                  </a:moveTo>
                  <a:lnTo>
                    <a:pt x="18854279" y="0"/>
                  </a:lnTo>
                  <a:lnTo>
                    <a:pt x="18854279" y="5750555"/>
                  </a:lnTo>
                  <a:lnTo>
                    <a:pt x="0" y="5750555"/>
                  </a:lnTo>
                  <a:lnTo>
                    <a:pt x="0" y="0"/>
                  </a:lnTo>
                  <a:close/>
                </a:path>
              </a:pathLst>
            </a:custGeom>
            <a:blipFill>
              <a:blip r:embed="rId3">
                <a:alphaModFix amt="72000"/>
              </a:blip>
              <a:stretch>
                <a:fillRect l="0" t="0" r="0" b="0"/>
              </a:stretch>
            </a:blipFill>
          </p:spPr>
        </p:sp>
        <p:grpSp>
          <p:nvGrpSpPr>
            <p:cNvPr name="Group 4" id="4"/>
            <p:cNvGrpSpPr/>
            <p:nvPr/>
          </p:nvGrpSpPr>
          <p:grpSpPr>
            <a:xfrm rot="0">
              <a:off x="990923" y="410093"/>
              <a:ext cx="16872432" cy="4114800"/>
              <a:chOff x="0" y="0"/>
              <a:chExt cx="3332826" cy="812800"/>
            </a:xfrm>
          </p:grpSpPr>
          <p:sp>
            <p:nvSpPr>
              <p:cNvPr name="Freeform 5" id="5"/>
              <p:cNvSpPr/>
              <p:nvPr/>
            </p:nvSpPr>
            <p:spPr>
              <a:xfrm flipH="false" flipV="false" rot="0">
                <a:off x="0" y="0"/>
                <a:ext cx="3332826" cy="812800"/>
              </a:xfrm>
              <a:custGeom>
                <a:avLst/>
                <a:gdLst/>
                <a:ahLst/>
                <a:cxnLst/>
                <a:rect r="r" b="b" t="t" l="l"/>
                <a:pathLst>
                  <a:path h="812800" w="3332826">
                    <a:moveTo>
                      <a:pt x="21413" y="0"/>
                    </a:moveTo>
                    <a:lnTo>
                      <a:pt x="3311413" y="0"/>
                    </a:lnTo>
                    <a:cubicBezTo>
                      <a:pt x="3323239" y="0"/>
                      <a:pt x="3332826" y="9587"/>
                      <a:pt x="3332826" y="21413"/>
                    </a:cubicBezTo>
                    <a:lnTo>
                      <a:pt x="3332826" y="791387"/>
                    </a:lnTo>
                    <a:cubicBezTo>
                      <a:pt x="3332826" y="797066"/>
                      <a:pt x="3330570" y="802513"/>
                      <a:pt x="3326554" y="806528"/>
                    </a:cubicBezTo>
                    <a:cubicBezTo>
                      <a:pt x="3322539" y="810544"/>
                      <a:pt x="3317092" y="812800"/>
                      <a:pt x="3311413" y="812800"/>
                    </a:cubicBezTo>
                    <a:lnTo>
                      <a:pt x="21413" y="812800"/>
                    </a:lnTo>
                    <a:cubicBezTo>
                      <a:pt x="9587" y="812800"/>
                      <a:pt x="0" y="803213"/>
                      <a:pt x="0" y="791387"/>
                    </a:cubicBezTo>
                    <a:lnTo>
                      <a:pt x="0" y="21413"/>
                    </a:lnTo>
                    <a:cubicBezTo>
                      <a:pt x="0" y="9587"/>
                      <a:pt x="9587" y="0"/>
                      <a:pt x="21413" y="0"/>
                    </a:cubicBezTo>
                    <a:close/>
                  </a:path>
                </a:pathLst>
              </a:custGeom>
              <a:solidFill>
                <a:srgbClr val="FFFFFF"/>
              </a:solidFill>
              <a:ln cap="rnd">
                <a:noFill/>
                <a:prstDash val="solid"/>
                <a:round/>
              </a:ln>
            </p:spPr>
          </p:sp>
          <p:sp>
            <p:nvSpPr>
              <p:cNvPr name="TextBox 6" id="6"/>
              <p:cNvSpPr txBox="true"/>
              <p:nvPr/>
            </p:nvSpPr>
            <p:spPr>
              <a:xfrm>
                <a:off x="0" y="-28575"/>
                <a:ext cx="3332826" cy="841375"/>
              </a:xfrm>
              <a:prstGeom prst="rect">
                <a:avLst/>
              </a:prstGeom>
            </p:spPr>
            <p:txBody>
              <a:bodyPr anchor="ctr" rtlCol="false" tIns="50800" lIns="50800" bIns="50800" rIns="50800"/>
              <a:lstStyle/>
              <a:p>
                <a:pPr algn="ctr">
                  <a:lnSpc>
                    <a:spcPts val="2493"/>
                  </a:lnSpc>
                </a:pPr>
              </a:p>
            </p:txBody>
          </p:sp>
        </p:grpSp>
        <p:sp>
          <p:nvSpPr>
            <p:cNvPr name="TextBox 7" id="7"/>
            <p:cNvSpPr txBox="true"/>
            <p:nvPr/>
          </p:nvSpPr>
          <p:spPr>
            <a:xfrm rot="0">
              <a:off x="2474201" y="1634111"/>
              <a:ext cx="13905877" cy="1502922"/>
            </a:xfrm>
            <a:prstGeom prst="rect">
              <a:avLst/>
            </a:prstGeom>
          </p:spPr>
          <p:txBody>
            <a:bodyPr anchor="t" rtlCol="false" tIns="0" lIns="0" bIns="0" rIns="0">
              <a:spAutoFit/>
            </a:bodyPr>
            <a:lstStyle/>
            <a:p>
              <a:pPr algn="ctr">
                <a:lnSpc>
                  <a:spcPts val="4399"/>
                </a:lnSpc>
                <a:spcBef>
                  <a:spcPct val="0"/>
                </a:spcBef>
              </a:pPr>
              <a:r>
                <a:rPr lang="en-US" sz="3999" spc="-239">
                  <a:solidFill>
                    <a:srgbClr val="303030"/>
                  </a:solidFill>
                  <a:latin typeface="Inter"/>
                  <a:ea typeface="Inter"/>
                  <a:cs typeface="Inter"/>
                  <a:sym typeface="Inter"/>
                </a:rPr>
                <a:t>Execu</a:t>
              </a:r>
              <a:r>
                <a:rPr lang="en-US" sz="3999" spc="-239">
                  <a:solidFill>
                    <a:srgbClr val="303030"/>
                  </a:solidFill>
                  <a:latin typeface="Inter"/>
                  <a:ea typeface="Inter"/>
                  <a:cs typeface="Inter"/>
                  <a:sym typeface="Inter"/>
                </a:rPr>
                <a:t>tive presence is determined upon first impression.</a:t>
              </a:r>
            </a:p>
          </p:txBody>
        </p:sp>
      </p:grpSp>
      <p:sp>
        <p:nvSpPr>
          <p:cNvPr name="TextBox 8" id="8"/>
          <p:cNvSpPr txBox="true"/>
          <p:nvPr/>
        </p:nvSpPr>
        <p:spPr>
          <a:xfrm rot="0">
            <a:off x="2761643" y="1961896"/>
            <a:ext cx="12764714" cy="993775"/>
          </a:xfrm>
          <a:prstGeom prst="rect">
            <a:avLst/>
          </a:prstGeom>
        </p:spPr>
        <p:txBody>
          <a:bodyPr anchor="t" rtlCol="false" tIns="0" lIns="0" bIns="0" rIns="0">
            <a:spAutoFit/>
          </a:bodyPr>
          <a:lstStyle/>
          <a:p>
            <a:pPr algn="ctr" marL="0" indent="0" lvl="1">
              <a:lnSpc>
                <a:spcPts val="7699"/>
              </a:lnSpc>
              <a:spcBef>
                <a:spcPct val="0"/>
              </a:spcBef>
            </a:pPr>
            <a:r>
              <a:rPr lang="en-US" sz="6999" spc="-419">
                <a:solidFill>
                  <a:srgbClr val="000000">
                    <a:alpha val="60000"/>
                  </a:srgbClr>
                </a:solidFill>
                <a:latin typeface="Inter"/>
                <a:ea typeface="Inter"/>
                <a:cs typeface="Inter"/>
                <a:sym typeface="Inter"/>
              </a:rPr>
              <a:t>Group Debate:</a:t>
            </a:r>
            <a:r>
              <a:rPr lang="en-US" sz="6999" spc="-419">
                <a:solidFill>
                  <a:srgbClr val="51748B">
                    <a:alpha val="60000"/>
                  </a:srgbClr>
                </a:solidFill>
                <a:latin typeface="Inter"/>
                <a:ea typeface="Inter"/>
                <a:cs typeface="Inter"/>
                <a:sym typeface="Inter"/>
              </a:rPr>
              <a:t> Agree or Disagree?</a:t>
            </a:r>
          </a:p>
        </p:txBody>
      </p:sp>
      <p:grpSp>
        <p:nvGrpSpPr>
          <p:cNvPr name="Group 9" id="9"/>
          <p:cNvGrpSpPr/>
          <p:nvPr/>
        </p:nvGrpSpPr>
        <p:grpSpPr>
          <a:xfrm rot="0">
            <a:off x="1028700" y="769019"/>
            <a:ext cx="2253028" cy="519363"/>
            <a:chOff x="0" y="0"/>
            <a:chExt cx="3004038" cy="692484"/>
          </a:xfrm>
        </p:grpSpPr>
        <p:sp>
          <p:nvSpPr>
            <p:cNvPr name="Freeform 10" id="10"/>
            <p:cNvSpPr/>
            <p:nvPr/>
          </p:nvSpPr>
          <p:spPr>
            <a:xfrm flipH="false" flipV="false" rot="0">
              <a:off x="0" y="0"/>
              <a:ext cx="692484" cy="692484"/>
            </a:xfrm>
            <a:custGeom>
              <a:avLst/>
              <a:gdLst/>
              <a:ahLst/>
              <a:cxnLst/>
              <a:rect r="r" b="b" t="t" l="l"/>
              <a:pathLst>
                <a:path h="692484" w="692484">
                  <a:moveTo>
                    <a:pt x="0" y="0"/>
                  </a:moveTo>
                  <a:lnTo>
                    <a:pt x="692484" y="0"/>
                  </a:lnTo>
                  <a:lnTo>
                    <a:pt x="692484" y="692484"/>
                  </a:lnTo>
                  <a:lnTo>
                    <a:pt x="0" y="69248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1" id="11"/>
            <p:cNvSpPr txBox="true"/>
            <p:nvPr/>
          </p:nvSpPr>
          <p:spPr>
            <a:xfrm rot="0">
              <a:off x="885599" y="107059"/>
              <a:ext cx="2118438" cy="440267"/>
            </a:xfrm>
            <a:prstGeom prst="rect">
              <a:avLst/>
            </a:prstGeom>
          </p:spPr>
          <p:txBody>
            <a:bodyPr anchor="t" rtlCol="false" tIns="0" lIns="0" bIns="0" rIns="0">
              <a:spAutoFit/>
            </a:bodyPr>
            <a:lstStyle/>
            <a:p>
              <a:pPr algn="l">
                <a:lnSpc>
                  <a:spcPts val="2800"/>
                </a:lnSpc>
                <a:spcBef>
                  <a:spcPct val="0"/>
                </a:spcBef>
              </a:pPr>
              <a:r>
                <a:rPr lang="en-US" b="true" sz="2000" spc="-120">
                  <a:solidFill>
                    <a:srgbClr val="000000"/>
                  </a:solidFill>
                  <a:latin typeface="Helvetica Now Display Bold"/>
                  <a:ea typeface="Helvetica Now Display Bold"/>
                  <a:cs typeface="Helvetica Now Display Bold"/>
                  <a:sym typeface="Helvetica Now Display Bold"/>
                </a:rPr>
                <a:t>3 minutes</a:t>
              </a:r>
            </a:p>
          </p:txBody>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19075" y="-35273"/>
            <a:ext cx="6364731" cy="10322273"/>
          </a:xfrm>
          <a:custGeom>
            <a:avLst/>
            <a:gdLst/>
            <a:ahLst/>
            <a:cxnLst/>
            <a:rect r="r" b="b" t="t" l="l"/>
            <a:pathLst>
              <a:path h="10322273" w="6364731">
                <a:moveTo>
                  <a:pt x="0" y="0"/>
                </a:moveTo>
                <a:lnTo>
                  <a:pt x="6364731" y="0"/>
                </a:lnTo>
                <a:lnTo>
                  <a:pt x="6364731" y="10322273"/>
                </a:lnTo>
                <a:lnTo>
                  <a:pt x="0" y="10322273"/>
                </a:lnTo>
                <a:lnTo>
                  <a:pt x="0" y="0"/>
                </a:lnTo>
                <a:close/>
              </a:path>
            </a:pathLst>
          </a:custGeom>
          <a:blipFill>
            <a:blip r:embed="rId3"/>
            <a:stretch>
              <a:fillRect l="-87050" t="0" r="-56370" b="0"/>
            </a:stretch>
          </a:blipFill>
        </p:spPr>
      </p:sp>
      <p:grpSp>
        <p:nvGrpSpPr>
          <p:cNvPr name="Group 3" id="3"/>
          <p:cNvGrpSpPr/>
          <p:nvPr/>
        </p:nvGrpSpPr>
        <p:grpSpPr>
          <a:xfrm rot="0">
            <a:off x="6770875" y="319669"/>
            <a:ext cx="11236424" cy="11264586"/>
            <a:chOff x="0" y="0"/>
            <a:chExt cx="14981899" cy="15019448"/>
          </a:xfrm>
        </p:grpSpPr>
        <p:sp>
          <p:nvSpPr>
            <p:cNvPr name="TextBox 4" id="4"/>
            <p:cNvSpPr txBox="true"/>
            <p:nvPr/>
          </p:nvSpPr>
          <p:spPr>
            <a:xfrm rot="0">
              <a:off x="997333" y="2126012"/>
              <a:ext cx="11238572" cy="1545175"/>
            </a:xfrm>
            <a:prstGeom prst="rect">
              <a:avLst/>
            </a:prstGeom>
          </p:spPr>
          <p:txBody>
            <a:bodyPr anchor="t" rtlCol="false" tIns="0" lIns="0" bIns="0" rIns="0">
              <a:spAutoFit/>
            </a:bodyPr>
            <a:lstStyle/>
            <a:p>
              <a:pPr algn="l" marL="0" indent="0" lvl="1">
                <a:lnSpc>
                  <a:spcPts val="8800"/>
                </a:lnSpc>
                <a:spcBef>
                  <a:spcPct val="0"/>
                </a:spcBef>
              </a:pPr>
              <a:r>
                <a:rPr lang="en-US" sz="8000" spc="-480">
                  <a:solidFill>
                    <a:srgbClr val="303030">
                      <a:alpha val="60000"/>
                    </a:srgbClr>
                  </a:solidFill>
                  <a:latin typeface="Inter"/>
                  <a:ea typeface="Inter"/>
                  <a:cs typeface="Inter"/>
                  <a:sym typeface="Inter"/>
                </a:rPr>
                <a:t>Group</a:t>
              </a:r>
              <a:r>
                <a:rPr lang="en-US" sz="8000" spc="-480">
                  <a:solidFill>
                    <a:srgbClr val="51748B">
                      <a:alpha val="60000"/>
                    </a:srgbClr>
                  </a:solidFill>
                  <a:latin typeface="Inter"/>
                  <a:ea typeface="Inter"/>
                  <a:cs typeface="Inter"/>
                  <a:sym typeface="Inter"/>
                </a:rPr>
                <a:t> </a:t>
              </a:r>
              <a:r>
                <a:rPr lang="en-US" sz="8000" spc="-480" strike="noStrike" u="none">
                  <a:solidFill>
                    <a:srgbClr val="51748B">
                      <a:alpha val="60000"/>
                    </a:srgbClr>
                  </a:solidFill>
                  <a:latin typeface="Inter"/>
                  <a:ea typeface="Inter"/>
                  <a:cs typeface="Inter"/>
                  <a:sym typeface="Inter"/>
                </a:rPr>
                <a:t>Introductions</a:t>
              </a:r>
            </a:p>
          </p:txBody>
        </p:sp>
        <p:sp>
          <p:nvSpPr>
            <p:cNvPr name="Freeform 5" id="5"/>
            <p:cNvSpPr/>
            <p:nvPr/>
          </p:nvSpPr>
          <p:spPr>
            <a:xfrm flipH="false" flipV="false" rot="0">
              <a:off x="0" y="0"/>
              <a:ext cx="14981899" cy="15019448"/>
            </a:xfrm>
            <a:custGeom>
              <a:avLst/>
              <a:gdLst/>
              <a:ahLst/>
              <a:cxnLst/>
              <a:rect r="r" b="b" t="t" l="l"/>
              <a:pathLst>
                <a:path h="15019448" w="14981899">
                  <a:moveTo>
                    <a:pt x="0" y="0"/>
                  </a:moveTo>
                  <a:lnTo>
                    <a:pt x="14981899" y="0"/>
                  </a:lnTo>
                  <a:lnTo>
                    <a:pt x="14981899" y="15019448"/>
                  </a:lnTo>
                  <a:lnTo>
                    <a:pt x="0" y="15019448"/>
                  </a:lnTo>
                  <a:lnTo>
                    <a:pt x="0" y="0"/>
                  </a:lnTo>
                  <a:close/>
                </a:path>
              </a:pathLst>
            </a:custGeom>
            <a:blipFill>
              <a:blip r:embed="rId4">
                <a:alphaModFix amt="20999"/>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997333" y="5127362"/>
              <a:ext cx="12987233" cy="4160423"/>
              <a:chOff x="0" y="0"/>
              <a:chExt cx="2565379" cy="821812"/>
            </a:xfrm>
          </p:grpSpPr>
          <p:sp>
            <p:nvSpPr>
              <p:cNvPr name="Freeform 7" id="7"/>
              <p:cNvSpPr/>
              <p:nvPr/>
            </p:nvSpPr>
            <p:spPr>
              <a:xfrm flipH="false" flipV="false" rot="0">
                <a:off x="0" y="0"/>
                <a:ext cx="2565379" cy="821812"/>
              </a:xfrm>
              <a:custGeom>
                <a:avLst/>
                <a:gdLst/>
                <a:ahLst/>
                <a:cxnLst/>
                <a:rect r="r" b="b" t="t" l="l"/>
                <a:pathLst>
                  <a:path h="821812" w="2565379">
                    <a:moveTo>
                      <a:pt x="27819" y="0"/>
                    </a:moveTo>
                    <a:lnTo>
                      <a:pt x="2537561" y="0"/>
                    </a:lnTo>
                    <a:cubicBezTo>
                      <a:pt x="2552925" y="0"/>
                      <a:pt x="2565379" y="12455"/>
                      <a:pt x="2565379" y="27819"/>
                    </a:cubicBezTo>
                    <a:lnTo>
                      <a:pt x="2565379" y="793993"/>
                    </a:lnTo>
                    <a:cubicBezTo>
                      <a:pt x="2565379" y="801371"/>
                      <a:pt x="2562449" y="808447"/>
                      <a:pt x="2557232" y="813664"/>
                    </a:cubicBezTo>
                    <a:cubicBezTo>
                      <a:pt x="2552014" y="818881"/>
                      <a:pt x="2544939" y="821812"/>
                      <a:pt x="2537561" y="821812"/>
                    </a:cubicBezTo>
                    <a:lnTo>
                      <a:pt x="27819" y="821812"/>
                    </a:lnTo>
                    <a:cubicBezTo>
                      <a:pt x="12455" y="821812"/>
                      <a:pt x="0" y="809357"/>
                      <a:pt x="0" y="793993"/>
                    </a:cubicBezTo>
                    <a:lnTo>
                      <a:pt x="0" y="27819"/>
                    </a:lnTo>
                    <a:cubicBezTo>
                      <a:pt x="0" y="12455"/>
                      <a:pt x="12455" y="0"/>
                      <a:pt x="27819" y="0"/>
                    </a:cubicBezTo>
                    <a:close/>
                  </a:path>
                </a:pathLst>
              </a:custGeom>
              <a:solidFill>
                <a:srgbClr val="FFFFFF"/>
              </a:solidFill>
              <a:ln cap="rnd">
                <a:noFill/>
                <a:prstDash val="solid"/>
                <a:round/>
              </a:ln>
            </p:spPr>
          </p:sp>
          <p:sp>
            <p:nvSpPr>
              <p:cNvPr name="TextBox 8" id="8"/>
              <p:cNvSpPr txBox="true"/>
              <p:nvPr/>
            </p:nvSpPr>
            <p:spPr>
              <a:xfrm>
                <a:off x="0" y="-28575"/>
                <a:ext cx="2565379" cy="850387"/>
              </a:xfrm>
              <a:prstGeom prst="rect">
                <a:avLst/>
              </a:prstGeom>
            </p:spPr>
            <p:txBody>
              <a:bodyPr anchor="ctr" rtlCol="false" tIns="50800" lIns="50800" bIns="50800" rIns="50800"/>
              <a:lstStyle/>
              <a:p>
                <a:pPr algn="ctr">
                  <a:lnSpc>
                    <a:spcPts val="2493"/>
                  </a:lnSpc>
                </a:pPr>
              </a:p>
            </p:txBody>
          </p:sp>
        </p:grpSp>
        <p:sp>
          <p:nvSpPr>
            <p:cNvPr name="TextBox 9" id="9"/>
            <p:cNvSpPr txBox="true"/>
            <p:nvPr/>
          </p:nvSpPr>
          <p:spPr>
            <a:xfrm rot="0">
              <a:off x="1866824" y="6144000"/>
              <a:ext cx="10369081" cy="492350"/>
            </a:xfrm>
            <a:prstGeom prst="rect">
              <a:avLst/>
            </a:prstGeom>
          </p:spPr>
          <p:txBody>
            <a:bodyPr anchor="t" rtlCol="false" tIns="0" lIns="0" bIns="0" rIns="0">
              <a:spAutoFit/>
            </a:bodyPr>
            <a:lstStyle/>
            <a:p>
              <a:pPr algn="l">
                <a:lnSpc>
                  <a:spcPts val="3140"/>
                </a:lnSpc>
              </a:pPr>
              <a:r>
                <a:rPr lang="en-US" sz="2243" b="true">
                  <a:solidFill>
                    <a:srgbClr val="303030"/>
                  </a:solidFill>
                  <a:latin typeface="Helvetica Now Display Bold"/>
                  <a:ea typeface="Helvetica Now Display Bold"/>
                  <a:cs typeface="Helvetica Now Display Bold"/>
                  <a:sym typeface="Helvetica Now Display Bold"/>
                </a:rPr>
                <a:t>Please state:</a:t>
              </a:r>
            </a:p>
          </p:txBody>
        </p:sp>
        <p:sp>
          <p:nvSpPr>
            <p:cNvPr name="TextBox 10" id="10"/>
            <p:cNvSpPr txBox="true"/>
            <p:nvPr/>
          </p:nvSpPr>
          <p:spPr>
            <a:xfrm rot="0">
              <a:off x="1729105" y="7080898"/>
              <a:ext cx="12117742" cy="1013227"/>
            </a:xfrm>
            <a:prstGeom prst="rect">
              <a:avLst/>
            </a:prstGeom>
          </p:spPr>
          <p:txBody>
            <a:bodyPr anchor="t" rtlCol="false" tIns="0" lIns="0" bIns="0" rIns="0">
              <a:spAutoFit/>
            </a:bodyPr>
            <a:lstStyle/>
            <a:p>
              <a:pPr algn="l" marL="484339" indent="-242169" lvl="1">
                <a:lnSpc>
                  <a:spcPts val="3140"/>
                </a:lnSpc>
                <a:buFont typeface="Arial"/>
                <a:buChar char="•"/>
              </a:pPr>
              <a:r>
                <a:rPr lang="en-US" sz="2243">
                  <a:solidFill>
                    <a:srgbClr val="000000">
                      <a:alpha val="69804"/>
                    </a:srgbClr>
                  </a:solidFill>
                  <a:latin typeface="Helvetica Now Display"/>
                  <a:ea typeface="Helvetica Now Display"/>
                  <a:cs typeface="Helvetica Now Display"/>
                  <a:sym typeface="Helvetica Now Display"/>
                </a:rPr>
                <a:t>Your n</a:t>
              </a:r>
              <a:r>
                <a:rPr lang="en-US" sz="2243">
                  <a:solidFill>
                    <a:srgbClr val="000000">
                      <a:alpha val="69804"/>
                    </a:srgbClr>
                  </a:solidFill>
                  <a:latin typeface="Helvetica Now Display"/>
                  <a:ea typeface="Helvetica Now Display"/>
                  <a:cs typeface="Helvetica Now Display"/>
                  <a:sym typeface="Helvetica Now Display"/>
                </a:rPr>
                <a:t>ame, role, and how long you have been with Perry Homes.</a:t>
              </a:r>
            </a:p>
            <a:p>
              <a:pPr algn="l" marL="484339" indent="-242169" lvl="1">
                <a:lnSpc>
                  <a:spcPts val="3140"/>
                </a:lnSpc>
                <a:buFont typeface="Arial"/>
                <a:buChar char="•"/>
              </a:pPr>
              <a:r>
                <a:rPr lang="en-US" sz="2243">
                  <a:solidFill>
                    <a:srgbClr val="000000">
                      <a:alpha val="69804"/>
                    </a:srgbClr>
                  </a:solidFill>
                  <a:latin typeface="Helvetica Now Display"/>
                  <a:ea typeface="Helvetica Now Display"/>
                  <a:cs typeface="Helvetica Now Display"/>
                  <a:sym typeface="Helvetica Now Display"/>
                </a:rPr>
                <a:t>What you are hoping to gain from this program.</a:t>
              </a:r>
            </a:p>
          </p:txBody>
        </p:sp>
      </p:gr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73645" y="3908391"/>
            <a:ext cx="14140709" cy="4312916"/>
            <a:chOff x="0" y="0"/>
            <a:chExt cx="18854279" cy="5750555"/>
          </a:xfrm>
        </p:grpSpPr>
        <p:sp>
          <p:nvSpPr>
            <p:cNvPr name="Freeform 3" id="3"/>
            <p:cNvSpPr/>
            <p:nvPr/>
          </p:nvSpPr>
          <p:spPr>
            <a:xfrm flipH="false" flipV="false" rot="0">
              <a:off x="0" y="0"/>
              <a:ext cx="18854279" cy="5750555"/>
            </a:xfrm>
            <a:custGeom>
              <a:avLst/>
              <a:gdLst/>
              <a:ahLst/>
              <a:cxnLst/>
              <a:rect r="r" b="b" t="t" l="l"/>
              <a:pathLst>
                <a:path h="5750555" w="18854279">
                  <a:moveTo>
                    <a:pt x="0" y="0"/>
                  </a:moveTo>
                  <a:lnTo>
                    <a:pt x="18854279" y="0"/>
                  </a:lnTo>
                  <a:lnTo>
                    <a:pt x="18854279" y="5750555"/>
                  </a:lnTo>
                  <a:lnTo>
                    <a:pt x="0" y="5750555"/>
                  </a:lnTo>
                  <a:lnTo>
                    <a:pt x="0" y="0"/>
                  </a:lnTo>
                  <a:close/>
                </a:path>
              </a:pathLst>
            </a:custGeom>
            <a:blipFill>
              <a:blip r:embed="rId3">
                <a:alphaModFix amt="72000"/>
              </a:blip>
              <a:stretch>
                <a:fillRect l="0" t="0" r="0" b="0"/>
              </a:stretch>
            </a:blipFill>
          </p:spPr>
        </p:sp>
        <p:grpSp>
          <p:nvGrpSpPr>
            <p:cNvPr name="Group 4" id="4"/>
            <p:cNvGrpSpPr/>
            <p:nvPr/>
          </p:nvGrpSpPr>
          <p:grpSpPr>
            <a:xfrm rot="0">
              <a:off x="990923" y="410093"/>
              <a:ext cx="16872432" cy="4114800"/>
              <a:chOff x="0" y="0"/>
              <a:chExt cx="3332826" cy="812800"/>
            </a:xfrm>
          </p:grpSpPr>
          <p:sp>
            <p:nvSpPr>
              <p:cNvPr name="Freeform 5" id="5"/>
              <p:cNvSpPr/>
              <p:nvPr/>
            </p:nvSpPr>
            <p:spPr>
              <a:xfrm flipH="false" flipV="false" rot="0">
                <a:off x="0" y="0"/>
                <a:ext cx="3332826" cy="812800"/>
              </a:xfrm>
              <a:custGeom>
                <a:avLst/>
                <a:gdLst/>
                <a:ahLst/>
                <a:cxnLst/>
                <a:rect r="r" b="b" t="t" l="l"/>
                <a:pathLst>
                  <a:path h="812800" w="3332826">
                    <a:moveTo>
                      <a:pt x="21413" y="0"/>
                    </a:moveTo>
                    <a:lnTo>
                      <a:pt x="3311413" y="0"/>
                    </a:lnTo>
                    <a:cubicBezTo>
                      <a:pt x="3323239" y="0"/>
                      <a:pt x="3332826" y="9587"/>
                      <a:pt x="3332826" y="21413"/>
                    </a:cubicBezTo>
                    <a:lnTo>
                      <a:pt x="3332826" y="791387"/>
                    </a:lnTo>
                    <a:cubicBezTo>
                      <a:pt x="3332826" y="797066"/>
                      <a:pt x="3330570" y="802513"/>
                      <a:pt x="3326554" y="806528"/>
                    </a:cubicBezTo>
                    <a:cubicBezTo>
                      <a:pt x="3322539" y="810544"/>
                      <a:pt x="3317092" y="812800"/>
                      <a:pt x="3311413" y="812800"/>
                    </a:cubicBezTo>
                    <a:lnTo>
                      <a:pt x="21413" y="812800"/>
                    </a:lnTo>
                    <a:cubicBezTo>
                      <a:pt x="9587" y="812800"/>
                      <a:pt x="0" y="803213"/>
                      <a:pt x="0" y="791387"/>
                    </a:cubicBezTo>
                    <a:lnTo>
                      <a:pt x="0" y="21413"/>
                    </a:lnTo>
                    <a:cubicBezTo>
                      <a:pt x="0" y="9587"/>
                      <a:pt x="9587" y="0"/>
                      <a:pt x="21413" y="0"/>
                    </a:cubicBezTo>
                    <a:close/>
                  </a:path>
                </a:pathLst>
              </a:custGeom>
              <a:solidFill>
                <a:srgbClr val="FFFFFF"/>
              </a:solidFill>
              <a:ln cap="rnd">
                <a:noFill/>
                <a:prstDash val="solid"/>
                <a:round/>
              </a:ln>
            </p:spPr>
          </p:sp>
          <p:sp>
            <p:nvSpPr>
              <p:cNvPr name="TextBox 6" id="6"/>
              <p:cNvSpPr txBox="true"/>
              <p:nvPr/>
            </p:nvSpPr>
            <p:spPr>
              <a:xfrm>
                <a:off x="0" y="-28575"/>
                <a:ext cx="3332826" cy="841375"/>
              </a:xfrm>
              <a:prstGeom prst="rect">
                <a:avLst/>
              </a:prstGeom>
            </p:spPr>
            <p:txBody>
              <a:bodyPr anchor="ctr" rtlCol="false" tIns="50800" lIns="50800" bIns="50800" rIns="50800"/>
              <a:lstStyle/>
              <a:p>
                <a:pPr algn="ctr">
                  <a:lnSpc>
                    <a:spcPts val="2493"/>
                  </a:lnSpc>
                </a:pPr>
              </a:p>
            </p:txBody>
          </p:sp>
        </p:grpSp>
        <p:sp>
          <p:nvSpPr>
            <p:cNvPr name="TextBox 7" id="7"/>
            <p:cNvSpPr txBox="true"/>
            <p:nvPr/>
          </p:nvSpPr>
          <p:spPr>
            <a:xfrm rot="0">
              <a:off x="2474201" y="1634111"/>
              <a:ext cx="13905877" cy="1502922"/>
            </a:xfrm>
            <a:prstGeom prst="rect">
              <a:avLst/>
            </a:prstGeom>
          </p:spPr>
          <p:txBody>
            <a:bodyPr anchor="t" rtlCol="false" tIns="0" lIns="0" bIns="0" rIns="0">
              <a:spAutoFit/>
            </a:bodyPr>
            <a:lstStyle/>
            <a:p>
              <a:pPr algn="ctr">
                <a:lnSpc>
                  <a:spcPts val="4399"/>
                </a:lnSpc>
                <a:spcBef>
                  <a:spcPct val="0"/>
                </a:spcBef>
              </a:pPr>
              <a:r>
                <a:rPr lang="en-US" sz="3999" spc="-239">
                  <a:solidFill>
                    <a:srgbClr val="303030"/>
                  </a:solidFill>
                  <a:latin typeface="Inter"/>
                  <a:ea typeface="Inter"/>
                  <a:cs typeface="Inter"/>
                  <a:sym typeface="Inter"/>
                </a:rPr>
                <a:t>Execu</a:t>
              </a:r>
              <a:r>
                <a:rPr lang="en-US" sz="3999" spc="-239">
                  <a:solidFill>
                    <a:srgbClr val="303030"/>
                  </a:solidFill>
                  <a:latin typeface="Inter"/>
                  <a:ea typeface="Inter"/>
                  <a:cs typeface="Inter"/>
                  <a:sym typeface="Inter"/>
                </a:rPr>
                <a:t>tive presence depends more on the situation than on a person’s consistent style.</a:t>
              </a:r>
            </a:p>
          </p:txBody>
        </p:sp>
      </p:grpSp>
      <p:sp>
        <p:nvSpPr>
          <p:cNvPr name="TextBox 8" id="8"/>
          <p:cNvSpPr txBox="true"/>
          <p:nvPr/>
        </p:nvSpPr>
        <p:spPr>
          <a:xfrm rot="0">
            <a:off x="2761643" y="1961896"/>
            <a:ext cx="12764714" cy="993775"/>
          </a:xfrm>
          <a:prstGeom prst="rect">
            <a:avLst/>
          </a:prstGeom>
        </p:spPr>
        <p:txBody>
          <a:bodyPr anchor="t" rtlCol="false" tIns="0" lIns="0" bIns="0" rIns="0">
            <a:spAutoFit/>
          </a:bodyPr>
          <a:lstStyle/>
          <a:p>
            <a:pPr algn="ctr" marL="0" indent="0" lvl="1">
              <a:lnSpc>
                <a:spcPts val="7699"/>
              </a:lnSpc>
              <a:spcBef>
                <a:spcPct val="0"/>
              </a:spcBef>
            </a:pPr>
            <a:r>
              <a:rPr lang="en-US" sz="6999" spc="-419">
                <a:solidFill>
                  <a:srgbClr val="000000">
                    <a:alpha val="60000"/>
                  </a:srgbClr>
                </a:solidFill>
                <a:latin typeface="Inter"/>
                <a:ea typeface="Inter"/>
                <a:cs typeface="Inter"/>
                <a:sym typeface="Inter"/>
              </a:rPr>
              <a:t>Group Debate:</a:t>
            </a:r>
            <a:r>
              <a:rPr lang="en-US" sz="6999" spc="-419">
                <a:solidFill>
                  <a:srgbClr val="51748B">
                    <a:alpha val="60000"/>
                  </a:srgbClr>
                </a:solidFill>
                <a:latin typeface="Inter"/>
                <a:ea typeface="Inter"/>
                <a:cs typeface="Inter"/>
                <a:sym typeface="Inter"/>
              </a:rPr>
              <a:t> Agree or Disagree?</a:t>
            </a:r>
          </a:p>
        </p:txBody>
      </p:sp>
      <p:grpSp>
        <p:nvGrpSpPr>
          <p:cNvPr name="Group 9" id="9"/>
          <p:cNvGrpSpPr/>
          <p:nvPr/>
        </p:nvGrpSpPr>
        <p:grpSpPr>
          <a:xfrm rot="0">
            <a:off x="1028700" y="769019"/>
            <a:ext cx="2253028" cy="519363"/>
            <a:chOff x="0" y="0"/>
            <a:chExt cx="3004038" cy="692484"/>
          </a:xfrm>
        </p:grpSpPr>
        <p:sp>
          <p:nvSpPr>
            <p:cNvPr name="Freeform 10" id="10"/>
            <p:cNvSpPr/>
            <p:nvPr/>
          </p:nvSpPr>
          <p:spPr>
            <a:xfrm flipH="false" flipV="false" rot="0">
              <a:off x="0" y="0"/>
              <a:ext cx="692484" cy="692484"/>
            </a:xfrm>
            <a:custGeom>
              <a:avLst/>
              <a:gdLst/>
              <a:ahLst/>
              <a:cxnLst/>
              <a:rect r="r" b="b" t="t" l="l"/>
              <a:pathLst>
                <a:path h="692484" w="692484">
                  <a:moveTo>
                    <a:pt x="0" y="0"/>
                  </a:moveTo>
                  <a:lnTo>
                    <a:pt x="692484" y="0"/>
                  </a:lnTo>
                  <a:lnTo>
                    <a:pt x="692484" y="692484"/>
                  </a:lnTo>
                  <a:lnTo>
                    <a:pt x="0" y="69248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1" id="11"/>
            <p:cNvSpPr txBox="true"/>
            <p:nvPr/>
          </p:nvSpPr>
          <p:spPr>
            <a:xfrm rot="0">
              <a:off x="885599" y="107059"/>
              <a:ext cx="2118438" cy="440267"/>
            </a:xfrm>
            <a:prstGeom prst="rect">
              <a:avLst/>
            </a:prstGeom>
          </p:spPr>
          <p:txBody>
            <a:bodyPr anchor="t" rtlCol="false" tIns="0" lIns="0" bIns="0" rIns="0">
              <a:spAutoFit/>
            </a:bodyPr>
            <a:lstStyle/>
            <a:p>
              <a:pPr algn="l">
                <a:lnSpc>
                  <a:spcPts val="2800"/>
                </a:lnSpc>
                <a:spcBef>
                  <a:spcPct val="0"/>
                </a:spcBef>
              </a:pPr>
              <a:r>
                <a:rPr lang="en-US" b="true" sz="2000" spc="-120">
                  <a:solidFill>
                    <a:srgbClr val="000000"/>
                  </a:solidFill>
                  <a:latin typeface="Helvetica Now Display Bold"/>
                  <a:ea typeface="Helvetica Now Display Bold"/>
                  <a:cs typeface="Helvetica Now Display Bold"/>
                  <a:sym typeface="Helvetica Now Display Bold"/>
                </a:rPr>
                <a:t>3 minutes</a:t>
              </a:r>
            </a:p>
          </p:txBody>
        </p:sp>
      </p:gr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73645" y="3908391"/>
            <a:ext cx="14140709" cy="4312916"/>
            <a:chOff x="0" y="0"/>
            <a:chExt cx="18854279" cy="5750555"/>
          </a:xfrm>
        </p:grpSpPr>
        <p:sp>
          <p:nvSpPr>
            <p:cNvPr name="Freeform 3" id="3"/>
            <p:cNvSpPr/>
            <p:nvPr/>
          </p:nvSpPr>
          <p:spPr>
            <a:xfrm flipH="false" flipV="false" rot="0">
              <a:off x="0" y="0"/>
              <a:ext cx="18854279" cy="5750555"/>
            </a:xfrm>
            <a:custGeom>
              <a:avLst/>
              <a:gdLst/>
              <a:ahLst/>
              <a:cxnLst/>
              <a:rect r="r" b="b" t="t" l="l"/>
              <a:pathLst>
                <a:path h="5750555" w="18854279">
                  <a:moveTo>
                    <a:pt x="0" y="0"/>
                  </a:moveTo>
                  <a:lnTo>
                    <a:pt x="18854279" y="0"/>
                  </a:lnTo>
                  <a:lnTo>
                    <a:pt x="18854279" y="5750555"/>
                  </a:lnTo>
                  <a:lnTo>
                    <a:pt x="0" y="5750555"/>
                  </a:lnTo>
                  <a:lnTo>
                    <a:pt x="0" y="0"/>
                  </a:lnTo>
                  <a:close/>
                </a:path>
              </a:pathLst>
            </a:custGeom>
            <a:blipFill>
              <a:blip r:embed="rId3">
                <a:alphaModFix amt="72000"/>
              </a:blip>
              <a:stretch>
                <a:fillRect l="0" t="0" r="0" b="0"/>
              </a:stretch>
            </a:blipFill>
          </p:spPr>
        </p:sp>
        <p:grpSp>
          <p:nvGrpSpPr>
            <p:cNvPr name="Group 4" id="4"/>
            <p:cNvGrpSpPr/>
            <p:nvPr/>
          </p:nvGrpSpPr>
          <p:grpSpPr>
            <a:xfrm rot="0">
              <a:off x="990923" y="410093"/>
              <a:ext cx="16872432" cy="4114800"/>
              <a:chOff x="0" y="0"/>
              <a:chExt cx="3332826" cy="812800"/>
            </a:xfrm>
          </p:grpSpPr>
          <p:sp>
            <p:nvSpPr>
              <p:cNvPr name="Freeform 5" id="5"/>
              <p:cNvSpPr/>
              <p:nvPr/>
            </p:nvSpPr>
            <p:spPr>
              <a:xfrm flipH="false" flipV="false" rot="0">
                <a:off x="0" y="0"/>
                <a:ext cx="3332826" cy="812800"/>
              </a:xfrm>
              <a:custGeom>
                <a:avLst/>
                <a:gdLst/>
                <a:ahLst/>
                <a:cxnLst/>
                <a:rect r="r" b="b" t="t" l="l"/>
                <a:pathLst>
                  <a:path h="812800" w="3332826">
                    <a:moveTo>
                      <a:pt x="21413" y="0"/>
                    </a:moveTo>
                    <a:lnTo>
                      <a:pt x="3311413" y="0"/>
                    </a:lnTo>
                    <a:cubicBezTo>
                      <a:pt x="3323239" y="0"/>
                      <a:pt x="3332826" y="9587"/>
                      <a:pt x="3332826" y="21413"/>
                    </a:cubicBezTo>
                    <a:lnTo>
                      <a:pt x="3332826" y="791387"/>
                    </a:lnTo>
                    <a:cubicBezTo>
                      <a:pt x="3332826" y="797066"/>
                      <a:pt x="3330570" y="802513"/>
                      <a:pt x="3326554" y="806528"/>
                    </a:cubicBezTo>
                    <a:cubicBezTo>
                      <a:pt x="3322539" y="810544"/>
                      <a:pt x="3317092" y="812800"/>
                      <a:pt x="3311413" y="812800"/>
                    </a:cubicBezTo>
                    <a:lnTo>
                      <a:pt x="21413" y="812800"/>
                    </a:lnTo>
                    <a:cubicBezTo>
                      <a:pt x="9587" y="812800"/>
                      <a:pt x="0" y="803213"/>
                      <a:pt x="0" y="791387"/>
                    </a:cubicBezTo>
                    <a:lnTo>
                      <a:pt x="0" y="21413"/>
                    </a:lnTo>
                    <a:cubicBezTo>
                      <a:pt x="0" y="9587"/>
                      <a:pt x="9587" y="0"/>
                      <a:pt x="21413" y="0"/>
                    </a:cubicBezTo>
                    <a:close/>
                  </a:path>
                </a:pathLst>
              </a:custGeom>
              <a:solidFill>
                <a:srgbClr val="FFFFFF"/>
              </a:solidFill>
              <a:ln cap="rnd">
                <a:noFill/>
                <a:prstDash val="solid"/>
                <a:round/>
              </a:ln>
            </p:spPr>
          </p:sp>
          <p:sp>
            <p:nvSpPr>
              <p:cNvPr name="TextBox 6" id="6"/>
              <p:cNvSpPr txBox="true"/>
              <p:nvPr/>
            </p:nvSpPr>
            <p:spPr>
              <a:xfrm>
                <a:off x="0" y="-28575"/>
                <a:ext cx="3332826" cy="841375"/>
              </a:xfrm>
              <a:prstGeom prst="rect">
                <a:avLst/>
              </a:prstGeom>
            </p:spPr>
            <p:txBody>
              <a:bodyPr anchor="ctr" rtlCol="false" tIns="50800" lIns="50800" bIns="50800" rIns="50800"/>
              <a:lstStyle/>
              <a:p>
                <a:pPr algn="ctr">
                  <a:lnSpc>
                    <a:spcPts val="2493"/>
                  </a:lnSpc>
                </a:pPr>
              </a:p>
            </p:txBody>
          </p:sp>
        </p:grpSp>
        <p:sp>
          <p:nvSpPr>
            <p:cNvPr name="TextBox 7" id="7"/>
            <p:cNvSpPr txBox="true"/>
            <p:nvPr/>
          </p:nvSpPr>
          <p:spPr>
            <a:xfrm rot="0">
              <a:off x="2474201" y="1634111"/>
              <a:ext cx="13905877" cy="1502922"/>
            </a:xfrm>
            <a:prstGeom prst="rect">
              <a:avLst/>
            </a:prstGeom>
          </p:spPr>
          <p:txBody>
            <a:bodyPr anchor="t" rtlCol="false" tIns="0" lIns="0" bIns="0" rIns="0">
              <a:spAutoFit/>
            </a:bodyPr>
            <a:lstStyle/>
            <a:p>
              <a:pPr algn="ctr">
                <a:lnSpc>
                  <a:spcPts val="4399"/>
                </a:lnSpc>
                <a:spcBef>
                  <a:spcPct val="0"/>
                </a:spcBef>
              </a:pPr>
              <a:r>
                <a:rPr lang="en-US" sz="3999" spc="-239">
                  <a:solidFill>
                    <a:srgbClr val="303030"/>
                  </a:solidFill>
                  <a:latin typeface="Inter"/>
                  <a:ea typeface="Inter"/>
                  <a:cs typeface="Inter"/>
                  <a:sym typeface="Inter"/>
                </a:rPr>
                <a:t>A leader can demonstrate execu</a:t>
              </a:r>
              <a:r>
                <a:rPr lang="en-US" sz="3999" spc="-239">
                  <a:solidFill>
                    <a:srgbClr val="303030"/>
                  </a:solidFill>
                  <a:latin typeface="Inter"/>
                  <a:ea typeface="Inter"/>
                  <a:cs typeface="Inter"/>
                  <a:sym typeface="Inter"/>
                </a:rPr>
                <a:t>tive presence even when they’re not the most influential voice.</a:t>
              </a:r>
            </a:p>
          </p:txBody>
        </p:sp>
      </p:grpSp>
      <p:sp>
        <p:nvSpPr>
          <p:cNvPr name="TextBox 8" id="8"/>
          <p:cNvSpPr txBox="true"/>
          <p:nvPr/>
        </p:nvSpPr>
        <p:spPr>
          <a:xfrm rot="0">
            <a:off x="2761643" y="1961896"/>
            <a:ext cx="12764714" cy="993775"/>
          </a:xfrm>
          <a:prstGeom prst="rect">
            <a:avLst/>
          </a:prstGeom>
        </p:spPr>
        <p:txBody>
          <a:bodyPr anchor="t" rtlCol="false" tIns="0" lIns="0" bIns="0" rIns="0">
            <a:spAutoFit/>
          </a:bodyPr>
          <a:lstStyle/>
          <a:p>
            <a:pPr algn="ctr" marL="0" indent="0" lvl="1">
              <a:lnSpc>
                <a:spcPts val="7699"/>
              </a:lnSpc>
              <a:spcBef>
                <a:spcPct val="0"/>
              </a:spcBef>
            </a:pPr>
            <a:r>
              <a:rPr lang="en-US" sz="6999" spc="-419">
                <a:solidFill>
                  <a:srgbClr val="000000">
                    <a:alpha val="60000"/>
                  </a:srgbClr>
                </a:solidFill>
                <a:latin typeface="Inter"/>
                <a:ea typeface="Inter"/>
                <a:cs typeface="Inter"/>
                <a:sym typeface="Inter"/>
              </a:rPr>
              <a:t>Group Debate:</a:t>
            </a:r>
            <a:r>
              <a:rPr lang="en-US" sz="6999" spc="-419">
                <a:solidFill>
                  <a:srgbClr val="51748B">
                    <a:alpha val="60000"/>
                  </a:srgbClr>
                </a:solidFill>
                <a:latin typeface="Inter"/>
                <a:ea typeface="Inter"/>
                <a:cs typeface="Inter"/>
                <a:sym typeface="Inter"/>
              </a:rPr>
              <a:t> Agree or Disagree?</a:t>
            </a:r>
          </a:p>
        </p:txBody>
      </p:sp>
      <p:grpSp>
        <p:nvGrpSpPr>
          <p:cNvPr name="Group 9" id="9"/>
          <p:cNvGrpSpPr/>
          <p:nvPr/>
        </p:nvGrpSpPr>
        <p:grpSpPr>
          <a:xfrm rot="0">
            <a:off x="1028700" y="769019"/>
            <a:ext cx="2253028" cy="519363"/>
            <a:chOff x="0" y="0"/>
            <a:chExt cx="3004038" cy="692484"/>
          </a:xfrm>
        </p:grpSpPr>
        <p:sp>
          <p:nvSpPr>
            <p:cNvPr name="Freeform 10" id="10"/>
            <p:cNvSpPr/>
            <p:nvPr/>
          </p:nvSpPr>
          <p:spPr>
            <a:xfrm flipH="false" flipV="false" rot="0">
              <a:off x="0" y="0"/>
              <a:ext cx="692484" cy="692484"/>
            </a:xfrm>
            <a:custGeom>
              <a:avLst/>
              <a:gdLst/>
              <a:ahLst/>
              <a:cxnLst/>
              <a:rect r="r" b="b" t="t" l="l"/>
              <a:pathLst>
                <a:path h="692484" w="692484">
                  <a:moveTo>
                    <a:pt x="0" y="0"/>
                  </a:moveTo>
                  <a:lnTo>
                    <a:pt x="692484" y="0"/>
                  </a:lnTo>
                  <a:lnTo>
                    <a:pt x="692484" y="692484"/>
                  </a:lnTo>
                  <a:lnTo>
                    <a:pt x="0" y="69248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1" id="11"/>
            <p:cNvSpPr txBox="true"/>
            <p:nvPr/>
          </p:nvSpPr>
          <p:spPr>
            <a:xfrm rot="0">
              <a:off x="885599" y="107059"/>
              <a:ext cx="2118438" cy="440267"/>
            </a:xfrm>
            <a:prstGeom prst="rect">
              <a:avLst/>
            </a:prstGeom>
          </p:spPr>
          <p:txBody>
            <a:bodyPr anchor="t" rtlCol="false" tIns="0" lIns="0" bIns="0" rIns="0">
              <a:spAutoFit/>
            </a:bodyPr>
            <a:lstStyle/>
            <a:p>
              <a:pPr algn="l">
                <a:lnSpc>
                  <a:spcPts val="2800"/>
                </a:lnSpc>
                <a:spcBef>
                  <a:spcPct val="0"/>
                </a:spcBef>
              </a:pPr>
              <a:r>
                <a:rPr lang="en-US" b="true" sz="2000" spc="-120">
                  <a:solidFill>
                    <a:srgbClr val="000000"/>
                  </a:solidFill>
                  <a:latin typeface="Helvetica Now Display Bold"/>
                  <a:ea typeface="Helvetica Now Display Bold"/>
                  <a:cs typeface="Helvetica Now Display Bold"/>
                  <a:sym typeface="Helvetica Now Display Bold"/>
                </a:rPr>
                <a:t>3 minutes</a:t>
              </a:r>
            </a:p>
          </p:txBody>
        </p:sp>
      </p:gr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73645" y="3908391"/>
            <a:ext cx="14140709" cy="4312916"/>
            <a:chOff x="0" y="0"/>
            <a:chExt cx="18854279" cy="5750555"/>
          </a:xfrm>
        </p:grpSpPr>
        <p:sp>
          <p:nvSpPr>
            <p:cNvPr name="Freeform 3" id="3"/>
            <p:cNvSpPr/>
            <p:nvPr/>
          </p:nvSpPr>
          <p:spPr>
            <a:xfrm flipH="false" flipV="false" rot="0">
              <a:off x="0" y="0"/>
              <a:ext cx="18854279" cy="5750555"/>
            </a:xfrm>
            <a:custGeom>
              <a:avLst/>
              <a:gdLst/>
              <a:ahLst/>
              <a:cxnLst/>
              <a:rect r="r" b="b" t="t" l="l"/>
              <a:pathLst>
                <a:path h="5750555" w="18854279">
                  <a:moveTo>
                    <a:pt x="0" y="0"/>
                  </a:moveTo>
                  <a:lnTo>
                    <a:pt x="18854279" y="0"/>
                  </a:lnTo>
                  <a:lnTo>
                    <a:pt x="18854279" y="5750555"/>
                  </a:lnTo>
                  <a:lnTo>
                    <a:pt x="0" y="5750555"/>
                  </a:lnTo>
                  <a:lnTo>
                    <a:pt x="0" y="0"/>
                  </a:lnTo>
                  <a:close/>
                </a:path>
              </a:pathLst>
            </a:custGeom>
            <a:blipFill>
              <a:blip r:embed="rId3">
                <a:alphaModFix amt="72000"/>
              </a:blip>
              <a:stretch>
                <a:fillRect l="0" t="0" r="0" b="0"/>
              </a:stretch>
            </a:blipFill>
          </p:spPr>
        </p:sp>
        <p:grpSp>
          <p:nvGrpSpPr>
            <p:cNvPr name="Group 4" id="4"/>
            <p:cNvGrpSpPr/>
            <p:nvPr/>
          </p:nvGrpSpPr>
          <p:grpSpPr>
            <a:xfrm rot="0">
              <a:off x="990923" y="410093"/>
              <a:ext cx="16872432" cy="4114800"/>
              <a:chOff x="0" y="0"/>
              <a:chExt cx="3332826" cy="812800"/>
            </a:xfrm>
          </p:grpSpPr>
          <p:sp>
            <p:nvSpPr>
              <p:cNvPr name="Freeform 5" id="5"/>
              <p:cNvSpPr/>
              <p:nvPr/>
            </p:nvSpPr>
            <p:spPr>
              <a:xfrm flipH="false" flipV="false" rot="0">
                <a:off x="0" y="0"/>
                <a:ext cx="3332826" cy="812800"/>
              </a:xfrm>
              <a:custGeom>
                <a:avLst/>
                <a:gdLst/>
                <a:ahLst/>
                <a:cxnLst/>
                <a:rect r="r" b="b" t="t" l="l"/>
                <a:pathLst>
                  <a:path h="812800" w="3332826">
                    <a:moveTo>
                      <a:pt x="21413" y="0"/>
                    </a:moveTo>
                    <a:lnTo>
                      <a:pt x="3311413" y="0"/>
                    </a:lnTo>
                    <a:cubicBezTo>
                      <a:pt x="3323239" y="0"/>
                      <a:pt x="3332826" y="9587"/>
                      <a:pt x="3332826" y="21413"/>
                    </a:cubicBezTo>
                    <a:lnTo>
                      <a:pt x="3332826" y="791387"/>
                    </a:lnTo>
                    <a:cubicBezTo>
                      <a:pt x="3332826" y="797066"/>
                      <a:pt x="3330570" y="802513"/>
                      <a:pt x="3326554" y="806528"/>
                    </a:cubicBezTo>
                    <a:cubicBezTo>
                      <a:pt x="3322539" y="810544"/>
                      <a:pt x="3317092" y="812800"/>
                      <a:pt x="3311413" y="812800"/>
                    </a:cubicBezTo>
                    <a:lnTo>
                      <a:pt x="21413" y="812800"/>
                    </a:lnTo>
                    <a:cubicBezTo>
                      <a:pt x="9587" y="812800"/>
                      <a:pt x="0" y="803213"/>
                      <a:pt x="0" y="791387"/>
                    </a:cubicBezTo>
                    <a:lnTo>
                      <a:pt x="0" y="21413"/>
                    </a:lnTo>
                    <a:cubicBezTo>
                      <a:pt x="0" y="9587"/>
                      <a:pt x="9587" y="0"/>
                      <a:pt x="21413" y="0"/>
                    </a:cubicBezTo>
                    <a:close/>
                  </a:path>
                </a:pathLst>
              </a:custGeom>
              <a:solidFill>
                <a:srgbClr val="FFFFFF"/>
              </a:solidFill>
              <a:ln cap="rnd">
                <a:noFill/>
                <a:prstDash val="solid"/>
                <a:round/>
              </a:ln>
            </p:spPr>
          </p:sp>
          <p:sp>
            <p:nvSpPr>
              <p:cNvPr name="TextBox 6" id="6"/>
              <p:cNvSpPr txBox="true"/>
              <p:nvPr/>
            </p:nvSpPr>
            <p:spPr>
              <a:xfrm>
                <a:off x="0" y="-28575"/>
                <a:ext cx="3332826" cy="841375"/>
              </a:xfrm>
              <a:prstGeom prst="rect">
                <a:avLst/>
              </a:prstGeom>
            </p:spPr>
            <p:txBody>
              <a:bodyPr anchor="ctr" rtlCol="false" tIns="50800" lIns="50800" bIns="50800" rIns="50800"/>
              <a:lstStyle/>
              <a:p>
                <a:pPr algn="ctr">
                  <a:lnSpc>
                    <a:spcPts val="2493"/>
                  </a:lnSpc>
                </a:pPr>
              </a:p>
            </p:txBody>
          </p:sp>
        </p:grpSp>
        <p:sp>
          <p:nvSpPr>
            <p:cNvPr name="TextBox 7" id="7"/>
            <p:cNvSpPr txBox="true"/>
            <p:nvPr/>
          </p:nvSpPr>
          <p:spPr>
            <a:xfrm rot="0">
              <a:off x="2474201" y="1634111"/>
              <a:ext cx="13905877" cy="1502922"/>
            </a:xfrm>
            <a:prstGeom prst="rect">
              <a:avLst/>
            </a:prstGeom>
          </p:spPr>
          <p:txBody>
            <a:bodyPr anchor="t" rtlCol="false" tIns="0" lIns="0" bIns="0" rIns="0">
              <a:spAutoFit/>
            </a:bodyPr>
            <a:lstStyle/>
            <a:p>
              <a:pPr algn="ctr">
                <a:lnSpc>
                  <a:spcPts val="4399"/>
                </a:lnSpc>
                <a:spcBef>
                  <a:spcPct val="0"/>
                </a:spcBef>
              </a:pPr>
              <a:r>
                <a:rPr lang="en-US" sz="3999" spc="-239">
                  <a:solidFill>
                    <a:srgbClr val="303030"/>
                  </a:solidFill>
                  <a:latin typeface="Inter"/>
                  <a:ea typeface="Inter"/>
                  <a:cs typeface="Inter"/>
                  <a:sym typeface="Inter"/>
                </a:rPr>
                <a:t>Execu</a:t>
              </a:r>
              <a:r>
                <a:rPr lang="en-US" sz="3999" spc="-239">
                  <a:solidFill>
                    <a:srgbClr val="303030"/>
                  </a:solidFill>
                  <a:latin typeface="Inter"/>
                  <a:ea typeface="Inter"/>
                  <a:cs typeface="Inter"/>
                  <a:sym typeface="Inter"/>
                </a:rPr>
                <a:t>tive presence changes as relationships mature.</a:t>
              </a:r>
            </a:p>
          </p:txBody>
        </p:sp>
      </p:grpSp>
      <p:sp>
        <p:nvSpPr>
          <p:cNvPr name="TextBox 8" id="8"/>
          <p:cNvSpPr txBox="true"/>
          <p:nvPr/>
        </p:nvSpPr>
        <p:spPr>
          <a:xfrm rot="0">
            <a:off x="2761643" y="1961896"/>
            <a:ext cx="12764714" cy="993775"/>
          </a:xfrm>
          <a:prstGeom prst="rect">
            <a:avLst/>
          </a:prstGeom>
        </p:spPr>
        <p:txBody>
          <a:bodyPr anchor="t" rtlCol="false" tIns="0" lIns="0" bIns="0" rIns="0">
            <a:spAutoFit/>
          </a:bodyPr>
          <a:lstStyle/>
          <a:p>
            <a:pPr algn="ctr" marL="0" indent="0" lvl="1">
              <a:lnSpc>
                <a:spcPts val="7699"/>
              </a:lnSpc>
              <a:spcBef>
                <a:spcPct val="0"/>
              </a:spcBef>
            </a:pPr>
            <a:r>
              <a:rPr lang="en-US" sz="6999" spc="-419">
                <a:solidFill>
                  <a:srgbClr val="000000">
                    <a:alpha val="60000"/>
                  </a:srgbClr>
                </a:solidFill>
                <a:latin typeface="Inter"/>
                <a:ea typeface="Inter"/>
                <a:cs typeface="Inter"/>
                <a:sym typeface="Inter"/>
              </a:rPr>
              <a:t>Group Debate:</a:t>
            </a:r>
            <a:r>
              <a:rPr lang="en-US" sz="6999" spc="-419">
                <a:solidFill>
                  <a:srgbClr val="51748B">
                    <a:alpha val="60000"/>
                  </a:srgbClr>
                </a:solidFill>
                <a:latin typeface="Inter"/>
                <a:ea typeface="Inter"/>
                <a:cs typeface="Inter"/>
                <a:sym typeface="Inter"/>
              </a:rPr>
              <a:t> Agree or Disagree?</a:t>
            </a:r>
          </a:p>
        </p:txBody>
      </p:sp>
      <p:grpSp>
        <p:nvGrpSpPr>
          <p:cNvPr name="Group 9" id="9"/>
          <p:cNvGrpSpPr/>
          <p:nvPr/>
        </p:nvGrpSpPr>
        <p:grpSpPr>
          <a:xfrm rot="0">
            <a:off x="1028700" y="769019"/>
            <a:ext cx="2253028" cy="519363"/>
            <a:chOff x="0" y="0"/>
            <a:chExt cx="3004038" cy="692484"/>
          </a:xfrm>
        </p:grpSpPr>
        <p:sp>
          <p:nvSpPr>
            <p:cNvPr name="Freeform 10" id="10"/>
            <p:cNvSpPr/>
            <p:nvPr/>
          </p:nvSpPr>
          <p:spPr>
            <a:xfrm flipH="false" flipV="false" rot="0">
              <a:off x="0" y="0"/>
              <a:ext cx="692484" cy="692484"/>
            </a:xfrm>
            <a:custGeom>
              <a:avLst/>
              <a:gdLst/>
              <a:ahLst/>
              <a:cxnLst/>
              <a:rect r="r" b="b" t="t" l="l"/>
              <a:pathLst>
                <a:path h="692484" w="692484">
                  <a:moveTo>
                    <a:pt x="0" y="0"/>
                  </a:moveTo>
                  <a:lnTo>
                    <a:pt x="692484" y="0"/>
                  </a:lnTo>
                  <a:lnTo>
                    <a:pt x="692484" y="692484"/>
                  </a:lnTo>
                  <a:lnTo>
                    <a:pt x="0" y="69248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1" id="11"/>
            <p:cNvSpPr txBox="true"/>
            <p:nvPr/>
          </p:nvSpPr>
          <p:spPr>
            <a:xfrm rot="0">
              <a:off x="885599" y="107059"/>
              <a:ext cx="2118438" cy="440267"/>
            </a:xfrm>
            <a:prstGeom prst="rect">
              <a:avLst/>
            </a:prstGeom>
          </p:spPr>
          <p:txBody>
            <a:bodyPr anchor="t" rtlCol="false" tIns="0" lIns="0" bIns="0" rIns="0">
              <a:spAutoFit/>
            </a:bodyPr>
            <a:lstStyle/>
            <a:p>
              <a:pPr algn="l">
                <a:lnSpc>
                  <a:spcPts val="2800"/>
                </a:lnSpc>
                <a:spcBef>
                  <a:spcPct val="0"/>
                </a:spcBef>
              </a:pPr>
              <a:r>
                <a:rPr lang="en-US" b="true" sz="2000" spc="-120">
                  <a:solidFill>
                    <a:srgbClr val="000000"/>
                  </a:solidFill>
                  <a:latin typeface="Helvetica Now Display Bold"/>
                  <a:ea typeface="Helvetica Now Display Bold"/>
                  <a:cs typeface="Helvetica Now Display Bold"/>
                  <a:sym typeface="Helvetica Now Display Bold"/>
                </a:rPr>
                <a:t>3 minutes</a:t>
              </a:r>
            </a:p>
          </p:txBody>
        </p:sp>
      </p:gr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33112" y="3084717"/>
            <a:ext cx="8240897" cy="5655316"/>
            <a:chOff x="0" y="0"/>
            <a:chExt cx="10987863" cy="7540421"/>
          </a:xfrm>
        </p:grpSpPr>
        <p:sp>
          <p:nvSpPr>
            <p:cNvPr name="Freeform 3" id="3"/>
            <p:cNvSpPr/>
            <p:nvPr/>
          </p:nvSpPr>
          <p:spPr>
            <a:xfrm flipH="false" flipV="false" rot="0">
              <a:off x="0" y="0"/>
              <a:ext cx="10987863" cy="7540421"/>
            </a:xfrm>
            <a:custGeom>
              <a:avLst/>
              <a:gdLst/>
              <a:ahLst/>
              <a:cxnLst/>
              <a:rect r="r" b="b" t="t" l="l"/>
              <a:pathLst>
                <a:path h="7540421" w="10987863">
                  <a:moveTo>
                    <a:pt x="0" y="0"/>
                  </a:moveTo>
                  <a:lnTo>
                    <a:pt x="10987863" y="0"/>
                  </a:lnTo>
                  <a:lnTo>
                    <a:pt x="10987863" y="7540421"/>
                  </a:lnTo>
                  <a:lnTo>
                    <a:pt x="0" y="7540421"/>
                  </a:lnTo>
                  <a:lnTo>
                    <a:pt x="0" y="0"/>
                  </a:lnTo>
                  <a:close/>
                </a:path>
              </a:pathLst>
            </a:custGeom>
            <a:blipFill>
              <a:blip r:embed="rId3">
                <a:alphaModFix amt="35000"/>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600118" y="494115"/>
              <a:ext cx="9787627" cy="6552191"/>
              <a:chOff x="0" y="0"/>
              <a:chExt cx="1494365" cy="1000382"/>
            </a:xfrm>
          </p:grpSpPr>
          <p:sp>
            <p:nvSpPr>
              <p:cNvPr name="Freeform 5" id="5"/>
              <p:cNvSpPr/>
              <p:nvPr/>
            </p:nvSpPr>
            <p:spPr>
              <a:xfrm flipH="false" flipV="false" rot="0">
                <a:off x="0" y="0"/>
                <a:ext cx="1494365" cy="1000382"/>
              </a:xfrm>
              <a:custGeom>
                <a:avLst/>
                <a:gdLst/>
                <a:ahLst/>
                <a:cxnLst/>
                <a:rect r="r" b="b" t="t" l="l"/>
                <a:pathLst>
                  <a:path h="1000382" w="1494365">
                    <a:moveTo>
                      <a:pt x="36913" y="0"/>
                    </a:moveTo>
                    <a:lnTo>
                      <a:pt x="1457452" y="0"/>
                    </a:lnTo>
                    <a:cubicBezTo>
                      <a:pt x="1467242" y="0"/>
                      <a:pt x="1476631" y="3889"/>
                      <a:pt x="1483554" y="10812"/>
                    </a:cubicBezTo>
                    <a:cubicBezTo>
                      <a:pt x="1490476" y="17734"/>
                      <a:pt x="1494365" y="27123"/>
                      <a:pt x="1494365" y="36913"/>
                    </a:cubicBezTo>
                    <a:lnTo>
                      <a:pt x="1494365" y="963469"/>
                    </a:lnTo>
                    <a:cubicBezTo>
                      <a:pt x="1494365" y="973259"/>
                      <a:pt x="1490476" y="982648"/>
                      <a:pt x="1483554" y="989571"/>
                    </a:cubicBezTo>
                    <a:cubicBezTo>
                      <a:pt x="1476631" y="996493"/>
                      <a:pt x="1467242" y="1000382"/>
                      <a:pt x="1457452" y="1000382"/>
                    </a:cubicBezTo>
                    <a:lnTo>
                      <a:pt x="36913" y="1000382"/>
                    </a:lnTo>
                    <a:cubicBezTo>
                      <a:pt x="27123" y="1000382"/>
                      <a:pt x="17734" y="996493"/>
                      <a:pt x="10812" y="989571"/>
                    </a:cubicBezTo>
                    <a:cubicBezTo>
                      <a:pt x="3889" y="982648"/>
                      <a:pt x="0" y="973259"/>
                      <a:pt x="0" y="963469"/>
                    </a:cubicBezTo>
                    <a:lnTo>
                      <a:pt x="0" y="36913"/>
                    </a:lnTo>
                    <a:cubicBezTo>
                      <a:pt x="0" y="27123"/>
                      <a:pt x="3889" y="17734"/>
                      <a:pt x="10812" y="10812"/>
                    </a:cubicBezTo>
                    <a:cubicBezTo>
                      <a:pt x="17734" y="3889"/>
                      <a:pt x="27123" y="0"/>
                      <a:pt x="36913" y="0"/>
                    </a:cubicBezTo>
                    <a:close/>
                  </a:path>
                </a:pathLst>
              </a:custGeom>
              <a:solidFill>
                <a:srgbClr val="FFFFFF"/>
              </a:solidFill>
              <a:ln cap="rnd">
                <a:noFill/>
                <a:prstDash val="solid"/>
                <a:round/>
              </a:ln>
            </p:spPr>
          </p:sp>
          <p:sp>
            <p:nvSpPr>
              <p:cNvPr name="TextBox 6" id="6"/>
              <p:cNvSpPr txBox="true"/>
              <p:nvPr/>
            </p:nvSpPr>
            <p:spPr>
              <a:xfrm>
                <a:off x="0" y="-28575"/>
                <a:ext cx="1494365" cy="1028957"/>
              </a:xfrm>
              <a:prstGeom prst="rect">
                <a:avLst/>
              </a:prstGeom>
            </p:spPr>
            <p:txBody>
              <a:bodyPr anchor="ctr" rtlCol="false" tIns="71409" lIns="71409" bIns="71409" rIns="71409"/>
              <a:lstStyle/>
              <a:p>
                <a:pPr algn="ctr">
                  <a:lnSpc>
                    <a:spcPts val="2493"/>
                  </a:lnSpc>
                </a:pPr>
              </a:p>
            </p:txBody>
          </p:sp>
        </p:grpSp>
        <p:sp>
          <p:nvSpPr>
            <p:cNvPr name="Freeform 7" id="7"/>
            <p:cNvSpPr/>
            <p:nvPr/>
          </p:nvSpPr>
          <p:spPr>
            <a:xfrm flipH="false" flipV="false" rot="0">
              <a:off x="2432020" y="1396475"/>
              <a:ext cx="1099718" cy="1269515"/>
            </a:xfrm>
            <a:custGeom>
              <a:avLst/>
              <a:gdLst/>
              <a:ahLst/>
              <a:cxnLst/>
              <a:rect r="r" b="b" t="t" l="l"/>
              <a:pathLst>
                <a:path h="1269515" w="1099718">
                  <a:moveTo>
                    <a:pt x="0" y="0"/>
                  </a:moveTo>
                  <a:lnTo>
                    <a:pt x="1099718" y="0"/>
                  </a:lnTo>
                  <a:lnTo>
                    <a:pt x="1099718" y="1269515"/>
                  </a:lnTo>
                  <a:lnTo>
                    <a:pt x="0" y="126951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8" id="8"/>
            <p:cNvSpPr txBox="true"/>
            <p:nvPr/>
          </p:nvSpPr>
          <p:spPr>
            <a:xfrm rot="0">
              <a:off x="3734938" y="1767708"/>
              <a:ext cx="4219173" cy="613199"/>
            </a:xfrm>
            <a:prstGeom prst="rect">
              <a:avLst/>
            </a:prstGeom>
          </p:spPr>
          <p:txBody>
            <a:bodyPr anchor="t" rtlCol="false" tIns="0" lIns="0" bIns="0" rIns="0">
              <a:spAutoFit/>
            </a:bodyPr>
            <a:lstStyle/>
            <a:p>
              <a:pPr algn="ctr">
                <a:lnSpc>
                  <a:spcPts val="3919"/>
                </a:lnSpc>
                <a:spcBef>
                  <a:spcPct val="0"/>
                </a:spcBef>
              </a:pPr>
              <a:r>
                <a:rPr lang="en-US" b="true" sz="2799">
                  <a:solidFill>
                    <a:srgbClr val="303030"/>
                  </a:solidFill>
                  <a:latin typeface="Helvetica Now Display Bold"/>
                  <a:ea typeface="Helvetica Now Display Bold"/>
                  <a:cs typeface="Helvetica Now Display Bold"/>
                  <a:sym typeface="Helvetica Now Display Bold"/>
                </a:rPr>
                <a:t>Leadership Titles</a:t>
              </a:r>
            </a:p>
          </p:txBody>
        </p:sp>
        <p:sp>
          <p:nvSpPr>
            <p:cNvPr name="TextBox 9" id="9"/>
            <p:cNvSpPr txBox="true"/>
            <p:nvPr/>
          </p:nvSpPr>
          <p:spPr>
            <a:xfrm rot="0">
              <a:off x="1582272" y="3513735"/>
              <a:ext cx="7823318" cy="2319867"/>
            </a:xfrm>
            <a:prstGeom prst="rect">
              <a:avLst/>
            </a:prstGeom>
          </p:spPr>
          <p:txBody>
            <a:bodyPr anchor="t" rtlCol="false" tIns="0" lIns="0" bIns="0" rIns="0">
              <a:spAutoFit/>
            </a:bodyPr>
            <a:lstStyle/>
            <a:p>
              <a:pPr algn="l">
                <a:lnSpc>
                  <a:spcPts val="2800"/>
                </a:lnSpc>
                <a:spcBef>
                  <a:spcPct val="0"/>
                </a:spcBef>
              </a:pPr>
              <a:r>
                <a:rPr lang="en-US" sz="2000">
                  <a:solidFill>
                    <a:srgbClr val="303030"/>
                  </a:solidFill>
                  <a:latin typeface="Helvetica Now Display"/>
                  <a:ea typeface="Helvetica Now Display"/>
                  <a:cs typeface="Helvetica Now Display"/>
                  <a:sym typeface="Helvetica Now Display"/>
                </a:rPr>
                <a:t>Ha</a:t>
              </a:r>
              <a:r>
                <a:rPr lang="en-US" sz="2000">
                  <a:solidFill>
                    <a:srgbClr val="303030"/>
                  </a:solidFill>
                  <a:latin typeface="Helvetica Now Display"/>
                  <a:ea typeface="Helvetica Now Display"/>
                  <a:cs typeface="Helvetica Now Display"/>
                  <a:sym typeface="Helvetica Now Display"/>
                </a:rPr>
                <a:t>ving a high-ranking position doesn’t guarantee that someone possesses executive presence.</a:t>
              </a:r>
            </a:p>
            <a:p>
              <a:pPr algn="l">
                <a:lnSpc>
                  <a:spcPts val="2800"/>
                </a:lnSpc>
                <a:spcBef>
                  <a:spcPct val="0"/>
                </a:spcBef>
              </a:pPr>
            </a:p>
            <a:p>
              <a:pPr algn="l">
                <a:lnSpc>
                  <a:spcPts val="2800"/>
                </a:lnSpc>
                <a:spcBef>
                  <a:spcPct val="0"/>
                </a:spcBef>
              </a:pPr>
              <a:r>
                <a:rPr lang="en-US" sz="2000">
                  <a:solidFill>
                    <a:srgbClr val="303030"/>
                  </a:solidFill>
                  <a:latin typeface="Helvetica Now Display"/>
                  <a:ea typeface="Helvetica Now Display"/>
                  <a:cs typeface="Helvetica Now Display"/>
                  <a:sym typeface="Helvetica Now Display"/>
                </a:rPr>
                <a:t>It is about how you are perceived by others regardless of your title. </a:t>
              </a:r>
            </a:p>
          </p:txBody>
        </p:sp>
      </p:grpSp>
      <p:grpSp>
        <p:nvGrpSpPr>
          <p:cNvPr name="Group 10" id="10"/>
          <p:cNvGrpSpPr/>
          <p:nvPr/>
        </p:nvGrpSpPr>
        <p:grpSpPr>
          <a:xfrm rot="0">
            <a:off x="9439275" y="3084717"/>
            <a:ext cx="8240897" cy="5655316"/>
            <a:chOff x="0" y="0"/>
            <a:chExt cx="10987863" cy="7540421"/>
          </a:xfrm>
        </p:grpSpPr>
        <p:sp>
          <p:nvSpPr>
            <p:cNvPr name="Freeform 11" id="11"/>
            <p:cNvSpPr/>
            <p:nvPr/>
          </p:nvSpPr>
          <p:spPr>
            <a:xfrm flipH="false" flipV="false" rot="0">
              <a:off x="0" y="0"/>
              <a:ext cx="10987863" cy="7540421"/>
            </a:xfrm>
            <a:custGeom>
              <a:avLst/>
              <a:gdLst/>
              <a:ahLst/>
              <a:cxnLst/>
              <a:rect r="r" b="b" t="t" l="l"/>
              <a:pathLst>
                <a:path h="7540421" w="10987863">
                  <a:moveTo>
                    <a:pt x="0" y="0"/>
                  </a:moveTo>
                  <a:lnTo>
                    <a:pt x="10987863" y="0"/>
                  </a:lnTo>
                  <a:lnTo>
                    <a:pt x="10987863" y="7540421"/>
                  </a:lnTo>
                  <a:lnTo>
                    <a:pt x="0" y="7540421"/>
                  </a:lnTo>
                  <a:lnTo>
                    <a:pt x="0" y="0"/>
                  </a:lnTo>
                  <a:close/>
                </a:path>
              </a:pathLst>
            </a:custGeom>
            <a:blipFill>
              <a:blip r:embed="rId3">
                <a:alphaModFix amt="35000"/>
                <a:extLst>
                  <a:ext uri="{96DAC541-7B7A-43D3-8B79-37D633B846F1}">
                    <asvg:svgBlip xmlns:asvg="http://schemas.microsoft.com/office/drawing/2016/SVG/main" r:embed="rId4"/>
                  </a:ext>
                </a:extLst>
              </a:blip>
              <a:stretch>
                <a:fillRect l="0" t="0" r="0" b="0"/>
              </a:stretch>
            </a:blipFill>
          </p:spPr>
        </p:sp>
        <p:grpSp>
          <p:nvGrpSpPr>
            <p:cNvPr name="Group 12" id="12"/>
            <p:cNvGrpSpPr/>
            <p:nvPr/>
          </p:nvGrpSpPr>
          <p:grpSpPr>
            <a:xfrm rot="0">
              <a:off x="600118" y="494115"/>
              <a:ext cx="9787627" cy="6552191"/>
              <a:chOff x="0" y="0"/>
              <a:chExt cx="1494365" cy="1000382"/>
            </a:xfrm>
          </p:grpSpPr>
          <p:sp>
            <p:nvSpPr>
              <p:cNvPr name="Freeform 13" id="13"/>
              <p:cNvSpPr/>
              <p:nvPr/>
            </p:nvSpPr>
            <p:spPr>
              <a:xfrm flipH="false" flipV="false" rot="0">
                <a:off x="0" y="0"/>
                <a:ext cx="1494365" cy="1000382"/>
              </a:xfrm>
              <a:custGeom>
                <a:avLst/>
                <a:gdLst/>
                <a:ahLst/>
                <a:cxnLst/>
                <a:rect r="r" b="b" t="t" l="l"/>
                <a:pathLst>
                  <a:path h="1000382" w="1494365">
                    <a:moveTo>
                      <a:pt x="36913" y="0"/>
                    </a:moveTo>
                    <a:lnTo>
                      <a:pt x="1457452" y="0"/>
                    </a:lnTo>
                    <a:cubicBezTo>
                      <a:pt x="1467242" y="0"/>
                      <a:pt x="1476631" y="3889"/>
                      <a:pt x="1483554" y="10812"/>
                    </a:cubicBezTo>
                    <a:cubicBezTo>
                      <a:pt x="1490476" y="17734"/>
                      <a:pt x="1494365" y="27123"/>
                      <a:pt x="1494365" y="36913"/>
                    </a:cubicBezTo>
                    <a:lnTo>
                      <a:pt x="1494365" y="963469"/>
                    </a:lnTo>
                    <a:cubicBezTo>
                      <a:pt x="1494365" y="973259"/>
                      <a:pt x="1490476" y="982648"/>
                      <a:pt x="1483554" y="989571"/>
                    </a:cubicBezTo>
                    <a:cubicBezTo>
                      <a:pt x="1476631" y="996493"/>
                      <a:pt x="1467242" y="1000382"/>
                      <a:pt x="1457452" y="1000382"/>
                    </a:cubicBezTo>
                    <a:lnTo>
                      <a:pt x="36913" y="1000382"/>
                    </a:lnTo>
                    <a:cubicBezTo>
                      <a:pt x="27123" y="1000382"/>
                      <a:pt x="17734" y="996493"/>
                      <a:pt x="10812" y="989571"/>
                    </a:cubicBezTo>
                    <a:cubicBezTo>
                      <a:pt x="3889" y="982648"/>
                      <a:pt x="0" y="973259"/>
                      <a:pt x="0" y="963469"/>
                    </a:cubicBezTo>
                    <a:lnTo>
                      <a:pt x="0" y="36913"/>
                    </a:lnTo>
                    <a:cubicBezTo>
                      <a:pt x="0" y="27123"/>
                      <a:pt x="3889" y="17734"/>
                      <a:pt x="10812" y="10812"/>
                    </a:cubicBezTo>
                    <a:cubicBezTo>
                      <a:pt x="17734" y="3889"/>
                      <a:pt x="27123" y="0"/>
                      <a:pt x="36913" y="0"/>
                    </a:cubicBezTo>
                    <a:close/>
                  </a:path>
                </a:pathLst>
              </a:custGeom>
              <a:solidFill>
                <a:srgbClr val="FFFFFF"/>
              </a:solidFill>
              <a:ln cap="rnd">
                <a:noFill/>
                <a:prstDash val="solid"/>
                <a:round/>
              </a:ln>
            </p:spPr>
          </p:sp>
          <p:sp>
            <p:nvSpPr>
              <p:cNvPr name="TextBox 14" id="14"/>
              <p:cNvSpPr txBox="true"/>
              <p:nvPr/>
            </p:nvSpPr>
            <p:spPr>
              <a:xfrm>
                <a:off x="0" y="-28575"/>
                <a:ext cx="1494365" cy="1028957"/>
              </a:xfrm>
              <a:prstGeom prst="rect">
                <a:avLst/>
              </a:prstGeom>
            </p:spPr>
            <p:txBody>
              <a:bodyPr anchor="ctr" rtlCol="false" tIns="71409" lIns="71409" bIns="71409" rIns="71409"/>
              <a:lstStyle/>
              <a:p>
                <a:pPr algn="ctr">
                  <a:lnSpc>
                    <a:spcPts val="2493"/>
                  </a:lnSpc>
                </a:pPr>
              </a:p>
            </p:txBody>
          </p:sp>
        </p:grpSp>
        <p:sp>
          <p:nvSpPr>
            <p:cNvPr name="Freeform 15" id="15"/>
            <p:cNvSpPr/>
            <p:nvPr/>
          </p:nvSpPr>
          <p:spPr>
            <a:xfrm flipH="false" flipV="false" rot="0">
              <a:off x="2354578" y="1329588"/>
              <a:ext cx="1269515" cy="1269515"/>
            </a:xfrm>
            <a:custGeom>
              <a:avLst/>
              <a:gdLst/>
              <a:ahLst/>
              <a:cxnLst/>
              <a:rect r="r" b="b" t="t" l="l"/>
              <a:pathLst>
                <a:path h="1269515" w="1269515">
                  <a:moveTo>
                    <a:pt x="0" y="0"/>
                  </a:moveTo>
                  <a:lnTo>
                    <a:pt x="1269516" y="0"/>
                  </a:lnTo>
                  <a:lnTo>
                    <a:pt x="1269516" y="1269515"/>
                  </a:lnTo>
                  <a:lnTo>
                    <a:pt x="0" y="126951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6" id="16"/>
            <p:cNvSpPr txBox="true"/>
            <p:nvPr/>
          </p:nvSpPr>
          <p:spPr>
            <a:xfrm rot="0">
              <a:off x="3611394" y="1700821"/>
              <a:ext cx="5085390" cy="613199"/>
            </a:xfrm>
            <a:prstGeom prst="rect">
              <a:avLst/>
            </a:prstGeom>
          </p:spPr>
          <p:txBody>
            <a:bodyPr anchor="t" rtlCol="false" tIns="0" lIns="0" bIns="0" rIns="0">
              <a:spAutoFit/>
            </a:bodyPr>
            <a:lstStyle/>
            <a:p>
              <a:pPr algn="ctr">
                <a:lnSpc>
                  <a:spcPts val="3919"/>
                </a:lnSpc>
                <a:spcBef>
                  <a:spcPct val="0"/>
                </a:spcBef>
              </a:pPr>
              <a:r>
                <a:rPr lang="en-US" b="true" sz="2799">
                  <a:solidFill>
                    <a:srgbClr val="303030"/>
                  </a:solidFill>
                  <a:latin typeface="Helvetica Now Display Bold"/>
                  <a:ea typeface="Helvetica Now Display Bold"/>
                  <a:cs typeface="Helvetica Now Display Bold"/>
                  <a:sym typeface="Helvetica Now Display Bold"/>
                </a:rPr>
                <a:t>Technical </a:t>
              </a:r>
              <a:r>
                <a:rPr lang="en-US" b="true" sz="2799">
                  <a:solidFill>
                    <a:srgbClr val="303030"/>
                  </a:solidFill>
                  <a:latin typeface="Helvetica Now Display Bold"/>
                  <a:ea typeface="Helvetica Now Display Bold"/>
                  <a:cs typeface="Helvetica Now Display Bold"/>
                  <a:sym typeface="Helvetica Now Display Bold"/>
                </a:rPr>
                <a:t>Expertise</a:t>
              </a:r>
            </a:p>
          </p:txBody>
        </p:sp>
        <p:sp>
          <p:nvSpPr>
            <p:cNvPr name="TextBox 17" id="17"/>
            <p:cNvSpPr txBox="true"/>
            <p:nvPr/>
          </p:nvSpPr>
          <p:spPr>
            <a:xfrm rot="0">
              <a:off x="1664238" y="3513735"/>
              <a:ext cx="7743972" cy="2319867"/>
            </a:xfrm>
            <a:prstGeom prst="rect">
              <a:avLst/>
            </a:prstGeom>
          </p:spPr>
          <p:txBody>
            <a:bodyPr anchor="t" rtlCol="false" tIns="0" lIns="0" bIns="0" rIns="0">
              <a:spAutoFit/>
            </a:bodyPr>
            <a:lstStyle/>
            <a:p>
              <a:pPr algn="l">
                <a:lnSpc>
                  <a:spcPts val="2800"/>
                </a:lnSpc>
                <a:spcBef>
                  <a:spcPct val="0"/>
                </a:spcBef>
              </a:pPr>
              <a:r>
                <a:rPr lang="en-US" sz="2000">
                  <a:solidFill>
                    <a:srgbClr val="303030"/>
                  </a:solidFill>
                  <a:latin typeface="Helvetica Now Display"/>
                  <a:ea typeface="Helvetica Now Display"/>
                  <a:cs typeface="Helvetica Now Display"/>
                  <a:sym typeface="Helvetica Now Display"/>
                </a:rPr>
                <a:t>Ex</a:t>
              </a:r>
              <a:r>
                <a:rPr lang="en-US" sz="2000">
                  <a:solidFill>
                    <a:srgbClr val="303030"/>
                  </a:solidFill>
                  <a:latin typeface="Helvetica Now Display"/>
                  <a:ea typeface="Helvetica Now Display"/>
                  <a:cs typeface="Helvetica Now Display"/>
                  <a:sym typeface="Helvetica Now Display"/>
                </a:rPr>
                <a:t>ecutive presence also goes beyond the skills you bring to the table.</a:t>
              </a:r>
            </a:p>
            <a:p>
              <a:pPr algn="l">
                <a:lnSpc>
                  <a:spcPts val="2800"/>
                </a:lnSpc>
                <a:spcBef>
                  <a:spcPct val="0"/>
                </a:spcBef>
              </a:pPr>
            </a:p>
            <a:p>
              <a:pPr algn="l">
                <a:lnSpc>
                  <a:spcPts val="2800"/>
                </a:lnSpc>
                <a:spcBef>
                  <a:spcPct val="0"/>
                </a:spcBef>
              </a:pPr>
              <a:r>
                <a:rPr lang="en-US" sz="2000">
                  <a:solidFill>
                    <a:srgbClr val="303030"/>
                  </a:solidFill>
                  <a:latin typeface="Helvetica Now Display"/>
                  <a:ea typeface="Helvetica Now Display"/>
                  <a:cs typeface="Helvetica Now Display"/>
                  <a:sym typeface="Helvetica Now Display"/>
                </a:rPr>
                <a:t>You need to communicate and project that expertise in a way that inspires trust and confidence. </a:t>
              </a:r>
            </a:p>
          </p:txBody>
        </p:sp>
      </p:grpSp>
      <p:sp>
        <p:nvSpPr>
          <p:cNvPr name="TextBox 18" id="18"/>
          <p:cNvSpPr txBox="true"/>
          <p:nvPr/>
        </p:nvSpPr>
        <p:spPr>
          <a:xfrm rot="0">
            <a:off x="1028700" y="1095408"/>
            <a:ext cx="13687501" cy="993742"/>
          </a:xfrm>
          <a:prstGeom prst="rect">
            <a:avLst/>
          </a:prstGeom>
        </p:spPr>
        <p:txBody>
          <a:bodyPr anchor="t" rtlCol="false" tIns="0" lIns="0" bIns="0" rIns="0">
            <a:spAutoFit/>
          </a:bodyPr>
          <a:lstStyle/>
          <a:p>
            <a:pPr algn="l" marL="0" indent="0" lvl="1">
              <a:lnSpc>
                <a:spcPts val="7699"/>
              </a:lnSpc>
              <a:spcBef>
                <a:spcPct val="0"/>
              </a:spcBef>
            </a:pPr>
            <a:r>
              <a:rPr lang="en-US" sz="6999" spc="-419">
                <a:solidFill>
                  <a:srgbClr val="303030">
                    <a:alpha val="60000"/>
                  </a:srgbClr>
                </a:solidFill>
                <a:latin typeface="Inter"/>
                <a:ea typeface="Inter"/>
                <a:cs typeface="Inter"/>
                <a:sym typeface="Inter"/>
              </a:rPr>
              <a:t>Executive Presence </a:t>
            </a:r>
            <a:r>
              <a:rPr lang="en-US" sz="6999" spc="-419">
                <a:solidFill>
                  <a:srgbClr val="51748B">
                    <a:alpha val="60000"/>
                  </a:srgbClr>
                </a:solidFill>
                <a:latin typeface="Inter"/>
                <a:ea typeface="Inter"/>
                <a:cs typeface="Inter"/>
                <a:sym typeface="Inter"/>
              </a:rPr>
              <a:t>is Not About...</a:t>
            </a:r>
          </a:p>
        </p:txBody>
      </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2909472"/>
            <a:ext cx="3645351" cy="4039170"/>
            <a:chOff x="0" y="0"/>
            <a:chExt cx="4860468" cy="5385560"/>
          </a:xfrm>
        </p:grpSpPr>
        <p:sp>
          <p:nvSpPr>
            <p:cNvPr name="Freeform 3" id="3"/>
            <p:cNvSpPr/>
            <p:nvPr/>
          </p:nvSpPr>
          <p:spPr>
            <a:xfrm flipH="false" flipV="false" rot="5400000">
              <a:off x="-262546" y="262546"/>
              <a:ext cx="5385560" cy="4860468"/>
            </a:xfrm>
            <a:custGeom>
              <a:avLst/>
              <a:gdLst/>
              <a:ahLst/>
              <a:cxnLst/>
              <a:rect r="r" b="b" t="t" l="l"/>
              <a:pathLst>
                <a:path h="4860468" w="5385560">
                  <a:moveTo>
                    <a:pt x="0" y="0"/>
                  </a:moveTo>
                  <a:lnTo>
                    <a:pt x="5385560" y="0"/>
                  </a:lnTo>
                  <a:lnTo>
                    <a:pt x="5385560" y="4860468"/>
                  </a:lnTo>
                  <a:lnTo>
                    <a:pt x="0" y="4860468"/>
                  </a:lnTo>
                  <a:lnTo>
                    <a:pt x="0" y="0"/>
                  </a:lnTo>
                  <a:close/>
                </a:path>
              </a:pathLst>
            </a:custGeom>
            <a:blipFill>
              <a:blip r:embed="rId3">
                <a:alphaModFix amt="43000"/>
              </a:blip>
              <a:stretch>
                <a:fillRect l="0" t="0" r="0" b="0"/>
              </a:stretch>
            </a:blipFill>
          </p:spPr>
        </p:sp>
        <p:grpSp>
          <p:nvGrpSpPr>
            <p:cNvPr name="Group 4" id="4"/>
            <p:cNvGrpSpPr/>
            <p:nvPr/>
          </p:nvGrpSpPr>
          <p:grpSpPr>
            <a:xfrm rot="0">
              <a:off x="658588" y="832367"/>
              <a:ext cx="3618386" cy="3720826"/>
              <a:chOff x="0" y="0"/>
              <a:chExt cx="972840" cy="1000382"/>
            </a:xfrm>
          </p:grpSpPr>
          <p:sp>
            <p:nvSpPr>
              <p:cNvPr name="Freeform 5" id="5"/>
              <p:cNvSpPr/>
              <p:nvPr/>
            </p:nvSpPr>
            <p:spPr>
              <a:xfrm flipH="false" flipV="false" rot="0">
                <a:off x="0" y="0"/>
                <a:ext cx="972840" cy="1000382"/>
              </a:xfrm>
              <a:custGeom>
                <a:avLst/>
                <a:gdLst/>
                <a:ahLst/>
                <a:cxnLst/>
                <a:rect r="r" b="b" t="t" l="l"/>
                <a:pathLst>
                  <a:path h="1000382" w="972840">
                    <a:moveTo>
                      <a:pt x="90699" y="0"/>
                    </a:moveTo>
                    <a:lnTo>
                      <a:pt x="882141" y="0"/>
                    </a:lnTo>
                    <a:cubicBezTo>
                      <a:pt x="932233" y="0"/>
                      <a:pt x="972840" y="40607"/>
                      <a:pt x="972840" y="90699"/>
                    </a:cubicBezTo>
                    <a:lnTo>
                      <a:pt x="972840" y="909683"/>
                    </a:lnTo>
                    <a:cubicBezTo>
                      <a:pt x="972840" y="959775"/>
                      <a:pt x="932233" y="1000382"/>
                      <a:pt x="882141" y="1000382"/>
                    </a:cubicBezTo>
                    <a:lnTo>
                      <a:pt x="90699" y="1000382"/>
                    </a:lnTo>
                    <a:cubicBezTo>
                      <a:pt x="40607" y="1000382"/>
                      <a:pt x="0" y="959775"/>
                      <a:pt x="0" y="909683"/>
                    </a:cubicBezTo>
                    <a:lnTo>
                      <a:pt x="0" y="90699"/>
                    </a:lnTo>
                    <a:cubicBezTo>
                      <a:pt x="0" y="40607"/>
                      <a:pt x="40607" y="0"/>
                      <a:pt x="90699" y="0"/>
                    </a:cubicBezTo>
                    <a:close/>
                  </a:path>
                </a:pathLst>
              </a:custGeom>
              <a:solidFill>
                <a:srgbClr val="FFFFFF"/>
              </a:solidFill>
              <a:ln cap="rnd">
                <a:noFill/>
                <a:prstDash val="solid"/>
                <a:round/>
              </a:ln>
            </p:spPr>
          </p:sp>
          <p:sp>
            <p:nvSpPr>
              <p:cNvPr name="TextBox 6" id="6"/>
              <p:cNvSpPr txBox="true"/>
              <p:nvPr/>
            </p:nvSpPr>
            <p:spPr>
              <a:xfrm>
                <a:off x="0" y="-28575"/>
                <a:ext cx="972840" cy="1028957"/>
              </a:xfrm>
              <a:prstGeom prst="rect">
                <a:avLst/>
              </a:prstGeom>
            </p:spPr>
            <p:txBody>
              <a:bodyPr anchor="ctr" rtlCol="false" tIns="44642" lIns="44642" bIns="44642" rIns="44642"/>
              <a:lstStyle/>
              <a:p>
                <a:pPr algn="ctr">
                  <a:lnSpc>
                    <a:spcPts val="2493"/>
                  </a:lnSpc>
                </a:pPr>
              </a:p>
            </p:txBody>
          </p:sp>
        </p:grpSp>
        <p:sp>
          <p:nvSpPr>
            <p:cNvPr name="Freeform 7" id="7"/>
            <p:cNvSpPr/>
            <p:nvPr/>
          </p:nvSpPr>
          <p:spPr>
            <a:xfrm flipH="false" flipV="false" rot="0">
              <a:off x="1712897" y="1495594"/>
              <a:ext cx="1434673" cy="1576564"/>
            </a:xfrm>
            <a:custGeom>
              <a:avLst/>
              <a:gdLst/>
              <a:ahLst/>
              <a:cxnLst/>
              <a:rect r="r" b="b" t="t" l="l"/>
              <a:pathLst>
                <a:path h="1576564" w="1434673">
                  <a:moveTo>
                    <a:pt x="0" y="0"/>
                  </a:moveTo>
                  <a:lnTo>
                    <a:pt x="1434674" y="0"/>
                  </a:lnTo>
                  <a:lnTo>
                    <a:pt x="1434674" y="1576564"/>
                  </a:lnTo>
                  <a:lnTo>
                    <a:pt x="0" y="157656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8" id="8"/>
            <p:cNvSpPr txBox="true"/>
            <p:nvPr/>
          </p:nvSpPr>
          <p:spPr>
            <a:xfrm rot="0">
              <a:off x="1629644" y="3389040"/>
              <a:ext cx="1601179" cy="398208"/>
            </a:xfrm>
            <a:prstGeom prst="rect">
              <a:avLst/>
            </a:prstGeom>
          </p:spPr>
          <p:txBody>
            <a:bodyPr anchor="t" rtlCol="false" tIns="0" lIns="0" bIns="0" rIns="0">
              <a:spAutoFit/>
            </a:bodyPr>
            <a:lstStyle/>
            <a:p>
              <a:pPr algn="ctr" marL="0" indent="0" lvl="0">
                <a:lnSpc>
                  <a:spcPts val="2507"/>
                </a:lnSpc>
                <a:spcBef>
                  <a:spcPct val="0"/>
                </a:spcBef>
              </a:pPr>
              <a:r>
                <a:rPr lang="en-US" b="true" sz="1790" strike="noStrike" u="none">
                  <a:solidFill>
                    <a:srgbClr val="000000"/>
                  </a:solidFill>
                  <a:latin typeface="Helvetica Now Display Bold"/>
                  <a:ea typeface="Helvetica Now Display Bold"/>
                  <a:cs typeface="Helvetica Now Display Bold"/>
                  <a:sym typeface="Helvetica Now Display Bold"/>
                </a:rPr>
                <a:t>Confidence</a:t>
              </a:r>
            </a:p>
          </p:txBody>
        </p:sp>
      </p:grpSp>
      <p:grpSp>
        <p:nvGrpSpPr>
          <p:cNvPr name="Group 9" id="9"/>
          <p:cNvGrpSpPr/>
          <p:nvPr/>
        </p:nvGrpSpPr>
        <p:grpSpPr>
          <a:xfrm rot="0">
            <a:off x="4223655" y="2987129"/>
            <a:ext cx="3645351" cy="4039170"/>
            <a:chOff x="0" y="0"/>
            <a:chExt cx="4860468" cy="5385560"/>
          </a:xfrm>
        </p:grpSpPr>
        <p:sp>
          <p:nvSpPr>
            <p:cNvPr name="Freeform 10" id="10"/>
            <p:cNvSpPr/>
            <p:nvPr/>
          </p:nvSpPr>
          <p:spPr>
            <a:xfrm flipH="false" flipV="false" rot="5400000">
              <a:off x="-262546" y="262546"/>
              <a:ext cx="5385560" cy="4860468"/>
            </a:xfrm>
            <a:custGeom>
              <a:avLst/>
              <a:gdLst/>
              <a:ahLst/>
              <a:cxnLst/>
              <a:rect r="r" b="b" t="t" l="l"/>
              <a:pathLst>
                <a:path h="4860468" w="5385560">
                  <a:moveTo>
                    <a:pt x="0" y="0"/>
                  </a:moveTo>
                  <a:lnTo>
                    <a:pt x="5385560" y="0"/>
                  </a:lnTo>
                  <a:lnTo>
                    <a:pt x="5385560" y="4860468"/>
                  </a:lnTo>
                  <a:lnTo>
                    <a:pt x="0" y="4860468"/>
                  </a:lnTo>
                  <a:lnTo>
                    <a:pt x="0" y="0"/>
                  </a:lnTo>
                  <a:close/>
                </a:path>
              </a:pathLst>
            </a:custGeom>
            <a:blipFill>
              <a:blip r:embed="rId3">
                <a:alphaModFix amt="43000"/>
              </a:blip>
              <a:stretch>
                <a:fillRect l="0" t="0" r="0" b="0"/>
              </a:stretch>
            </a:blipFill>
          </p:spPr>
        </p:sp>
        <p:grpSp>
          <p:nvGrpSpPr>
            <p:cNvPr name="Group 11" id="11"/>
            <p:cNvGrpSpPr/>
            <p:nvPr/>
          </p:nvGrpSpPr>
          <p:grpSpPr>
            <a:xfrm rot="0">
              <a:off x="577669" y="784309"/>
              <a:ext cx="3618386" cy="3720826"/>
              <a:chOff x="0" y="0"/>
              <a:chExt cx="972840" cy="1000382"/>
            </a:xfrm>
          </p:grpSpPr>
          <p:sp>
            <p:nvSpPr>
              <p:cNvPr name="Freeform 12" id="12"/>
              <p:cNvSpPr/>
              <p:nvPr/>
            </p:nvSpPr>
            <p:spPr>
              <a:xfrm flipH="false" flipV="false" rot="0">
                <a:off x="0" y="0"/>
                <a:ext cx="972840" cy="1000382"/>
              </a:xfrm>
              <a:custGeom>
                <a:avLst/>
                <a:gdLst/>
                <a:ahLst/>
                <a:cxnLst/>
                <a:rect r="r" b="b" t="t" l="l"/>
                <a:pathLst>
                  <a:path h="1000382" w="972840">
                    <a:moveTo>
                      <a:pt x="90699" y="0"/>
                    </a:moveTo>
                    <a:lnTo>
                      <a:pt x="882141" y="0"/>
                    </a:lnTo>
                    <a:cubicBezTo>
                      <a:pt x="932233" y="0"/>
                      <a:pt x="972840" y="40607"/>
                      <a:pt x="972840" y="90699"/>
                    </a:cubicBezTo>
                    <a:lnTo>
                      <a:pt x="972840" y="909683"/>
                    </a:lnTo>
                    <a:cubicBezTo>
                      <a:pt x="972840" y="959775"/>
                      <a:pt x="932233" y="1000382"/>
                      <a:pt x="882141" y="1000382"/>
                    </a:cubicBezTo>
                    <a:lnTo>
                      <a:pt x="90699" y="1000382"/>
                    </a:lnTo>
                    <a:cubicBezTo>
                      <a:pt x="40607" y="1000382"/>
                      <a:pt x="0" y="959775"/>
                      <a:pt x="0" y="909683"/>
                    </a:cubicBezTo>
                    <a:lnTo>
                      <a:pt x="0" y="90699"/>
                    </a:lnTo>
                    <a:cubicBezTo>
                      <a:pt x="0" y="40607"/>
                      <a:pt x="40607" y="0"/>
                      <a:pt x="90699" y="0"/>
                    </a:cubicBezTo>
                    <a:close/>
                  </a:path>
                </a:pathLst>
              </a:custGeom>
              <a:solidFill>
                <a:srgbClr val="FFFFFF"/>
              </a:solidFill>
              <a:ln cap="rnd">
                <a:noFill/>
                <a:prstDash val="solid"/>
                <a:round/>
              </a:ln>
            </p:spPr>
          </p:sp>
          <p:sp>
            <p:nvSpPr>
              <p:cNvPr name="TextBox 13" id="13"/>
              <p:cNvSpPr txBox="true"/>
              <p:nvPr/>
            </p:nvSpPr>
            <p:spPr>
              <a:xfrm>
                <a:off x="0" y="-28575"/>
                <a:ext cx="972840" cy="1028957"/>
              </a:xfrm>
              <a:prstGeom prst="rect">
                <a:avLst/>
              </a:prstGeom>
            </p:spPr>
            <p:txBody>
              <a:bodyPr anchor="ctr" rtlCol="false" tIns="44642" lIns="44642" bIns="44642" rIns="44642"/>
              <a:lstStyle/>
              <a:p>
                <a:pPr algn="ctr">
                  <a:lnSpc>
                    <a:spcPts val="2493"/>
                  </a:lnSpc>
                </a:pPr>
              </a:p>
            </p:txBody>
          </p:sp>
        </p:grpSp>
        <p:sp>
          <p:nvSpPr>
            <p:cNvPr name="Freeform 14" id="14"/>
            <p:cNvSpPr/>
            <p:nvPr/>
          </p:nvSpPr>
          <p:spPr>
            <a:xfrm flipH="false" flipV="false" rot="0">
              <a:off x="1743443" y="1495594"/>
              <a:ext cx="1373581" cy="1576564"/>
            </a:xfrm>
            <a:custGeom>
              <a:avLst/>
              <a:gdLst/>
              <a:ahLst/>
              <a:cxnLst/>
              <a:rect r="r" b="b" t="t" l="l"/>
              <a:pathLst>
                <a:path h="1576564" w="1373581">
                  <a:moveTo>
                    <a:pt x="0" y="0"/>
                  </a:moveTo>
                  <a:lnTo>
                    <a:pt x="1373582" y="0"/>
                  </a:lnTo>
                  <a:lnTo>
                    <a:pt x="1373582" y="1576564"/>
                  </a:lnTo>
                  <a:lnTo>
                    <a:pt x="0" y="157656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5" id="15"/>
            <p:cNvSpPr txBox="true"/>
            <p:nvPr/>
          </p:nvSpPr>
          <p:spPr>
            <a:xfrm rot="0">
              <a:off x="1728793" y="3389040"/>
              <a:ext cx="1402883" cy="398208"/>
            </a:xfrm>
            <a:prstGeom prst="rect">
              <a:avLst/>
            </a:prstGeom>
          </p:spPr>
          <p:txBody>
            <a:bodyPr anchor="t" rtlCol="false" tIns="0" lIns="0" bIns="0" rIns="0">
              <a:spAutoFit/>
            </a:bodyPr>
            <a:lstStyle/>
            <a:p>
              <a:pPr algn="ctr" marL="0" indent="0" lvl="0">
                <a:lnSpc>
                  <a:spcPts val="2507"/>
                </a:lnSpc>
                <a:spcBef>
                  <a:spcPct val="0"/>
                </a:spcBef>
              </a:pPr>
              <a:r>
                <a:rPr lang="en-US" b="true" sz="1790" strike="noStrike" u="none">
                  <a:solidFill>
                    <a:srgbClr val="000000"/>
                  </a:solidFill>
                  <a:latin typeface="Helvetica Now Display Bold"/>
                  <a:ea typeface="Helvetica Now Display Bold"/>
                  <a:cs typeface="Helvetica Now Display Bold"/>
                  <a:sym typeface="Helvetica Now Display Bold"/>
                </a:rPr>
                <a:t>Credibility</a:t>
              </a:r>
            </a:p>
          </p:txBody>
        </p:sp>
      </p:grpSp>
      <p:grpSp>
        <p:nvGrpSpPr>
          <p:cNvPr name="Group 16" id="16"/>
          <p:cNvGrpSpPr/>
          <p:nvPr/>
        </p:nvGrpSpPr>
        <p:grpSpPr>
          <a:xfrm rot="0">
            <a:off x="7380020" y="2957097"/>
            <a:ext cx="3645351" cy="4039170"/>
            <a:chOff x="0" y="0"/>
            <a:chExt cx="4860468" cy="5385560"/>
          </a:xfrm>
        </p:grpSpPr>
        <p:sp>
          <p:nvSpPr>
            <p:cNvPr name="Freeform 17" id="17"/>
            <p:cNvSpPr/>
            <p:nvPr/>
          </p:nvSpPr>
          <p:spPr>
            <a:xfrm flipH="false" flipV="false" rot="5400000">
              <a:off x="-262546" y="262546"/>
              <a:ext cx="5385560" cy="4860468"/>
            </a:xfrm>
            <a:custGeom>
              <a:avLst/>
              <a:gdLst/>
              <a:ahLst/>
              <a:cxnLst/>
              <a:rect r="r" b="b" t="t" l="l"/>
              <a:pathLst>
                <a:path h="4860468" w="5385560">
                  <a:moveTo>
                    <a:pt x="0" y="0"/>
                  </a:moveTo>
                  <a:lnTo>
                    <a:pt x="5385560" y="0"/>
                  </a:lnTo>
                  <a:lnTo>
                    <a:pt x="5385560" y="4860468"/>
                  </a:lnTo>
                  <a:lnTo>
                    <a:pt x="0" y="4860468"/>
                  </a:lnTo>
                  <a:lnTo>
                    <a:pt x="0" y="0"/>
                  </a:lnTo>
                  <a:close/>
                </a:path>
              </a:pathLst>
            </a:custGeom>
            <a:blipFill>
              <a:blip r:embed="rId3">
                <a:alphaModFix amt="43000"/>
              </a:blip>
              <a:stretch>
                <a:fillRect l="0" t="0" r="0" b="0"/>
              </a:stretch>
            </a:blipFill>
          </p:spPr>
        </p:sp>
        <p:grpSp>
          <p:nvGrpSpPr>
            <p:cNvPr name="Group 18" id="18"/>
            <p:cNvGrpSpPr/>
            <p:nvPr/>
          </p:nvGrpSpPr>
          <p:grpSpPr>
            <a:xfrm rot="0">
              <a:off x="621041" y="832367"/>
              <a:ext cx="3618386" cy="3720826"/>
              <a:chOff x="0" y="0"/>
              <a:chExt cx="972840" cy="1000382"/>
            </a:xfrm>
          </p:grpSpPr>
          <p:sp>
            <p:nvSpPr>
              <p:cNvPr name="Freeform 19" id="19"/>
              <p:cNvSpPr/>
              <p:nvPr/>
            </p:nvSpPr>
            <p:spPr>
              <a:xfrm flipH="false" flipV="false" rot="0">
                <a:off x="0" y="0"/>
                <a:ext cx="972840" cy="1000382"/>
              </a:xfrm>
              <a:custGeom>
                <a:avLst/>
                <a:gdLst/>
                <a:ahLst/>
                <a:cxnLst/>
                <a:rect r="r" b="b" t="t" l="l"/>
                <a:pathLst>
                  <a:path h="1000382" w="972840">
                    <a:moveTo>
                      <a:pt x="90699" y="0"/>
                    </a:moveTo>
                    <a:lnTo>
                      <a:pt x="882141" y="0"/>
                    </a:lnTo>
                    <a:cubicBezTo>
                      <a:pt x="932233" y="0"/>
                      <a:pt x="972840" y="40607"/>
                      <a:pt x="972840" y="90699"/>
                    </a:cubicBezTo>
                    <a:lnTo>
                      <a:pt x="972840" y="909683"/>
                    </a:lnTo>
                    <a:cubicBezTo>
                      <a:pt x="972840" y="959775"/>
                      <a:pt x="932233" y="1000382"/>
                      <a:pt x="882141" y="1000382"/>
                    </a:cubicBezTo>
                    <a:lnTo>
                      <a:pt x="90699" y="1000382"/>
                    </a:lnTo>
                    <a:cubicBezTo>
                      <a:pt x="40607" y="1000382"/>
                      <a:pt x="0" y="959775"/>
                      <a:pt x="0" y="909683"/>
                    </a:cubicBezTo>
                    <a:lnTo>
                      <a:pt x="0" y="90699"/>
                    </a:lnTo>
                    <a:cubicBezTo>
                      <a:pt x="0" y="40607"/>
                      <a:pt x="40607" y="0"/>
                      <a:pt x="90699" y="0"/>
                    </a:cubicBezTo>
                    <a:close/>
                  </a:path>
                </a:pathLst>
              </a:custGeom>
              <a:solidFill>
                <a:srgbClr val="FFFFFF"/>
              </a:solidFill>
              <a:ln cap="rnd">
                <a:noFill/>
                <a:prstDash val="solid"/>
                <a:round/>
              </a:ln>
            </p:spPr>
          </p:sp>
          <p:sp>
            <p:nvSpPr>
              <p:cNvPr name="TextBox 20" id="20"/>
              <p:cNvSpPr txBox="true"/>
              <p:nvPr/>
            </p:nvSpPr>
            <p:spPr>
              <a:xfrm>
                <a:off x="0" y="-28575"/>
                <a:ext cx="972840" cy="1028957"/>
              </a:xfrm>
              <a:prstGeom prst="rect">
                <a:avLst/>
              </a:prstGeom>
            </p:spPr>
            <p:txBody>
              <a:bodyPr anchor="ctr" rtlCol="false" tIns="44642" lIns="44642" bIns="44642" rIns="44642"/>
              <a:lstStyle/>
              <a:p>
                <a:pPr algn="ctr">
                  <a:lnSpc>
                    <a:spcPts val="2493"/>
                  </a:lnSpc>
                </a:pPr>
              </a:p>
            </p:txBody>
          </p:sp>
        </p:grpSp>
        <p:sp>
          <p:nvSpPr>
            <p:cNvPr name="Freeform 21" id="21"/>
            <p:cNvSpPr/>
            <p:nvPr/>
          </p:nvSpPr>
          <p:spPr>
            <a:xfrm flipH="false" flipV="false" rot="0">
              <a:off x="1521552" y="1495594"/>
              <a:ext cx="1817365" cy="1576564"/>
            </a:xfrm>
            <a:custGeom>
              <a:avLst/>
              <a:gdLst/>
              <a:ahLst/>
              <a:cxnLst/>
              <a:rect r="r" b="b" t="t" l="l"/>
              <a:pathLst>
                <a:path h="1576564" w="1817365">
                  <a:moveTo>
                    <a:pt x="0" y="0"/>
                  </a:moveTo>
                  <a:lnTo>
                    <a:pt x="1817364" y="0"/>
                  </a:lnTo>
                  <a:lnTo>
                    <a:pt x="1817364" y="1576564"/>
                  </a:lnTo>
                  <a:lnTo>
                    <a:pt x="0" y="157656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22" id="22"/>
            <p:cNvSpPr txBox="true"/>
            <p:nvPr/>
          </p:nvSpPr>
          <p:spPr>
            <a:xfrm rot="0">
              <a:off x="1621589" y="3389040"/>
              <a:ext cx="1617289" cy="398208"/>
            </a:xfrm>
            <a:prstGeom prst="rect">
              <a:avLst/>
            </a:prstGeom>
          </p:spPr>
          <p:txBody>
            <a:bodyPr anchor="t" rtlCol="false" tIns="0" lIns="0" bIns="0" rIns="0">
              <a:spAutoFit/>
            </a:bodyPr>
            <a:lstStyle/>
            <a:p>
              <a:pPr algn="ctr" marL="0" indent="0" lvl="0">
                <a:lnSpc>
                  <a:spcPts val="2507"/>
                </a:lnSpc>
                <a:spcBef>
                  <a:spcPct val="0"/>
                </a:spcBef>
              </a:pPr>
              <a:r>
                <a:rPr lang="en-US" b="true" sz="1790">
                  <a:solidFill>
                    <a:srgbClr val="000000"/>
                  </a:solidFill>
                  <a:latin typeface="Helvetica Now Display Bold"/>
                  <a:ea typeface="Helvetica Now Display Bold"/>
                  <a:cs typeface="Helvetica Now Display Bold"/>
                  <a:sym typeface="Helvetica Now Display Bold"/>
                </a:rPr>
                <a:t>Composure</a:t>
              </a:r>
            </a:p>
          </p:txBody>
        </p:sp>
      </p:grpSp>
      <p:grpSp>
        <p:nvGrpSpPr>
          <p:cNvPr name="Group 23" id="23"/>
          <p:cNvGrpSpPr/>
          <p:nvPr/>
        </p:nvGrpSpPr>
        <p:grpSpPr>
          <a:xfrm rot="0">
            <a:off x="10526456" y="2957097"/>
            <a:ext cx="3645351" cy="4039170"/>
            <a:chOff x="0" y="0"/>
            <a:chExt cx="4860468" cy="5385560"/>
          </a:xfrm>
        </p:grpSpPr>
        <p:sp>
          <p:nvSpPr>
            <p:cNvPr name="Freeform 24" id="24"/>
            <p:cNvSpPr/>
            <p:nvPr/>
          </p:nvSpPr>
          <p:spPr>
            <a:xfrm flipH="false" flipV="false" rot="5400000">
              <a:off x="-262546" y="262546"/>
              <a:ext cx="5385560" cy="4860468"/>
            </a:xfrm>
            <a:custGeom>
              <a:avLst/>
              <a:gdLst/>
              <a:ahLst/>
              <a:cxnLst/>
              <a:rect r="r" b="b" t="t" l="l"/>
              <a:pathLst>
                <a:path h="4860468" w="5385560">
                  <a:moveTo>
                    <a:pt x="0" y="0"/>
                  </a:moveTo>
                  <a:lnTo>
                    <a:pt x="5385560" y="0"/>
                  </a:lnTo>
                  <a:lnTo>
                    <a:pt x="5385560" y="4860468"/>
                  </a:lnTo>
                  <a:lnTo>
                    <a:pt x="0" y="4860468"/>
                  </a:lnTo>
                  <a:lnTo>
                    <a:pt x="0" y="0"/>
                  </a:lnTo>
                  <a:close/>
                </a:path>
              </a:pathLst>
            </a:custGeom>
            <a:blipFill>
              <a:blip r:embed="rId3">
                <a:alphaModFix amt="43000"/>
              </a:blip>
              <a:stretch>
                <a:fillRect l="0" t="0" r="0" b="0"/>
              </a:stretch>
            </a:blipFill>
          </p:spPr>
        </p:sp>
        <p:grpSp>
          <p:nvGrpSpPr>
            <p:cNvPr name="Group 25" id="25"/>
            <p:cNvGrpSpPr/>
            <p:nvPr/>
          </p:nvGrpSpPr>
          <p:grpSpPr>
            <a:xfrm rot="0">
              <a:off x="621041" y="832367"/>
              <a:ext cx="3618386" cy="3720826"/>
              <a:chOff x="0" y="0"/>
              <a:chExt cx="972840" cy="1000382"/>
            </a:xfrm>
          </p:grpSpPr>
          <p:sp>
            <p:nvSpPr>
              <p:cNvPr name="Freeform 26" id="26"/>
              <p:cNvSpPr/>
              <p:nvPr/>
            </p:nvSpPr>
            <p:spPr>
              <a:xfrm flipH="false" flipV="false" rot="0">
                <a:off x="0" y="0"/>
                <a:ext cx="972840" cy="1000382"/>
              </a:xfrm>
              <a:custGeom>
                <a:avLst/>
                <a:gdLst/>
                <a:ahLst/>
                <a:cxnLst/>
                <a:rect r="r" b="b" t="t" l="l"/>
                <a:pathLst>
                  <a:path h="1000382" w="972840">
                    <a:moveTo>
                      <a:pt x="90699" y="0"/>
                    </a:moveTo>
                    <a:lnTo>
                      <a:pt x="882141" y="0"/>
                    </a:lnTo>
                    <a:cubicBezTo>
                      <a:pt x="932233" y="0"/>
                      <a:pt x="972840" y="40607"/>
                      <a:pt x="972840" y="90699"/>
                    </a:cubicBezTo>
                    <a:lnTo>
                      <a:pt x="972840" y="909683"/>
                    </a:lnTo>
                    <a:cubicBezTo>
                      <a:pt x="972840" y="959775"/>
                      <a:pt x="932233" y="1000382"/>
                      <a:pt x="882141" y="1000382"/>
                    </a:cubicBezTo>
                    <a:lnTo>
                      <a:pt x="90699" y="1000382"/>
                    </a:lnTo>
                    <a:cubicBezTo>
                      <a:pt x="40607" y="1000382"/>
                      <a:pt x="0" y="959775"/>
                      <a:pt x="0" y="909683"/>
                    </a:cubicBezTo>
                    <a:lnTo>
                      <a:pt x="0" y="90699"/>
                    </a:lnTo>
                    <a:cubicBezTo>
                      <a:pt x="0" y="40607"/>
                      <a:pt x="40607" y="0"/>
                      <a:pt x="90699" y="0"/>
                    </a:cubicBezTo>
                    <a:close/>
                  </a:path>
                </a:pathLst>
              </a:custGeom>
              <a:solidFill>
                <a:srgbClr val="FFFFFF"/>
              </a:solidFill>
              <a:ln cap="rnd">
                <a:noFill/>
                <a:prstDash val="solid"/>
                <a:round/>
              </a:ln>
            </p:spPr>
          </p:sp>
          <p:sp>
            <p:nvSpPr>
              <p:cNvPr name="TextBox 27" id="27"/>
              <p:cNvSpPr txBox="true"/>
              <p:nvPr/>
            </p:nvSpPr>
            <p:spPr>
              <a:xfrm>
                <a:off x="0" y="-28575"/>
                <a:ext cx="972840" cy="1028957"/>
              </a:xfrm>
              <a:prstGeom prst="rect">
                <a:avLst/>
              </a:prstGeom>
            </p:spPr>
            <p:txBody>
              <a:bodyPr anchor="ctr" rtlCol="false" tIns="44642" lIns="44642" bIns="44642" rIns="44642"/>
              <a:lstStyle/>
              <a:p>
                <a:pPr algn="ctr">
                  <a:lnSpc>
                    <a:spcPts val="2493"/>
                  </a:lnSpc>
                </a:pPr>
              </a:p>
            </p:txBody>
          </p:sp>
        </p:grpSp>
        <p:sp>
          <p:nvSpPr>
            <p:cNvPr name="Freeform 28" id="28"/>
            <p:cNvSpPr/>
            <p:nvPr/>
          </p:nvSpPr>
          <p:spPr>
            <a:xfrm flipH="false" flipV="false" rot="0">
              <a:off x="1487595" y="1495594"/>
              <a:ext cx="1885278" cy="1576564"/>
            </a:xfrm>
            <a:custGeom>
              <a:avLst/>
              <a:gdLst/>
              <a:ahLst/>
              <a:cxnLst/>
              <a:rect r="r" b="b" t="t" l="l"/>
              <a:pathLst>
                <a:path h="1576564" w="1885278">
                  <a:moveTo>
                    <a:pt x="0" y="0"/>
                  </a:moveTo>
                  <a:lnTo>
                    <a:pt x="1885278" y="0"/>
                  </a:lnTo>
                  <a:lnTo>
                    <a:pt x="1885278" y="1576564"/>
                  </a:lnTo>
                  <a:lnTo>
                    <a:pt x="0" y="157656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29" id="29"/>
            <p:cNvSpPr txBox="true"/>
            <p:nvPr/>
          </p:nvSpPr>
          <p:spPr>
            <a:xfrm rot="0">
              <a:off x="1633554" y="3389040"/>
              <a:ext cx="1593361" cy="398208"/>
            </a:xfrm>
            <a:prstGeom prst="rect">
              <a:avLst/>
            </a:prstGeom>
          </p:spPr>
          <p:txBody>
            <a:bodyPr anchor="t" rtlCol="false" tIns="0" lIns="0" bIns="0" rIns="0">
              <a:spAutoFit/>
            </a:bodyPr>
            <a:lstStyle/>
            <a:p>
              <a:pPr algn="ctr" marL="0" indent="0" lvl="0">
                <a:lnSpc>
                  <a:spcPts val="2507"/>
                </a:lnSpc>
                <a:spcBef>
                  <a:spcPct val="0"/>
                </a:spcBef>
              </a:pPr>
              <a:r>
                <a:rPr lang="en-US" b="true" sz="1790" strike="noStrike" u="none">
                  <a:solidFill>
                    <a:srgbClr val="000000"/>
                  </a:solidFill>
                  <a:latin typeface="Helvetica Now Display Bold"/>
                  <a:ea typeface="Helvetica Now Display Bold"/>
                  <a:cs typeface="Helvetica Now Display Bold"/>
                  <a:sym typeface="Helvetica Now Display Bold"/>
                </a:rPr>
                <a:t>Connection</a:t>
              </a:r>
            </a:p>
          </p:txBody>
        </p:sp>
      </p:grpSp>
      <p:grpSp>
        <p:nvGrpSpPr>
          <p:cNvPr name="Group 30" id="30"/>
          <p:cNvGrpSpPr/>
          <p:nvPr/>
        </p:nvGrpSpPr>
        <p:grpSpPr>
          <a:xfrm rot="0">
            <a:off x="13672893" y="2957097"/>
            <a:ext cx="3699559" cy="4099234"/>
            <a:chOff x="0" y="0"/>
            <a:chExt cx="4932745" cy="5465645"/>
          </a:xfrm>
        </p:grpSpPr>
        <p:sp>
          <p:nvSpPr>
            <p:cNvPr name="Freeform 31" id="31"/>
            <p:cNvSpPr/>
            <p:nvPr/>
          </p:nvSpPr>
          <p:spPr>
            <a:xfrm flipH="false" flipV="false" rot="5400000">
              <a:off x="-266450" y="266450"/>
              <a:ext cx="5465645" cy="4932745"/>
            </a:xfrm>
            <a:custGeom>
              <a:avLst/>
              <a:gdLst/>
              <a:ahLst/>
              <a:cxnLst/>
              <a:rect r="r" b="b" t="t" l="l"/>
              <a:pathLst>
                <a:path h="4932745" w="5465645">
                  <a:moveTo>
                    <a:pt x="0" y="0"/>
                  </a:moveTo>
                  <a:lnTo>
                    <a:pt x="5465645" y="0"/>
                  </a:lnTo>
                  <a:lnTo>
                    <a:pt x="5465645" y="4932745"/>
                  </a:lnTo>
                  <a:lnTo>
                    <a:pt x="0" y="4932745"/>
                  </a:lnTo>
                  <a:lnTo>
                    <a:pt x="0" y="0"/>
                  </a:lnTo>
                  <a:close/>
                </a:path>
              </a:pathLst>
            </a:custGeom>
            <a:blipFill>
              <a:blip r:embed="rId3">
                <a:alphaModFix amt="43000"/>
              </a:blip>
              <a:stretch>
                <a:fillRect l="0" t="0" r="0" b="0"/>
              </a:stretch>
            </a:blipFill>
          </p:spPr>
        </p:sp>
        <p:grpSp>
          <p:nvGrpSpPr>
            <p:cNvPr name="Group 32" id="32"/>
            <p:cNvGrpSpPr/>
            <p:nvPr/>
          </p:nvGrpSpPr>
          <p:grpSpPr>
            <a:xfrm rot="0">
              <a:off x="630276" y="775741"/>
              <a:ext cx="3672192" cy="3776155"/>
              <a:chOff x="0" y="0"/>
              <a:chExt cx="972840" cy="1000382"/>
            </a:xfrm>
          </p:grpSpPr>
          <p:sp>
            <p:nvSpPr>
              <p:cNvPr name="Freeform 33" id="33"/>
              <p:cNvSpPr/>
              <p:nvPr/>
            </p:nvSpPr>
            <p:spPr>
              <a:xfrm flipH="false" flipV="false" rot="0">
                <a:off x="0" y="0"/>
                <a:ext cx="972840" cy="1000382"/>
              </a:xfrm>
              <a:custGeom>
                <a:avLst/>
                <a:gdLst/>
                <a:ahLst/>
                <a:cxnLst/>
                <a:rect r="r" b="b" t="t" l="l"/>
                <a:pathLst>
                  <a:path h="1000382" w="972840">
                    <a:moveTo>
                      <a:pt x="98385" y="0"/>
                    </a:moveTo>
                    <a:lnTo>
                      <a:pt x="874455" y="0"/>
                    </a:lnTo>
                    <a:cubicBezTo>
                      <a:pt x="928791" y="0"/>
                      <a:pt x="972840" y="44049"/>
                      <a:pt x="972840" y="98385"/>
                    </a:cubicBezTo>
                    <a:lnTo>
                      <a:pt x="972840" y="901997"/>
                    </a:lnTo>
                    <a:cubicBezTo>
                      <a:pt x="972840" y="956333"/>
                      <a:pt x="928791" y="1000382"/>
                      <a:pt x="874455" y="1000382"/>
                    </a:cubicBezTo>
                    <a:lnTo>
                      <a:pt x="98385" y="1000382"/>
                    </a:lnTo>
                    <a:cubicBezTo>
                      <a:pt x="44049" y="1000382"/>
                      <a:pt x="0" y="956333"/>
                      <a:pt x="0" y="901997"/>
                    </a:cubicBezTo>
                    <a:lnTo>
                      <a:pt x="0" y="98385"/>
                    </a:lnTo>
                    <a:cubicBezTo>
                      <a:pt x="0" y="44049"/>
                      <a:pt x="44049" y="0"/>
                      <a:pt x="98385" y="0"/>
                    </a:cubicBezTo>
                    <a:close/>
                  </a:path>
                </a:pathLst>
              </a:custGeom>
              <a:solidFill>
                <a:srgbClr val="FFFFFF"/>
              </a:solidFill>
              <a:ln cap="rnd">
                <a:noFill/>
                <a:prstDash val="solid"/>
                <a:round/>
              </a:ln>
            </p:spPr>
          </p:sp>
          <p:sp>
            <p:nvSpPr>
              <p:cNvPr name="TextBox 34" id="34"/>
              <p:cNvSpPr txBox="true"/>
              <p:nvPr/>
            </p:nvSpPr>
            <p:spPr>
              <a:xfrm>
                <a:off x="0" y="-28575"/>
                <a:ext cx="972840" cy="1028957"/>
              </a:xfrm>
              <a:prstGeom prst="rect">
                <a:avLst/>
              </a:prstGeom>
            </p:spPr>
            <p:txBody>
              <a:bodyPr anchor="ctr" rtlCol="false" tIns="41757" lIns="41757" bIns="41757" rIns="41757"/>
              <a:lstStyle/>
              <a:p>
                <a:pPr algn="ctr">
                  <a:lnSpc>
                    <a:spcPts val="2493"/>
                  </a:lnSpc>
                </a:pPr>
              </a:p>
            </p:txBody>
          </p:sp>
        </p:grpSp>
        <p:sp>
          <p:nvSpPr>
            <p:cNvPr name="Freeform 35" id="35"/>
            <p:cNvSpPr/>
            <p:nvPr/>
          </p:nvSpPr>
          <p:spPr>
            <a:xfrm flipH="false" flipV="false" rot="0">
              <a:off x="1762511" y="1495594"/>
              <a:ext cx="1479999" cy="1576564"/>
            </a:xfrm>
            <a:custGeom>
              <a:avLst/>
              <a:gdLst/>
              <a:ahLst/>
              <a:cxnLst/>
              <a:rect r="r" b="b" t="t" l="l"/>
              <a:pathLst>
                <a:path h="1576564" w="1479999">
                  <a:moveTo>
                    <a:pt x="0" y="0"/>
                  </a:moveTo>
                  <a:lnTo>
                    <a:pt x="1479999" y="0"/>
                  </a:lnTo>
                  <a:lnTo>
                    <a:pt x="1479999" y="1576564"/>
                  </a:lnTo>
                  <a:lnTo>
                    <a:pt x="0" y="157656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36" id="36"/>
            <p:cNvSpPr txBox="true"/>
            <p:nvPr/>
          </p:nvSpPr>
          <p:spPr>
            <a:xfrm rot="0">
              <a:off x="1844128" y="3389040"/>
              <a:ext cx="1316765" cy="398208"/>
            </a:xfrm>
            <a:prstGeom prst="rect">
              <a:avLst/>
            </a:prstGeom>
          </p:spPr>
          <p:txBody>
            <a:bodyPr anchor="t" rtlCol="false" tIns="0" lIns="0" bIns="0" rIns="0">
              <a:spAutoFit/>
            </a:bodyPr>
            <a:lstStyle/>
            <a:p>
              <a:pPr algn="ctr" marL="0" indent="0" lvl="0">
                <a:lnSpc>
                  <a:spcPts val="2507"/>
                </a:lnSpc>
                <a:spcBef>
                  <a:spcPct val="0"/>
                </a:spcBef>
              </a:pPr>
              <a:r>
                <a:rPr lang="en-US" b="true" sz="1790" strike="noStrike" u="none">
                  <a:solidFill>
                    <a:srgbClr val="000000"/>
                  </a:solidFill>
                  <a:latin typeface="Helvetica Now Display Bold"/>
                  <a:ea typeface="Helvetica Now Display Bold"/>
                  <a:cs typeface="Helvetica Now Display Bold"/>
                  <a:sym typeface="Helvetica Now Display Bold"/>
                </a:rPr>
                <a:t>Charisma</a:t>
              </a:r>
            </a:p>
          </p:txBody>
        </p:sp>
      </p:grpSp>
      <p:sp>
        <p:nvSpPr>
          <p:cNvPr name="TextBox 37" id="37"/>
          <p:cNvSpPr txBox="true"/>
          <p:nvPr/>
        </p:nvSpPr>
        <p:spPr>
          <a:xfrm rot="0">
            <a:off x="1028700" y="1085850"/>
            <a:ext cx="16230600" cy="930275"/>
          </a:xfrm>
          <a:prstGeom prst="rect">
            <a:avLst/>
          </a:prstGeom>
        </p:spPr>
        <p:txBody>
          <a:bodyPr anchor="t" rtlCol="false" tIns="0" lIns="0" bIns="0" rIns="0">
            <a:spAutoFit/>
          </a:bodyPr>
          <a:lstStyle/>
          <a:p>
            <a:pPr algn="ctr" marL="0" indent="0" lvl="1">
              <a:lnSpc>
                <a:spcPts val="7150"/>
              </a:lnSpc>
              <a:spcBef>
                <a:spcPct val="0"/>
              </a:spcBef>
            </a:pPr>
            <a:r>
              <a:rPr lang="en-US" sz="6500" spc="-390">
                <a:solidFill>
                  <a:srgbClr val="51748B">
                    <a:alpha val="60000"/>
                  </a:srgbClr>
                </a:solidFill>
                <a:latin typeface="Inter"/>
                <a:ea typeface="Inter"/>
                <a:cs typeface="Inter"/>
                <a:sym typeface="Inter"/>
              </a:rPr>
              <a:t>The Five C’s </a:t>
            </a:r>
            <a:r>
              <a:rPr lang="en-US" sz="6500" spc="-390">
                <a:solidFill>
                  <a:srgbClr val="303030">
                    <a:alpha val="60000"/>
                  </a:srgbClr>
                </a:solidFill>
                <a:latin typeface="Inter"/>
                <a:ea typeface="Inter"/>
                <a:cs typeface="Inter"/>
                <a:sym typeface="Inter"/>
              </a:rPr>
              <a:t>of Executive Presence</a:t>
            </a:r>
          </a:p>
        </p:txBody>
      </p:sp>
      <p:grpSp>
        <p:nvGrpSpPr>
          <p:cNvPr name="Group 38" id="38"/>
          <p:cNvGrpSpPr/>
          <p:nvPr/>
        </p:nvGrpSpPr>
        <p:grpSpPr>
          <a:xfrm rot="0">
            <a:off x="1578898" y="7535257"/>
            <a:ext cx="15248826" cy="1587718"/>
            <a:chOff x="0" y="0"/>
            <a:chExt cx="4016152" cy="418164"/>
          </a:xfrm>
        </p:grpSpPr>
        <p:sp>
          <p:nvSpPr>
            <p:cNvPr name="Freeform 39" id="39"/>
            <p:cNvSpPr/>
            <p:nvPr/>
          </p:nvSpPr>
          <p:spPr>
            <a:xfrm flipH="false" flipV="false" rot="0">
              <a:off x="0" y="0"/>
              <a:ext cx="4016152" cy="418164"/>
            </a:xfrm>
            <a:custGeom>
              <a:avLst/>
              <a:gdLst/>
              <a:ahLst/>
              <a:cxnLst/>
              <a:rect r="r" b="b" t="t" l="l"/>
              <a:pathLst>
                <a:path h="418164" w="4016152">
                  <a:moveTo>
                    <a:pt x="17770" y="0"/>
                  </a:moveTo>
                  <a:lnTo>
                    <a:pt x="3998382" y="0"/>
                  </a:lnTo>
                  <a:cubicBezTo>
                    <a:pt x="4003095" y="0"/>
                    <a:pt x="4007615" y="1872"/>
                    <a:pt x="4010947" y="5205"/>
                  </a:cubicBezTo>
                  <a:cubicBezTo>
                    <a:pt x="4014280" y="8537"/>
                    <a:pt x="4016152" y="13057"/>
                    <a:pt x="4016152" y="17770"/>
                  </a:cubicBezTo>
                  <a:lnTo>
                    <a:pt x="4016152" y="400395"/>
                  </a:lnTo>
                  <a:cubicBezTo>
                    <a:pt x="4016152" y="410209"/>
                    <a:pt x="4008196" y="418164"/>
                    <a:pt x="3998382" y="418164"/>
                  </a:cubicBezTo>
                  <a:lnTo>
                    <a:pt x="17770" y="418164"/>
                  </a:lnTo>
                  <a:cubicBezTo>
                    <a:pt x="7956" y="418164"/>
                    <a:pt x="0" y="410209"/>
                    <a:pt x="0" y="400395"/>
                  </a:cubicBezTo>
                  <a:lnTo>
                    <a:pt x="0" y="17770"/>
                  </a:lnTo>
                  <a:cubicBezTo>
                    <a:pt x="0" y="7956"/>
                    <a:pt x="7956" y="0"/>
                    <a:pt x="17770" y="0"/>
                  </a:cubicBezTo>
                  <a:close/>
                </a:path>
              </a:pathLst>
            </a:custGeom>
            <a:solidFill>
              <a:srgbClr val="51748B">
                <a:alpha val="21961"/>
              </a:srgbClr>
            </a:solidFill>
            <a:ln cap="rnd">
              <a:noFill/>
              <a:prstDash val="solid"/>
              <a:round/>
            </a:ln>
          </p:spPr>
        </p:sp>
        <p:sp>
          <p:nvSpPr>
            <p:cNvPr name="TextBox 40" id="40"/>
            <p:cNvSpPr txBox="true"/>
            <p:nvPr/>
          </p:nvSpPr>
          <p:spPr>
            <a:xfrm>
              <a:off x="0" y="-28575"/>
              <a:ext cx="4016152" cy="446739"/>
            </a:xfrm>
            <a:prstGeom prst="rect">
              <a:avLst/>
            </a:prstGeom>
          </p:spPr>
          <p:txBody>
            <a:bodyPr anchor="ctr" rtlCol="false" tIns="50800" lIns="50800" bIns="50800" rIns="50800"/>
            <a:lstStyle/>
            <a:p>
              <a:pPr algn="ctr">
                <a:lnSpc>
                  <a:spcPts val="2493"/>
                </a:lnSpc>
              </a:pPr>
            </a:p>
          </p:txBody>
        </p:sp>
      </p:grpSp>
      <p:sp>
        <p:nvSpPr>
          <p:cNvPr name="TextBox 41" id="41"/>
          <p:cNvSpPr txBox="true"/>
          <p:nvPr/>
        </p:nvSpPr>
        <p:spPr>
          <a:xfrm rot="0">
            <a:off x="2690221" y="7865427"/>
            <a:ext cx="13491883" cy="898803"/>
          </a:xfrm>
          <a:prstGeom prst="rect">
            <a:avLst/>
          </a:prstGeom>
        </p:spPr>
        <p:txBody>
          <a:bodyPr anchor="t" rtlCol="false" tIns="0" lIns="0" bIns="0" rIns="0">
            <a:spAutoFit/>
          </a:bodyPr>
          <a:lstStyle/>
          <a:p>
            <a:pPr algn="l">
              <a:lnSpc>
                <a:spcPts val="2434"/>
              </a:lnSpc>
            </a:pPr>
            <a:r>
              <a:rPr lang="en-US" sz="1739" b="true">
                <a:solidFill>
                  <a:srgbClr val="000000"/>
                </a:solidFill>
                <a:latin typeface="Helvetica Now Display Bold"/>
                <a:ea typeface="Helvetica Now Display Bold"/>
                <a:cs typeface="Helvetica Now Display Bold"/>
                <a:sym typeface="Helvetica Now Display Bold"/>
              </a:rPr>
              <a:t>As you increase awareness of these items, still keep in mind that the goal isn’t performance. </a:t>
            </a:r>
          </a:p>
          <a:p>
            <a:pPr algn="l">
              <a:lnSpc>
                <a:spcPts val="2434"/>
              </a:lnSpc>
              <a:spcBef>
                <a:spcPct val="0"/>
              </a:spcBef>
            </a:pPr>
            <a:r>
              <a:rPr lang="en-US" sz="1739">
                <a:solidFill>
                  <a:srgbClr val="000000"/>
                </a:solidFill>
                <a:latin typeface="Helvetica Now Display"/>
                <a:ea typeface="Helvetica Now Display"/>
                <a:cs typeface="Helvetica Now Display"/>
                <a:sym typeface="Helvetica Now Display"/>
              </a:rPr>
              <a:t>If you’re coming prepared with insights that are authentically  important to you and can support your people or the organization, then executive presence will follow more naturally. </a:t>
            </a:r>
          </a:p>
        </p:txBody>
      </p:sp>
      <p:grpSp>
        <p:nvGrpSpPr>
          <p:cNvPr name="Group 42" id="42"/>
          <p:cNvGrpSpPr/>
          <p:nvPr/>
        </p:nvGrpSpPr>
        <p:grpSpPr>
          <a:xfrm rot="0">
            <a:off x="1350349" y="7227465"/>
            <a:ext cx="793879" cy="793879"/>
            <a:chOff x="0" y="0"/>
            <a:chExt cx="812800" cy="812800"/>
          </a:xfrm>
        </p:grpSpPr>
        <p:sp>
          <p:nvSpPr>
            <p:cNvPr name="Freeform 43" id="4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44" id="44"/>
            <p:cNvSpPr txBox="true"/>
            <p:nvPr/>
          </p:nvSpPr>
          <p:spPr>
            <a:xfrm>
              <a:off x="76200" y="47625"/>
              <a:ext cx="660400" cy="688975"/>
            </a:xfrm>
            <a:prstGeom prst="rect">
              <a:avLst/>
            </a:prstGeom>
          </p:spPr>
          <p:txBody>
            <a:bodyPr anchor="ctr" rtlCol="false" tIns="45165" lIns="45165" bIns="45165" rIns="45165"/>
            <a:lstStyle/>
            <a:p>
              <a:pPr algn="ctr">
                <a:lnSpc>
                  <a:spcPts val="2493"/>
                </a:lnSpc>
              </a:pPr>
            </a:p>
          </p:txBody>
        </p:sp>
      </p:grpSp>
      <p:sp>
        <p:nvSpPr>
          <p:cNvPr name="Freeform 45" id="45"/>
          <p:cNvSpPr/>
          <p:nvPr/>
        </p:nvSpPr>
        <p:spPr>
          <a:xfrm flipH="false" flipV="false" rot="0">
            <a:off x="1350349" y="7227465"/>
            <a:ext cx="793879" cy="793879"/>
          </a:xfrm>
          <a:custGeom>
            <a:avLst/>
            <a:gdLst/>
            <a:ahLst/>
            <a:cxnLst/>
            <a:rect r="r" b="b" t="t" l="l"/>
            <a:pathLst>
              <a:path h="793879" w="793879">
                <a:moveTo>
                  <a:pt x="0" y="0"/>
                </a:moveTo>
                <a:lnTo>
                  <a:pt x="793879" y="0"/>
                </a:lnTo>
                <a:lnTo>
                  <a:pt x="793879" y="793879"/>
                </a:lnTo>
                <a:lnTo>
                  <a:pt x="0" y="79387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267491" y="1430452"/>
            <a:ext cx="11020509" cy="11048129"/>
          </a:xfrm>
          <a:custGeom>
            <a:avLst/>
            <a:gdLst/>
            <a:ahLst/>
            <a:cxnLst/>
            <a:rect r="r" b="b" t="t" l="l"/>
            <a:pathLst>
              <a:path h="11048129" w="11020509">
                <a:moveTo>
                  <a:pt x="0" y="0"/>
                </a:moveTo>
                <a:lnTo>
                  <a:pt x="11020509" y="0"/>
                </a:lnTo>
                <a:lnTo>
                  <a:pt x="11020509" y="11048129"/>
                </a:lnTo>
                <a:lnTo>
                  <a:pt x="0" y="11048129"/>
                </a:lnTo>
                <a:lnTo>
                  <a:pt x="0" y="0"/>
                </a:lnTo>
                <a:close/>
              </a:path>
            </a:pathLst>
          </a:custGeom>
          <a:blipFill>
            <a:blip r:embed="rId2">
              <a:alphaModFix amt="37000"/>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8188584" y="4903610"/>
            <a:ext cx="9134689" cy="3620480"/>
            <a:chOff x="0" y="0"/>
            <a:chExt cx="2565379" cy="1016773"/>
          </a:xfrm>
        </p:grpSpPr>
        <p:sp>
          <p:nvSpPr>
            <p:cNvPr name="Freeform 4" id="4"/>
            <p:cNvSpPr/>
            <p:nvPr/>
          </p:nvSpPr>
          <p:spPr>
            <a:xfrm flipH="false" flipV="false" rot="0">
              <a:off x="0" y="0"/>
              <a:ext cx="2565379" cy="1016773"/>
            </a:xfrm>
            <a:custGeom>
              <a:avLst/>
              <a:gdLst/>
              <a:ahLst/>
              <a:cxnLst/>
              <a:rect r="r" b="b" t="t" l="l"/>
              <a:pathLst>
                <a:path h="1016773" w="2565379">
                  <a:moveTo>
                    <a:pt x="29664" y="0"/>
                  </a:moveTo>
                  <a:lnTo>
                    <a:pt x="2535716" y="0"/>
                  </a:lnTo>
                  <a:cubicBezTo>
                    <a:pt x="2543583" y="0"/>
                    <a:pt x="2551128" y="3125"/>
                    <a:pt x="2556691" y="8688"/>
                  </a:cubicBezTo>
                  <a:cubicBezTo>
                    <a:pt x="2562254" y="14251"/>
                    <a:pt x="2565379" y="21796"/>
                    <a:pt x="2565379" y="29664"/>
                  </a:cubicBezTo>
                  <a:lnTo>
                    <a:pt x="2565379" y="987109"/>
                  </a:lnTo>
                  <a:cubicBezTo>
                    <a:pt x="2565379" y="994977"/>
                    <a:pt x="2562254" y="1002522"/>
                    <a:pt x="2556691" y="1008085"/>
                  </a:cubicBezTo>
                  <a:cubicBezTo>
                    <a:pt x="2551128" y="1013648"/>
                    <a:pt x="2543583" y="1016773"/>
                    <a:pt x="2535716" y="1016773"/>
                  </a:cubicBezTo>
                  <a:lnTo>
                    <a:pt x="29664" y="1016773"/>
                  </a:lnTo>
                  <a:cubicBezTo>
                    <a:pt x="21796" y="1016773"/>
                    <a:pt x="14251" y="1013648"/>
                    <a:pt x="8688" y="1008085"/>
                  </a:cubicBezTo>
                  <a:cubicBezTo>
                    <a:pt x="3125" y="1002522"/>
                    <a:pt x="0" y="994977"/>
                    <a:pt x="0" y="987109"/>
                  </a:cubicBezTo>
                  <a:lnTo>
                    <a:pt x="0" y="29664"/>
                  </a:lnTo>
                  <a:cubicBezTo>
                    <a:pt x="0" y="21796"/>
                    <a:pt x="3125" y="14251"/>
                    <a:pt x="8688" y="8688"/>
                  </a:cubicBezTo>
                  <a:cubicBezTo>
                    <a:pt x="14251" y="3125"/>
                    <a:pt x="21796" y="0"/>
                    <a:pt x="29664" y="0"/>
                  </a:cubicBezTo>
                  <a:close/>
                </a:path>
              </a:pathLst>
            </a:custGeom>
            <a:solidFill>
              <a:srgbClr val="FFFFFF"/>
            </a:solidFill>
            <a:ln cap="rnd">
              <a:noFill/>
              <a:prstDash val="solid"/>
              <a:round/>
            </a:ln>
          </p:spPr>
        </p:sp>
        <p:sp>
          <p:nvSpPr>
            <p:cNvPr name="TextBox 5" id="5"/>
            <p:cNvSpPr txBox="true"/>
            <p:nvPr/>
          </p:nvSpPr>
          <p:spPr>
            <a:xfrm>
              <a:off x="0" y="-28575"/>
              <a:ext cx="2565379" cy="1045348"/>
            </a:xfrm>
            <a:prstGeom prst="rect">
              <a:avLst/>
            </a:prstGeom>
          </p:spPr>
          <p:txBody>
            <a:bodyPr anchor="ctr" rtlCol="false" tIns="47641" lIns="47641" bIns="47641" rIns="47641"/>
            <a:lstStyle/>
            <a:p>
              <a:pPr algn="ctr">
                <a:lnSpc>
                  <a:spcPts val="2493"/>
                </a:lnSpc>
              </a:pPr>
            </a:p>
          </p:txBody>
        </p:sp>
      </p:grpSp>
      <p:sp>
        <p:nvSpPr>
          <p:cNvPr name="TextBox 6" id="6"/>
          <p:cNvSpPr txBox="true"/>
          <p:nvPr/>
        </p:nvSpPr>
        <p:spPr>
          <a:xfrm rot="0">
            <a:off x="8795732" y="5290457"/>
            <a:ext cx="7964027" cy="295636"/>
          </a:xfrm>
          <a:prstGeom prst="rect">
            <a:avLst/>
          </a:prstGeom>
        </p:spPr>
        <p:txBody>
          <a:bodyPr anchor="t" rtlCol="false" tIns="0" lIns="0" bIns="0" rIns="0">
            <a:spAutoFit/>
          </a:bodyPr>
          <a:lstStyle/>
          <a:p>
            <a:pPr algn="l">
              <a:lnSpc>
                <a:spcPts val="2441"/>
              </a:lnSpc>
            </a:pPr>
          </a:p>
        </p:txBody>
      </p:sp>
      <p:sp>
        <p:nvSpPr>
          <p:cNvPr name="TextBox 7" id="7"/>
          <p:cNvSpPr txBox="true"/>
          <p:nvPr/>
        </p:nvSpPr>
        <p:spPr>
          <a:xfrm rot="0">
            <a:off x="8850932" y="6233523"/>
            <a:ext cx="7662696" cy="1673225"/>
          </a:xfrm>
          <a:prstGeom prst="rect">
            <a:avLst/>
          </a:prstGeom>
        </p:spPr>
        <p:txBody>
          <a:bodyPr anchor="t" rtlCol="false" tIns="0" lIns="0" bIns="0" rIns="0">
            <a:spAutoFit/>
          </a:bodyPr>
          <a:lstStyle/>
          <a:p>
            <a:pPr algn="l" marL="431801" indent="-215900" lvl="1">
              <a:lnSpc>
                <a:spcPts val="2200"/>
              </a:lnSpc>
              <a:buFont typeface="Arial"/>
              <a:buChar char="•"/>
            </a:pPr>
            <a:r>
              <a:rPr lang="en-US" sz="2000" spc="-120">
                <a:solidFill>
                  <a:srgbClr val="000000"/>
                </a:solidFill>
                <a:latin typeface="Inter"/>
                <a:ea typeface="Inter"/>
                <a:cs typeface="Inter"/>
                <a:sym typeface="Inter"/>
              </a:rPr>
              <a:t>Trusting yourself to take action, even when you feel uncertain.</a:t>
            </a:r>
          </a:p>
          <a:p>
            <a:pPr algn="l">
              <a:lnSpc>
                <a:spcPts val="2200"/>
              </a:lnSpc>
            </a:pPr>
          </a:p>
          <a:p>
            <a:pPr algn="l" marL="431801" indent="-215900" lvl="1">
              <a:lnSpc>
                <a:spcPts val="2200"/>
              </a:lnSpc>
              <a:buFont typeface="Arial"/>
              <a:buChar char="•"/>
            </a:pPr>
            <a:r>
              <a:rPr lang="en-US" sz="2000" spc="-120">
                <a:solidFill>
                  <a:srgbClr val="000000"/>
                </a:solidFill>
                <a:latin typeface="Inter"/>
                <a:ea typeface="Inter"/>
                <a:cs typeface="Inter"/>
                <a:sym typeface="Inter"/>
              </a:rPr>
              <a:t>Showing up and doing your best without needing to be perfect.</a:t>
            </a:r>
          </a:p>
          <a:p>
            <a:pPr algn="l">
              <a:lnSpc>
                <a:spcPts val="2200"/>
              </a:lnSpc>
            </a:pPr>
          </a:p>
          <a:p>
            <a:pPr algn="l" marL="431801" indent="-215900" lvl="1">
              <a:lnSpc>
                <a:spcPts val="2200"/>
              </a:lnSpc>
              <a:buFont typeface="Arial"/>
              <a:buChar char="•"/>
            </a:pPr>
            <a:r>
              <a:rPr lang="en-US" sz="2000" spc="-120">
                <a:solidFill>
                  <a:srgbClr val="000000"/>
                </a:solidFill>
                <a:latin typeface="Inter"/>
                <a:ea typeface="Inter"/>
                <a:cs typeface="Inter"/>
                <a:sym typeface="Inter"/>
              </a:rPr>
              <a:t>Feeling grounded in your ability to handle challenges and learn from mistakes.</a:t>
            </a:r>
          </a:p>
        </p:txBody>
      </p:sp>
      <p:sp>
        <p:nvSpPr>
          <p:cNvPr name="TextBox 8" id="8"/>
          <p:cNvSpPr txBox="true"/>
          <p:nvPr/>
        </p:nvSpPr>
        <p:spPr>
          <a:xfrm rot="0">
            <a:off x="8850932" y="5521542"/>
            <a:ext cx="2200275" cy="292100"/>
          </a:xfrm>
          <a:prstGeom prst="rect">
            <a:avLst/>
          </a:prstGeom>
        </p:spPr>
        <p:txBody>
          <a:bodyPr anchor="t" rtlCol="false" tIns="0" lIns="0" bIns="0" rIns="0">
            <a:spAutoFit/>
          </a:bodyPr>
          <a:lstStyle/>
          <a:p>
            <a:pPr algn="l">
              <a:lnSpc>
                <a:spcPts val="2200"/>
              </a:lnSpc>
            </a:pPr>
            <a:r>
              <a:rPr lang="en-US" sz="2000" spc="-120" b="true">
                <a:solidFill>
                  <a:srgbClr val="000000"/>
                </a:solidFill>
                <a:latin typeface="Inter Bold"/>
                <a:ea typeface="Inter Bold"/>
                <a:cs typeface="Inter Bold"/>
                <a:sym typeface="Inter Bold"/>
              </a:rPr>
              <a:t>Steps You Can Take</a:t>
            </a:r>
          </a:p>
        </p:txBody>
      </p:sp>
      <p:sp>
        <p:nvSpPr>
          <p:cNvPr name="TextBox 9" id="9"/>
          <p:cNvSpPr txBox="true"/>
          <p:nvPr/>
        </p:nvSpPr>
        <p:spPr>
          <a:xfrm rot="0">
            <a:off x="1028700" y="1095375"/>
            <a:ext cx="15644464" cy="993742"/>
          </a:xfrm>
          <a:prstGeom prst="rect">
            <a:avLst/>
          </a:prstGeom>
        </p:spPr>
        <p:txBody>
          <a:bodyPr anchor="t" rtlCol="false" tIns="0" lIns="0" bIns="0" rIns="0">
            <a:spAutoFit/>
          </a:bodyPr>
          <a:lstStyle/>
          <a:p>
            <a:pPr algn="l">
              <a:lnSpc>
                <a:spcPts val="7699"/>
              </a:lnSpc>
            </a:pPr>
            <a:r>
              <a:rPr lang="en-US" sz="6999" spc="-419">
                <a:solidFill>
                  <a:srgbClr val="303030">
                    <a:alpha val="60000"/>
                  </a:srgbClr>
                </a:solidFill>
                <a:latin typeface="Inter"/>
                <a:ea typeface="Inter"/>
                <a:cs typeface="Inter"/>
                <a:sym typeface="Inter"/>
              </a:rPr>
              <a:t>Executive Presence </a:t>
            </a:r>
            <a:r>
              <a:rPr lang="en-US" sz="6999" spc="-419">
                <a:solidFill>
                  <a:srgbClr val="51748B">
                    <a:alpha val="60000"/>
                  </a:srgbClr>
                </a:solidFill>
                <a:latin typeface="Inter"/>
                <a:ea typeface="Inter"/>
                <a:cs typeface="Inter"/>
                <a:sym typeface="Inter"/>
              </a:rPr>
              <a:t>Roadblocks</a:t>
            </a:r>
          </a:p>
        </p:txBody>
      </p:sp>
      <p:grpSp>
        <p:nvGrpSpPr>
          <p:cNvPr name="Group 10" id="10"/>
          <p:cNvGrpSpPr/>
          <p:nvPr/>
        </p:nvGrpSpPr>
        <p:grpSpPr>
          <a:xfrm rot="0">
            <a:off x="794022" y="7680971"/>
            <a:ext cx="6170915" cy="1882129"/>
            <a:chOff x="0" y="0"/>
            <a:chExt cx="8227886" cy="2509505"/>
          </a:xfrm>
        </p:grpSpPr>
        <p:sp>
          <p:nvSpPr>
            <p:cNvPr name="Freeform 11" id="11"/>
            <p:cNvSpPr/>
            <p:nvPr/>
          </p:nvSpPr>
          <p:spPr>
            <a:xfrm flipH="false" flipV="false" rot="0">
              <a:off x="0" y="0"/>
              <a:ext cx="8227886" cy="2509505"/>
            </a:xfrm>
            <a:custGeom>
              <a:avLst/>
              <a:gdLst/>
              <a:ahLst/>
              <a:cxnLst/>
              <a:rect r="r" b="b" t="t" l="l"/>
              <a:pathLst>
                <a:path h="2509505" w="8227886">
                  <a:moveTo>
                    <a:pt x="0" y="0"/>
                  </a:moveTo>
                  <a:lnTo>
                    <a:pt x="8227886" y="0"/>
                  </a:lnTo>
                  <a:lnTo>
                    <a:pt x="8227886" y="2509505"/>
                  </a:lnTo>
                  <a:lnTo>
                    <a:pt x="0" y="2509505"/>
                  </a:lnTo>
                  <a:lnTo>
                    <a:pt x="0" y="0"/>
                  </a:lnTo>
                  <a:close/>
                </a:path>
              </a:pathLst>
            </a:custGeom>
            <a:blipFill>
              <a:blip r:embed="rId4">
                <a:alphaModFix amt="72000"/>
              </a:blip>
              <a:stretch>
                <a:fillRect l="0" t="0" r="0" b="0"/>
              </a:stretch>
            </a:blipFill>
          </p:spPr>
        </p:sp>
        <p:grpSp>
          <p:nvGrpSpPr>
            <p:cNvPr name="Group 12" id="12"/>
            <p:cNvGrpSpPr/>
            <p:nvPr/>
          </p:nvGrpSpPr>
          <p:grpSpPr>
            <a:xfrm rot="0">
              <a:off x="432433" y="178962"/>
              <a:ext cx="7363021" cy="1795672"/>
              <a:chOff x="0" y="0"/>
              <a:chExt cx="3332826" cy="812800"/>
            </a:xfrm>
          </p:grpSpPr>
          <p:sp>
            <p:nvSpPr>
              <p:cNvPr name="Freeform 13" id="13"/>
              <p:cNvSpPr/>
              <p:nvPr/>
            </p:nvSpPr>
            <p:spPr>
              <a:xfrm flipH="false" flipV="false" rot="0">
                <a:off x="0" y="0"/>
                <a:ext cx="3332826" cy="812800"/>
              </a:xfrm>
              <a:custGeom>
                <a:avLst/>
                <a:gdLst/>
                <a:ahLst/>
                <a:cxnLst/>
                <a:rect r="r" b="b" t="t" l="l"/>
                <a:pathLst>
                  <a:path h="812800" w="3332826">
                    <a:moveTo>
                      <a:pt x="21413" y="0"/>
                    </a:moveTo>
                    <a:lnTo>
                      <a:pt x="3311413" y="0"/>
                    </a:lnTo>
                    <a:cubicBezTo>
                      <a:pt x="3323239" y="0"/>
                      <a:pt x="3332826" y="9587"/>
                      <a:pt x="3332826" y="21413"/>
                    </a:cubicBezTo>
                    <a:lnTo>
                      <a:pt x="3332826" y="791387"/>
                    </a:lnTo>
                    <a:cubicBezTo>
                      <a:pt x="3332826" y="797066"/>
                      <a:pt x="3330570" y="802513"/>
                      <a:pt x="3326554" y="806528"/>
                    </a:cubicBezTo>
                    <a:cubicBezTo>
                      <a:pt x="3322539" y="810544"/>
                      <a:pt x="3317092" y="812800"/>
                      <a:pt x="3311413" y="812800"/>
                    </a:cubicBezTo>
                    <a:lnTo>
                      <a:pt x="21413" y="812800"/>
                    </a:lnTo>
                    <a:cubicBezTo>
                      <a:pt x="9587" y="812800"/>
                      <a:pt x="0" y="803213"/>
                      <a:pt x="0" y="791387"/>
                    </a:cubicBezTo>
                    <a:lnTo>
                      <a:pt x="0" y="21413"/>
                    </a:lnTo>
                    <a:cubicBezTo>
                      <a:pt x="0" y="9587"/>
                      <a:pt x="9587" y="0"/>
                      <a:pt x="21413" y="0"/>
                    </a:cubicBezTo>
                    <a:close/>
                  </a:path>
                </a:pathLst>
              </a:custGeom>
              <a:solidFill>
                <a:srgbClr val="FFFFFF"/>
              </a:solidFill>
              <a:ln cap="rnd">
                <a:noFill/>
                <a:prstDash val="solid"/>
                <a:round/>
              </a:ln>
            </p:spPr>
          </p:sp>
          <p:sp>
            <p:nvSpPr>
              <p:cNvPr name="TextBox 14" id="14"/>
              <p:cNvSpPr txBox="true"/>
              <p:nvPr/>
            </p:nvSpPr>
            <p:spPr>
              <a:xfrm>
                <a:off x="0" y="-28575"/>
                <a:ext cx="3332826" cy="841375"/>
              </a:xfrm>
              <a:prstGeom prst="rect">
                <a:avLst/>
              </a:prstGeom>
            </p:spPr>
            <p:txBody>
              <a:bodyPr anchor="ctr" rtlCol="false" tIns="50800" lIns="50800" bIns="50800" rIns="50800"/>
              <a:lstStyle/>
              <a:p>
                <a:pPr algn="ctr">
                  <a:lnSpc>
                    <a:spcPts val="2493"/>
                  </a:lnSpc>
                </a:pPr>
              </a:p>
            </p:txBody>
          </p:sp>
        </p:grpSp>
        <p:sp>
          <p:nvSpPr>
            <p:cNvPr name="TextBox 15" id="15"/>
            <p:cNvSpPr txBox="true"/>
            <p:nvPr/>
          </p:nvSpPr>
          <p:spPr>
            <a:xfrm rot="0">
              <a:off x="2332826" y="776514"/>
              <a:ext cx="3562234" cy="668926"/>
            </a:xfrm>
            <a:prstGeom prst="rect">
              <a:avLst/>
            </a:prstGeom>
          </p:spPr>
          <p:txBody>
            <a:bodyPr anchor="t" rtlCol="false" tIns="0" lIns="0" bIns="0" rIns="0">
              <a:spAutoFit/>
            </a:bodyPr>
            <a:lstStyle/>
            <a:p>
              <a:pPr algn="l">
                <a:lnSpc>
                  <a:spcPts val="3815"/>
                </a:lnSpc>
                <a:spcBef>
                  <a:spcPct val="0"/>
                </a:spcBef>
              </a:pPr>
              <a:r>
                <a:rPr lang="en-US" sz="3468" spc="-208">
                  <a:solidFill>
                    <a:srgbClr val="000000"/>
                  </a:solidFill>
                  <a:latin typeface="Inter"/>
                  <a:ea typeface="Inter"/>
                  <a:cs typeface="Inter"/>
                  <a:sym typeface="Inter"/>
                </a:rPr>
                <a:t>Lack of Clarity</a:t>
              </a:r>
            </a:p>
          </p:txBody>
        </p:sp>
      </p:grpSp>
      <p:grpSp>
        <p:nvGrpSpPr>
          <p:cNvPr name="Group 16" id="16"/>
          <p:cNvGrpSpPr/>
          <p:nvPr/>
        </p:nvGrpSpPr>
        <p:grpSpPr>
          <a:xfrm rot="0">
            <a:off x="794022" y="5990485"/>
            <a:ext cx="6170915" cy="1882129"/>
            <a:chOff x="0" y="0"/>
            <a:chExt cx="8227886" cy="2509505"/>
          </a:xfrm>
        </p:grpSpPr>
        <p:sp>
          <p:nvSpPr>
            <p:cNvPr name="Freeform 17" id="17"/>
            <p:cNvSpPr/>
            <p:nvPr/>
          </p:nvSpPr>
          <p:spPr>
            <a:xfrm flipH="false" flipV="false" rot="0">
              <a:off x="0" y="0"/>
              <a:ext cx="8227886" cy="2509505"/>
            </a:xfrm>
            <a:custGeom>
              <a:avLst/>
              <a:gdLst/>
              <a:ahLst/>
              <a:cxnLst/>
              <a:rect r="r" b="b" t="t" l="l"/>
              <a:pathLst>
                <a:path h="2509505" w="8227886">
                  <a:moveTo>
                    <a:pt x="0" y="0"/>
                  </a:moveTo>
                  <a:lnTo>
                    <a:pt x="8227886" y="0"/>
                  </a:lnTo>
                  <a:lnTo>
                    <a:pt x="8227886" y="2509505"/>
                  </a:lnTo>
                  <a:lnTo>
                    <a:pt x="0" y="2509505"/>
                  </a:lnTo>
                  <a:lnTo>
                    <a:pt x="0" y="0"/>
                  </a:lnTo>
                  <a:close/>
                </a:path>
              </a:pathLst>
            </a:custGeom>
            <a:blipFill>
              <a:blip r:embed="rId4">
                <a:alphaModFix amt="72000"/>
              </a:blip>
              <a:stretch>
                <a:fillRect l="0" t="0" r="0" b="0"/>
              </a:stretch>
            </a:blipFill>
          </p:spPr>
        </p:sp>
        <p:grpSp>
          <p:nvGrpSpPr>
            <p:cNvPr name="Group 18" id="18"/>
            <p:cNvGrpSpPr/>
            <p:nvPr/>
          </p:nvGrpSpPr>
          <p:grpSpPr>
            <a:xfrm rot="0">
              <a:off x="432433" y="178962"/>
              <a:ext cx="7363021" cy="1795672"/>
              <a:chOff x="0" y="0"/>
              <a:chExt cx="3332826" cy="812800"/>
            </a:xfrm>
          </p:grpSpPr>
          <p:sp>
            <p:nvSpPr>
              <p:cNvPr name="Freeform 19" id="19"/>
              <p:cNvSpPr/>
              <p:nvPr/>
            </p:nvSpPr>
            <p:spPr>
              <a:xfrm flipH="false" flipV="false" rot="0">
                <a:off x="0" y="0"/>
                <a:ext cx="3332826" cy="812800"/>
              </a:xfrm>
              <a:custGeom>
                <a:avLst/>
                <a:gdLst/>
                <a:ahLst/>
                <a:cxnLst/>
                <a:rect r="r" b="b" t="t" l="l"/>
                <a:pathLst>
                  <a:path h="812800" w="3332826">
                    <a:moveTo>
                      <a:pt x="21413" y="0"/>
                    </a:moveTo>
                    <a:lnTo>
                      <a:pt x="3311413" y="0"/>
                    </a:lnTo>
                    <a:cubicBezTo>
                      <a:pt x="3323239" y="0"/>
                      <a:pt x="3332826" y="9587"/>
                      <a:pt x="3332826" y="21413"/>
                    </a:cubicBezTo>
                    <a:lnTo>
                      <a:pt x="3332826" y="791387"/>
                    </a:lnTo>
                    <a:cubicBezTo>
                      <a:pt x="3332826" y="797066"/>
                      <a:pt x="3330570" y="802513"/>
                      <a:pt x="3326554" y="806528"/>
                    </a:cubicBezTo>
                    <a:cubicBezTo>
                      <a:pt x="3322539" y="810544"/>
                      <a:pt x="3317092" y="812800"/>
                      <a:pt x="3311413" y="812800"/>
                    </a:cubicBezTo>
                    <a:lnTo>
                      <a:pt x="21413" y="812800"/>
                    </a:lnTo>
                    <a:cubicBezTo>
                      <a:pt x="9587" y="812800"/>
                      <a:pt x="0" y="803213"/>
                      <a:pt x="0" y="791387"/>
                    </a:cubicBezTo>
                    <a:lnTo>
                      <a:pt x="0" y="21413"/>
                    </a:lnTo>
                    <a:cubicBezTo>
                      <a:pt x="0" y="9587"/>
                      <a:pt x="9587" y="0"/>
                      <a:pt x="21413" y="0"/>
                    </a:cubicBezTo>
                    <a:close/>
                  </a:path>
                </a:pathLst>
              </a:custGeom>
              <a:solidFill>
                <a:srgbClr val="FFFFFF"/>
              </a:solidFill>
              <a:ln cap="rnd">
                <a:noFill/>
                <a:prstDash val="solid"/>
                <a:round/>
              </a:ln>
            </p:spPr>
          </p:sp>
          <p:sp>
            <p:nvSpPr>
              <p:cNvPr name="TextBox 20" id="20"/>
              <p:cNvSpPr txBox="true"/>
              <p:nvPr/>
            </p:nvSpPr>
            <p:spPr>
              <a:xfrm>
                <a:off x="0" y="-28575"/>
                <a:ext cx="3332826" cy="841375"/>
              </a:xfrm>
              <a:prstGeom prst="rect">
                <a:avLst/>
              </a:prstGeom>
            </p:spPr>
            <p:txBody>
              <a:bodyPr anchor="ctr" rtlCol="false" tIns="50800" lIns="50800" bIns="50800" rIns="50800"/>
              <a:lstStyle/>
              <a:p>
                <a:pPr algn="ctr">
                  <a:lnSpc>
                    <a:spcPts val="2493"/>
                  </a:lnSpc>
                </a:pPr>
              </a:p>
            </p:txBody>
          </p:sp>
        </p:grpSp>
        <p:sp>
          <p:nvSpPr>
            <p:cNvPr name="TextBox 21" id="21"/>
            <p:cNvSpPr txBox="true"/>
            <p:nvPr/>
          </p:nvSpPr>
          <p:spPr>
            <a:xfrm rot="0">
              <a:off x="1944834" y="738414"/>
              <a:ext cx="4338217" cy="668926"/>
            </a:xfrm>
            <a:prstGeom prst="rect">
              <a:avLst/>
            </a:prstGeom>
          </p:spPr>
          <p:txBody>
            <a:bodyPr anchor="t" rtlCol="false" tIns="0" lIns="0" bIns="0" rIns="0">
              <a:spAutoFit/>
            </a:bodyPr>
            <a:lstStyle/>
            <a:p>
              <a:pPr algn="l">
                <a:lnSpc>
                  <a:spcPts val="3815"/>
                </a:lnSpc>
                <a:spcBef>
                  <a:spcPct val="0"/>
                </a:spcBef>
              </a:pPr>
              <a:r>
                <a:rPr lang="en-US" sz="3468" spc="-208">
                  <a:solidFill>
                    <a:srgbClr val="000000"/>
                  </a:solidFill>
                  <a:latin typeface="Inter"/>
                  <a:ea typeface="Inter"/>
                  <a:cs typeface="Inter"/>
                  <a:sym typeface="Inter"/>
                </a:rPr>
                <a:t>Negative Self-Talk</a:t>
              </a:r>
            </a:p>
          </p:txBody>
        </p:sp>
      </p:grpSp>
      <p:grpSp>
        <p:nvGrpSpPr>
          <p:cNvPr name="Group 22" id="22"/>
          <p:cNvGrpSpPr/>
          <p:nvPr/>
        </p:nvGrpSpPr>
        <p:grpSpPr>
          <a:xfrm rot="0">
            <a:off x="794022" y="4299999"/>
            <a:ext cx="6170915" cy="1882129"/>
            <a:chOff x="0" y="0"/>
            <a:chExt cx="8227886" cy="2509505"/>
          </a:xfrm>
        </p:grpSpPr>
        <p:sp>
          <p:nvSpPr>
            <p:cNvPr name="Freeform 23" id="23"/>
            <p:cNvSpPr/>
            <p:nvPr/>
          </p:nvSpPr>
          <p:spPr>
            <a:xfrm flipH="false" flipV="false" rot="0">
              <a:off x="0" y="0"/>
              <a:ext cx="8227886" cy="2509505"/>
            </a:xfrm>
            <a:custGeom>
              <a:avLst/>
              <a:gdLst/>
              <a:ahLst/>
              <a:cxnLst/>
              <a:rect r="r" b="b" t="t" l="l"/>
              <a:pathLst>
                <a:path h="2509505" w="8227886">
                  <a:moveTo>
                    <a:pt x="0" y="0"/>
                  </a:moveTo>
                  <a:lnTo>
                    <a:pt x="8227886" y="0"/>
                  </a:lnTo>
                  <a:lnTo>
                    <a:pt x="8227886" y="2509505"/>
                  </a:lnTo>
                  <a:lnTo>
                    <a:pt x="0" y="2509505"/>
                  </a:lnTo>
                  <a:lnTo>
                    <a:pt x="0" y="0"/>
                  </a:lnTo>
                  <a:close/>
                </a:path>
              </a:pathLst>
            </a:custGeom>
            <a:blipFill>
              <a:blip r:embed="rId4">
                <a:alphaModFix amt="72000"/>
              </a:blip>
              <a:stretch>
                <a:fillRect l="0" t="0" r="0" b="0"/>
              </a:stretch>
            </a:blipFill>
          </p:spPr>
        </p:sp>
        <p:grpSp>
          <p:nvGrpSpPr>
            <p:cNvPr name="Group 24" id="24"/>
            <p:cNvGrpSpPr/>
            <p:nvPr/>
          </p:nvGrpSpPr>
          <p:grpSpPr>
            <a:xfrm rot="0">
              <a:off x="432433" y="178962"/>
              <a:ext cx="7363021" cy="1795672"/>
              <a:chOff x="0" y="0"/>
              <a:chExt cx="3332826" cy="812800"/>
            </a:xfrm>
          </p:grpSpPr>
          <p:sp>
            <p:nvSpPr>
              <p:cNvPr name="Freeform 25" id="25"/>
              <p:cNvSpPr/>
              <p:nvPr/>
            </p:nvSpPr>
            <p:spPr>
              <a:xfrm flipH="false" flipV="false" rot="0">
                <a:off x="0" y="0"/>
                <a:ext cx="3332826" cy="812800"/>
              </a:xfrm>
              <a:custGeom>
                <a:avLst/>
                <a:gdLst/>
                <a:ahLst/>
                <a:cxnLst/>
                <a:rect r="r" b="b" t="t" l="l"/>
                <a:pathLst>
                  <a:path h="812800" w="3332826">
                    <a:moveTo>
                      <a:pt x="21413" y="0"/>
                    </a:moveTo>
                    <a:lnTo>
                      <a:pt x="3311413" y="0"/>
                    </a:lnTo>
                    <a:cubicBezTo>
                      <a:pt x="3323239" y="0"/>
                      <a:pt x="3332826" y="9587"/>
                      <a:pt x="3332826" y="21413"/>
                    </a:cubicBezTo>
                    <a:lnTo>
                      <a:pt x="3332826" y="791387"/>
                    </a:lnTo>
                    <a:cubicBezTo>
                      <a:pt x="3332826" y="797066"/>
                      <a:pt x="3330570" y="802513"/>
                      <a:pt x="3326554" y="806528"/>
                    </a:cubicBezTo>
                    <a:cubicBezTo>
                      <a:pt x="3322539" y="810544"/>
                      <a:pt x="3317092" y="812800"/>
                      <a:pt x="3311413" y="812800"/>
                    </a:cubicBezTo>
                    <a:lnTo>
                      <a:pt x="21413" y="812800"/>
                    </a:lnTo>
                    <a:cubicBezTo>
                      <a:pt x="9587" y="812800"/>
                      <a:pt x="0" y="803213"/>
                      <a:pt x="0" y="791387"/>
                    </a:cubicBezTo>
                    <a:lnTo>
                      <a:pt x="0" y="21413"/>
                    </a:lnTo>
                    <a:cubicBezTo>
                      <a:pt x="0" y="9587"/>
                      <a:pt x="9587" y="0"/>
                      <a:pt x="21413" y="0"/>
                    </a:cubicBezTo>
                    <a:close/>
                  </a:path>
                </a:pathLst>
              </a:custGeom>
              <a:solidFill>
                <a:srgbClr val="FFFFFF"/>
              </a:solidFill>
              <a:ln cap="rnd">
                <a:noFill/>
                <a:prstDash val="solid"/>
                <a:round/>
              </a:ln>
            </p:spPr>
          </p:sp>
          <p:sp>
            <p:nvSpPr>
              <p:cNvPr name="TextBox 26" id="26"/>
              <p:cNvSpPr txBox="true"/>
              <p:nvPr/>
            </p:nvSpPr>
            <p:spPr>
              <a:xfrm>
                <a:off x="0" y="-28575"/>
                <a:ext cx="3332826" cy="841375"/>
              </a:xfrm>
              <a:prstGeom prst="rect">
                <a:avLst/>
              </a:prstGeom>
            </p:spPr>
            <p:txBody>
              <a:bodyPr anchor="ctr" rtlCol="false" tIns="50800" lIns="50800" bIns="50800" rIns="50800"/>
              <a:lstStyle/>
              <a:p>
                <a:pPr algn="ctr">
                  <a:lnSpc>
                    <a:spcPts val="2493"/>
                  </a:lnSpc>
                </a:pPr>
              </a:p>
            </p:txBody>
          </p:sp>
        </p:grpSp>
        <p:sp>
          <p:nvSpPr>
            <p:cNvPr name="TextBox 27" id="27"/>
            <p:cNvSpPr txBox="true"/>
            <p:nvPr/>
          </p:nvSpPr>
          <p:spPr>
            <a:xfrm rot="0">
              <a:off x="2609110" y="694882"/>
              <a:ext cx="3009666" cy="668926"/>
            </a:xfrm>
            <a:prstGeom prst="rect">
              <a:avLst/>
            </a:prstGeom>
          </p:spPr>
          <p:txBody>
            <a:bodyPr anchor="t" rtlCol="false" tIns="0" lIns="0" bIns="0" rIns="0">
              <a:spAutoFit/>
            </a:bodyPr>
            <a:lstStyle/>
            <a:p>
              <a:pPr algn="l">
                <a:lnSpc>
                  <a:spcPts val="3815"/>
                </a:lnSpc>
                <a:spcBef>
                  <a:spcPct val="0"/>
                </a:spcBef>
              </a:pPr>
              <a:r>
                <a:rPr lang="en-US" sz="3468" spc="-208">
                  <a:solidFill>
                    <a:srgbClr val="000000"/>
                  </a:solidFill>
                  <a:latin typeface="Inter"/>
                  <a:ea typeface="Inter"/>
                  <a:cs typeface="Inter"/>
                  <a:sym typeface="Inter"/>
                </a:rPr>
                <a:t>Comparison</a:t>
              </a:r>
            </a:p>
          </p:txBody>
        </p:sp>
      </p:grpSp>
      <p:grpSp>
        <p:nvGrpSpPr>
          <p:cNvPr name="Group 28" id="28"/>
          <p:cNvGrpSpPr/>
          <p:nvPr/>
        </p:nvGrpSpPr>
        <p:grpSpPr>
          <a:xfrm rot="0">
            <a:off x="794022" y="2609513"/>
            <a:ext cx="6170915" cy="1882129"/>
            <a:chOff x="0" y="0"/>
            <a:chExt cx="8227886" cy="2509505"/>
          </a:xfrm>
        </p:grpSpPr>
        <p:sp>
          <p:nvSpPr>
            <p:cNvPr name="Freeform 29" id="29"/>
            <p:cNvSpPr/>
            <p:nvPr/>
          </p:nvSpPr>
          <p:spPr>
            <a:xfrm flipH="false" flipV="false" rot="0">
              <a:off x="0" y="0"/>
              <a:ext cx="8227886" cy="2509505"/>
            </a:xfrm>
            <a:custGeom>
              <a:avLst/>
              <a:gdLst/>
              <a:ahLst/>
              <a:cxnLst/>
              <a:rect r="r" b="b" t="t" l="l"/>
              <a:pathLst>
                <a:path h="2509505" w="8227886">
                  <a:moveTo>
                    <a:pt x="0" y="0"/>
                  </a:moveTo>
                  <a:lnTo>
                    <a:pt x="8227886" y="0"/>
                  </a:lnTo>
                  <a:lnTo>
                    <a:pt x="8227886" y="2509505"/>
                  </a:lnTo>
                  <a:lnTo>
                    <a:pt x="0" y="2509505"/>
                  </a:lnTo>
                  <a:lnTo>
                    <a:pt x="0" y="0"/>
                  </a:lnTo>
                  <a:close/>
                </a:path>
              </a:pathLst>
            </a:custGeom>
            <a:blipFill>
              <a:blip r:embed="rId4">
                <a:alphaModFix amt="72000"/>
              </a:blip>
              <a:stretch>
                <a:fillRect l="0" t="0" r="0" b="0"/>
              </a:stretch>
            </a:blipFill>
          </p:spPr>
        </p:sp>
        <p:grpSp>
          <p:nvGrpSpPr>
            <p:cNvPr name="Group 30" id="30"/>
            <p:cNvGrpSpPr/>
            <p:nvPr/>
          </p:nvGrpSpPr>
          <p:grpSpPr>
            <a:xfrm rot="0">
              <a:off x="432433" y="178962"/>
              <a:ext cx="7363021" cy="1795672"/>
              <a:chOff x="0" y="0"/>
              <a:chExt cx="3332826" cy="812800"/>
            </a:xfrm>
          </p:grpSpPr>
          <p:sp>
            <p:nvSpPr>
              <p:cNvPr name="Freeform 31" id="31"/>
              <p:cNvSpPr/>
              <p:nvPr/>
            </p:nvSpPr>
            <p:spPr>
              <a:xfrm flipH="false" flipV="false" rot="0">
                <a:off x="0" y="0"/>
                <a:ext cx="3332826" cy="812800"/>
              </a:xfrm>
              <a:custGeom>
                <a:avLst/>
                <a:gdLst/>
                <a:ahLst/>
                <a:cxnLst/>
                <a:rect r="r" b="b" t="t" l="l"/>
                <a:pathLst>
                  <a:path h="812800" w="3332826">
                    <a:moveTo>
                      <a:pt x="21413" y="0"/>
                    </a:moveTo>
                    <a:lnTo>
                      <a:pt x="3311413" y="0"/>
                    </a:lnTo>
                    <a:cubicBezTo>
                      <a:pt x="3323239" y="0"/>
                      <a:pt x="3332826" y="9587"/>
                      <a:pt x="3332826" y="21413"/>
                    </a:cubicBezTo>
                    <a:lnTo>
                      <a:pt x="3332826" y="791387"/>
                    </a:lnTo>
                    <a:cubicBezTo>
                      <a:pt x="3332826" y="797066"/>
                      <a:pt x="3330570" y="802513"/>
                      <a:pt x="3326554" y="806528"/>
                    </a:cubicBezTo>
                    <a:cubicBezTo>
                      <a:pt x="3322539" y="810544"/>
                      <a:pt x="3317092" y="812800"/>
                      <a:pt x="3311413" y="812800"/>
                    </a:cubicBezTo>
                    <a:lnTo>
                      <a:pt x="21413" y="812800"/>
                    </a:lnTo>
                    <a:cubicBezTo>
                      <a:pt x="9587" y="812800"/>
                      <a:pt x="0" y="803213"/>
                      <a:pt x="0" y="791387"/>
                    </a:cubicBezTo>
                    <a:lnTo>
                      <a:pt x="0" y="21413"/>
                    </a:lnTo>
                    <a:cubicBezTo>
                      <a:pt x="0" y="9587"/>
                      <a:pt x="9587" y="0"/>
                      <a:pt x="21413" y="0"/>
                    </a:cubicBezTo>
                    <a:close/>
                  </a:path>
                </a:pathLst>
              </a:custGeom>
              <a:solidFill>
                <a:srgbClr val="FFFFFF"/>
              </a:solidFill>
              <a:ln cap="rnd">
                <a:noFill/>
                <a:prstDash val="solid"/>
                <a:round/>
              </a:ln>
            </p:spPr>
          </p:sp>
          <p:sp>
            <p:nvSpPr>
              <p:cNvPr name="TextBox 32" id="32"/>
              <p:cNvSpPr txBox="true"/>
              <p:nvPr/>
            </p:nvSpPr>
            <p:spPr>
              <a:xfrm>
                <a:off x="0" y="-28575"/>
                <a:ext cx="3332826" cy="841375"/>
              </a:xfrm>
              <a:prstGeom prst="rect">
                <a:avLst/>
              </a:prstGeom>
            </p:spPr>
            <p:txBody>
              <a:bodyPr anchor="ctr" rtlCol="false" tIns="50800" lIns="50800" bIns="50800" rIns="50800"/>
              <a:lstStyle/>
              <a:p>
                <a:pPr algn="ctr">
                  <a:lnSpc>
                    <a:spcPts val="2493"/>
                  </a:lnSpc>
                </a:pPr>
              </a:p>
            </p:txBody>
          </p:sp>
        </p:grpSp>
        <p:sp>
          <p:nvSpPr>
            <p:cNvPr name="TextBox 33" id="33"/>
            <p:cNvSpPr txBox="true"/>
            <p:nvPr/>
          </p:nvSpPr>
          <p:spPr>
            <a:xfrm rot="0">
              <a:off x="2420899" y="748071"/>
              <a:ext cx="3386089" cy="668926"/>
            </a:xfrm>
            <a:prstGeom prst="rect">
              <a:avLst/>
            </a:prstGeom>
          </p:spPr>
          <p:txBody>
            <a:bodyPr anchor="t" rtlCol="false" tIns="0" lIns="0" bIns="0" rIns="0">
              <a:spAutoFit/>
            </a:bodyPr>
            <a:lstStyle/>
            <a:p>
              <a:pPr algn="l">
                <a:lnSpc>
                  <a:spcPts val="3815"/>
                </a:lnSpc>
                <a:spcBef>
                  <a:spcPct val="0"/>
                </a:spcBef>
              </a:pPr>
              <a:r>
                <a:rPr lang="en-US" sz="3468" spc="-208">
                  <a:solidFill>
                    <a:srgbClr val="000000"/>
                  </a:solidFill>
                  <a:latin typeface="Inter"/>
                  <a:ea typeface="Inter"/>
                  <a:cs typeface="Inter"/>
                  <a:sym typeface="Inter"/>
                </a:rPr>
                <a:t>Fear of Failure</a:t>
              </a:r>
            </a:p>
          </p:txBody>
        </p:sp>
      </p:grpSp>
      <p:sp>
        <p:nvSpPr>
          <p:cNvPr name="TextBox 34" id="34"/>
          <p:cNvSpPr txBox="true"/>
          <p:nvPr/>
        </p:nvSpPr>
        <p:spPr>
          <a:xfrm rot="0">
            <a:off x="8382936" y="9063334"/>
            <a:ext cx="8876364" cy="429263"/>
          </a:xfrm>
          <a:prstGeom prst="rect">
            <a:avLst/>
          </a:prstGeom>
        </p:spPr>
        <p:txBody>
          <a:bodyPr anchor="t" rtlCol="false" tIns="0" lIns="0" bIns="0" rIns="0">
            <a:spAutoFit/>
          </a:bodyPr>
          <a:lstStyle/>
          <a:p>
            <a:pPr algn="ctr">
              <a:lnSpc>
                <a:spcPts val="1705"/>
              </a:lnSpc>
              <a:spcBef>
                <a:spcPct val="0"/>
              </a:spcBef>
            </a:pPr>
            <a:r>
              <a:rPr lang="en-US" sz="1550" i="true" spc="-93">
                <a:solidFill>
                  <a:srgbClr val="000000"/>
                </a:solidFill>
                <a:latin typeface="Inter Italics"/>
                <a:ea typeface="Inter Italics"/>
                <a:cs typeface="Inter Italics"/>
                <a:sym typeface="Inter Italics"/>
              </a:rPr>
              <a:t> Start showing up as the version of you who already has the confidence, clarity, and success you want. </a:t>
            </a:r>
          </a:p>
          <a:p>
            <a:pPr algn="ctr">
              <a:lnSpc>
                <a:spcPts val="1705"/>
              </a:lnSpc>
              <a:spcBef>
                <a:spcPct val="0"/>
              </a:spcBef>
            </a:pPr>
            <a:r>
              <a:rPr lang="en-US" b="true" sz="1550" i="true" spc="-93">
                <a:solidFill>
                  <a:srgbClr val="000000"/>
                </a:solidFill>
                <a:latin typeface="Inter Bold Italics"/>
                <a:ea typeface="Inter Bold Italics"/>
                <a:cs typeface="Inter Bold Italics"/>
                <a:sym typeface="Inter Bold Italics"/>
              </a:rPr>
              <a:t>Ask yourself: What would future me do?</a:t>
            </a:r>
          </a:p>
        </p:txBody>
      </p:sp>
      <p:grpSp>
        <p:nvGrpSpPr>
          <p:cNvPr name="Group 35" id="35"/>
          <p:cNvGrpSpPr/>
          <p:nvPr/>
        </p:nvGrpSpPr>
        <p:grpSpPr>
          <a:xfrm rot="0">
            <a:off x="7867336" y="2602823"/>
            <a:ext cx="9391964" cy="1895509"/>
            <a:chOff x="0" y="0"/>
            <a:chExt cx="12522618" cy="2527346"/>
          </a:xfrm>
        </p:grpSpPr>
        <p:grpSp>
          <p:nvGrpSpPr>
            <p:cNvPr name="Group 36" id="36"/>
            <p:cNvGrpSpPr/>
            <p:nvPr/>
          </p:nvGrpSpPr>
          <p:grpSpPr>
            <a:xfrm rot="0">
              <a:off x="304732" y="410389"/>
              <a:ext cx="12217886" cy="2116957"/>
              <a:chOff x="0" y="0"/>
              <a:chExt cx="2413410" cy="418164"/>
            </a:xfrm>
          </p:grpSpPr>
          <p:sp>
            <p:nvSpPr>
              <p:cNvPr name="Freeform 37" id="37"/>
              <p:cNvSpPr/>
              <p:nvPr/>
            </p:nvSpPr>
            <p:spPr>
              <a:xfrm flipH="false" flipV="false" rot="0">
                <a:off x="0" y="0"/>
                <a:ext cx="2413410" cy="418164"/>
              </a:xfrm>
              <a:custGeom>
                <a:avLst/>
                <a:gdLst/>
                <a:ahLst/>
                <a:cxnLst/>
                <a:rect r="r" b="b" t="t" l="l"/>
                <a:pathLst>
                  <a:path h="418164" w="2413410">
                    <a:moveTo>
                      <a:pt x="29571" y="0"/>
                    </a:moveTo>
                    <a:lnTo>
                      <a:pt x="2383839" y="0"/>
                    </a:lnTo>
                    <a:cubicBezTo>
                      <a:pt x="2400171" y="0"/>
                      <a:pt x="2413410" y="13239"/>
                      <a:pt x="2413410" y="29571"/>
                    </a:cubicBezTo>
                    <a:lnTo>
                      <a:pt x="2413410" y="388594"/>
                    </a:lnTo>
                    <a:cubicBezTo>
                      <a:pt x="2413410" y="404925"/>
                      <a:pt x="2400171" y="418164"/>
                      <a:pt x="2383839" y="418164"/>
                    </a:cubicBezTo>
                    <a:lnTo>
                      <a:pt x="29571" y="418164"/>
                    </a:lnTo>
                    <a:cubicBezTo>
                      <a:pt x="21728" y="418164"/>
                      <a:pt x="14207" y="415049"/>
                      <a:pt x="8661" y="409503"/>
                    </a:cubicBezTo>
                    <a:cubicBezTo>
                      <a:pt x="3115" y="403958"/>
                      <a:pt x="0" y="396436"/>
                      <a:pt x="0" y="388594"/>
                    </a:cubicBezTo>
                    <a:lnTo>
                      <a:pt x="0" y="29571"/>
                    </a:lnTo>
                    <a:cubicBezTo>
                      <a:pt x="0" y="13239"/>
                      <a:pt x="13239" y="0"/>
                      <a:pt x="29571" y="0"/>
                    </a:cubicBezTo>
                    <a:close/>
                  </a:path>
                </a:pathLst>
              </a:custGeom>
              <a:solidFill>
                <a:srgbClr val="51748B">
                  <a:alpha val="21961"/>
                </a:srgbClr>
              </a:solidFill>
              <a:ln cap="rnd">
                <a:noFill/>
                <a:prstDash val="solid"/>
                <a:round/>
              </a:ln>
            </p:spPr>
          </p:sp>
          <p:sp>
            <p:nvSpPr>
              <p:cNvPr name="TextBox 38" id="38"/>
              <p:cNvSpPr txBox="true"/>
              <p:nvPr/>
            </p:nvSpPr>
            <p:spPr>
              <a:xfrm>
                <a:off x="0" y="-28575"/>
                <a:ext cx="2413410" cy="446739"/>
              </a:xfrm>
              <a:prstGeom prst="rect">
                <a:avLst/>
              </a:prstGeom>
            </p:spPr>
            <p:txBody>
              <a:bodyPr anchor="ctr" rtlCol="false" tIns="50800" lIns="50800" bIns="50800" rIns="50800"/>
              <a:lstStyle/>
              <a:p>
                <a:pPr algn="ctr">
                  <a:lnSpc>
                    <a:spcPts val="2493"/>
                  </a:lnSpc>
                </a:pPr>
              </a:p>
            </p:txBody>
          </p:sp>
        </p:grpSp>
        <p:sp>
          <p:nvSpPr>
            <p:cNvPr name="TextBox 39" id="39"/>
            <p:cNvSpPr txBox="true"/>
            <p:nvPr/>
          </p:nvSpPr>
          <p:spPr>
            <a:xfrm rot="0">
              <a:off x="1453006" y="1095011"/>
              <a:ext cx="10376386" cy="777663"/>
            </a:xfrm>
            <a:prstGeom prst="rect">
              <a:avLst/>
            </a:prstGeom>
          </p:spPr>
          <p:txBody>
            <a:bodyPr anchor="t" rtlCol="false" tIns="0" lIns="0" bIns="0" rIns="0">
              <a:spAutoFit/>
            </a:bodyPr>
            <a:lstStyle/>
            <a:p>
              <a:pPr algn="l">
                <a:lnSpc>
                  <a:spcPts val="2254"/>
                </a:lnSpc>
                <a:spcBef>
                  <a:spcPct val="0"/>
                </a:spcBef>
              </a:pPr>
              <a:r>
                <a:rPr lang="en-US" sz="2049" b="true">
                  <a:solidFill>
                    <a:srgbClr val="000000"/>
                  </a:solidFill>
                  <a:latin typeface="Helvetica Now Display Bold"/>
                  <a:ea typeface="Helvetica Now Display Bold"/>
                  <a:cs typeface="Helvetica Now Display Bold"/>
                  <a:sym typeface="Helvetica Now Display Bold"/>
                </a:rPr>
                <a:t>Have you experienced any of these roadblocks? How did you overcome them?</a:t>
              </a:r>
            </a:p>
          </p:txBody>
        </p:sp>
        <p:grpSp>
          <p:nvGrpSpPr>
            <p:cNvPr name="Group 40" id="40"/>
            <p:cNvGrpSpPr/>
            <p:nvPr/>
          </p:nvGrpSpPr>
          <p:grpSpPr>
            <a:xfrm rot="0">
              <a:off x="0" y="0"/>
              <a:ext cx="1058505" cy="1058505"/>
              <a:chOff x="0" y="0"/>
              <a:chExt cx="812800" cy="812800"/>
            </a:xfrm>
          </p:grpSpPr>
          <p:sp>
            <p:nvSpPr>
              <p:cNvPr name="Freeform 41" id="4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42" id="42"/>
              <p:cNvSpPr txBox="true"/>
              <p:nvPr/>
            </p:nvSpPr>
            <p:spPr>
              <a:xfrm>
                <a:off x="76200" y="47625"/>
                <a:ext cx="660400" cy="688975"/>
              </a:xfrm>
              <a:prstGeom prst="rect">
                <a:avLst/>
              </a:prstGeom>
            </p:spPr>
            <p:txBody>
              <a:bodyPr anchor="ctr" rtlCol="false" tIns="45165" lIns="45165" bIns="45165" rIns="45165"/>
              <a:lstStyle/>
              <a:p>
                <a:pPr algn="ctr">
                  <a:lnSpc>
                    <a:spcPts val="2493"/>
                  </a:lnSpc>
                </a:pPr>
              </a:p>
            </p:txBody>
          </p:sp>
        </p:grpSp>
        <p:sp>
          <p:nvSpPr>
            <p:cNvPr name="Freeform 43" id="43"/>
            <p:cNvSpPr/>
            <p:nvPr/>
          </p:nvSpPr>
          <p:spPr>
            <a:xfrm flipH="false" flipV="false" rot="0">
              <a:off x="0" y="0"/>
              <a:ext cx="1058505" cy="1058505"/>
            </a:xfrm>
            <a:custGeom>
              <a:avLst/>
              <a:gdLst/>
              <a:ahLst/>
              <a:cxnLst/>
              <a:rect r="r" b="b" t="t" l="l"/>
              <a:pathLst>
                <a:path h="1058505" w="1058505">
                  <a:moveTo>
                    <a:pt x="0" y="0"/>
                  </a:moveTo>
                  <a:lnTo>
                    <a:pt x="1058505" y="0"/>
                  </a:lnTo>
                  <a:lnTo>
                    <a:pt x="1058505" y="1058505"/>
                  </a:lnTo>
                  <a:lnTo>
                    <a:pt x="0" y="105850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437519" y="1596726"/>
            <a:ext cx="10821781" cy="3486054"/>
            <a:chOff x="0" y="0"/>
            <a:chExt cx="14429042" cy="4648072"/>
          </a:xfrm>
        </p:grpSpPr>
        <p:sp>
          <p:nvSpPr>
            <p:cNvPr name="Freeform 3" id="3"/>
            <p:cNvSpPr/>
            <p:nvPr/>
          </p:nvSpPr>
          <p:spPr>
            <a:xfrm flipH="false" flipV="false" rot="5400000">
              <a:off x="-718348" y="752829"/>
              <a:ext cx="4579111" cy="3142415"/>
            </a:xfrm>
            <a:custGeom>
              <a:avLst/>
              <a:gdLst/>
              <a:ahLst/>
              <a:cxnLst/>
              <a:rect r="r" b="b" t="t" l="l"/>
              <a:pathLst>
                <a:path h="3142415" w="4579111">
                  <a:moveTo>
                    <a:pt x="0" y="0"/>
                  </a:moveTo>
                  <a:lnTo>
                    <a:pt x="4579111" y="0"/>
                  </a:lnTo>
                  <a:lnTo>
                    <a:pt x="4579111" y="3142414"/>
                  </a:lnTo>
                  <a:lnTo>
                    <a:pt x="0" y="3142414"/>
                  </a:lnTo>
                  <a:lnTo>
                    <a:pt x="0" y="0"/>
                  </a:lnTo>
                  <a:close/>
                </a:path>
              </a:pathLst>
            </a:custGeom>
            <a:blipFill>
              <a:blip r:embed="rId2">
                <a:alphaModFix amt="36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83018" y="320591"/>
              <a:ext cx="2741539" cy="3881190"/>
            </a:xfrm>
            <a:custGeom>
              <a:avLst/>
              <a:gdLst/>
              <a:ahLst/>
              <a:cxnLst/>
              <a:rect r="r" b="b" t="t" l="l"/>
              <a:pathLst>
                <a:path h="3881190" w="2741539">
                  <a:moveTo>
                    <a:pt x="0" y="0"/>
                  </a:moveTo>
                  <a:lnTo>
                    <a:pt x="2741539" y="0"/>
                  </a:lnTo>
                  <a:lnTo>
                    <a:pt x="2741539" y="3881191"/>
                  </a:lnTo>
                  <a:lnTo>
                    <a:pt x="0" y="3881191"/>
                  </a:lnTo>
                  <a:lnTo>
                    <a:pt x="0" y="0"/>
                  </a:lnTo>
                  <a:close/>
                </a:path>
              </a:pathLst>
            </a:custGeom>
            <a:blipFill>
              <a:blip r:embed="rId4"/>
              <a:stretch>
                <a:fillRect l="0" t="0" r="0" b="0"/>
              </a:stretch>
            </a:blipFill>
          </p:spPr>
        </p:sp>
        <p:sp>
          <p:nvSpPr>
            <p:cNvPr name="Freeform 5" id="5"/>
            <p:cNvSpPr/>
            <p:nvPr/>
          </p:nvSpPr>
          <p:spPr>
            <a:xfrm flipH="false" flipV="false" rot="5400000">
              <a:off x="3042250" y="718348"/>
              <a:ext cx="4579111" cy="3142415"/>
            </a:xfrm>
            <a:custGeom>
              <a:avLst/>
              <a:gdLst/>
              <a:ahLst/>
              <a:cxnLst/>
              <a:rect r="r" b="b" t="t" l="l"/>
              <a:pathLst>
                <a:path h="3142415" w="4579111">
                  <a:moveTo>
                    <a:pt x="0" y="0"/>
                  </a:moveTo>
                  <a:lnTo>
                    <a:pt x="4579110" y="0"/>
                  </a:lnTo>
                  <a:lnTo>
                    <a:pt x="4579110" y="3142415"/>
                  </a:lnTo>
                  <a:lnTo>
                    <a:pt x="0" y="3142415"/>
                  </a:lnTo>
                  <a:lnTo>
                    <a:pt x="0" y="0"/>
                  </a:lnTo>
                  <a:close/>
                </a:path>
              </a:pathLst>
            </a:custGeom>
            <a:blipFill>
              <a:blip r:embed="rId2">
                <a:alphaModFix amt="36000"/>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3988248" y="348960"/>
              <a:ext cx="2691278" cy="3881190"/>
            </a:xfrm>
            <a:custGeom>
              <a:avLst/>
              <a:gdLst/>
              <a:ahLst/>
              <a:cxnLst/>
              <a:rect r="r" b="b" t="t" l="l"/>
              <a:pathLst>
                <a:path h="3881190" w="2691278">
                  <a:moveTo>
                    <a:pt x="0" y="0"/>
                  </a:moveTo>
                  <a:lnTo>
                    <a:pt x="2691278" y="0"/>
                  </a:lnTo>
                  <a:lnTo>
                    <a:pt x="2691278" y="3881191"/>
                  </a:lnTo>
                  <a:lnTo>
                    <a:pt x="0" y="3881191"/>
                  </a:lnTo>
                  <a:lnTo>
                    <a:pt x="0" y="0"/>
                  </a:lnTo>
                  <a:close/>
                </a:path>
              </a:pathLst>
            </a:custGeom>
            <a:blipFill>
              <a:blip r:embed="rId5"/>
              <a:stretch>
                <a:fillRect l="0" t="0" r="0" b="0"/>
              </a:stretch>
            </a:blipFill>
          </p:spPr>
        </p:sp>
        <p:sp>
          <p:nvSpPr>
            <p:cNvPr name="Freeform 7" id="7"/>
            <p:cNvSpPr/>
            <p:nvPr/>
          </p:nvSpPr>
          <p:spPr>
            <a:xfrm flipH="false" flipV="false" rot="5400000">
              <a:off x="6802847" y="787309"/>
              <a:ext cx="4579111" cy="3142415"/>
            </a:xfrm>
            <a:custGeom>
              <a:avLst/>
              <a:gdLst/>
              <a:ahLst/>
              <a:cxnLst/>
              <a:rect r="r" b="b" t="t" l="l"/>
              <a:pathLst>
                <a:path h="3142415" w="4579111">
                  <a:moveTo>
                    <a:pt x="0" y="0"/>
                  </a:moveTo>
                  <a:lnTo>
                    <a:pt x="4579111" y="0"/>
                  </a:lnTo>
                  <a:lnTo>
                    <a:pt x="4579111" y="3142415"/>
                  </a:lnTo>
                  <a:lnTo>
                    <a:pt x="0" y="3142415"/>
                  </a:lnTo>
                  <a:lnTo>
                    <a:pt x="0" y="0"/>
                  </a:lnTo>
                  <a:close/>
                </a:path>
              </a:pathLst>
            </a:custGeom>
            <a:blipFill>
              <a:blip r:embed="rId2">
                <a:alphaModFix amt="36000"/>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7744960" y="342849"/>
              <a:ext cx="2734626" cy="3887302"/>
            </a:xfrm>
            <a:custGeom>
              <a:avLst/>
              <a:gdLst/>
              <a:ahLst/>
              <a:cxnLst/>
              <a:rect r="r" b="b" t="t" l="l"/>
              <a:pathLst>
                <a:path h="3887302" w="2734626">
                  <a:moveTo>
                    <a:pt x="0" y="0"/>
                  </a:moveTo>
                  <a:lnTo>
                    <a:pt x="2734625" y="0"/>
                  </a:lnTo>
                  <a:lnTo>
                    <a:pt x="2734625" y="3887302"/>
                  </a:lnTo>
                  <a:lnTo>
                    <a:pt x="0" y="3887302"/>
                  </a:lnTo>
                  <a:lnTo>
                    <a:pt x="0" y="0"/>
                  </a:lnTo>
                  <a:close/>
                </a:path>
              </a:pathLst>
            </a:custGeom>
            <a:blipFill>
              <a:blip r:embed="rId6"/>
              <a:stretch>
                <a:fillRect l="0" t="0" r="0" b="0"/>
              </a:stretch>
            </a:blipFill>
          </p:spPr>
        </p:sp>
        <p:sp>
          <p:nvSpPr>
            <p:cNvPr name="Freeform 9" id="9"/>
            <p:cNvSpPr/>
            <p:nvPr/>
          </p:nvSpPr>
          <p:spPr>
            <a:xfrm flipH="false" flipV="false" rot="5400000">
              <a:off x="10568279" y="718348"/>
              <a:ext cx="4579111" cy="3142415"/>
            </a:xfrm>
            <a:custGeom>
              <a:avLst/>
              <a:gdLst/>
              <a:ahLst/>
              <a:cxnLst/>
              <a:rect r="r" b="b" t="t" l="l"/>
              <a:pathLst>
                <a:path h="3142415" w="4579111">
                  <a:moveTo>
                    <a:pt x="0" y="0"/>
                  </a:moveTo>
                  <a:lnTo>
                    <a:pt x="4579111" y="0"/>
                  </a:lnTo>
                  <a:lnTo>
                    <a:pt x="4579111" y="3142415"/>
                  </a:lnTo>
                  <a:lnTo>
                    <a:pt x="0" y="3142415"/>
                  </a:lnTo>
                  <a:lnTo>
                    <a:pt x="0" y="0"/>
                  </a:lnTo>
                  <a:close/>
                </a:path>
              </a:pathLst>
            </a:custGeom>
            <a:blipFill>
              <a:blip r:embed="rId2">
                <a:alphaModFix amt="36000"/>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false" rot="0">
              <a:off x="11514277" y="348960"/>
              <a:ext cx="2691278" cy="3881190"/>
            </a:xfrm>
            <a:custGeom>
              <a:avLst/>
              <a:gdLst/>
              <a:ahLst/>
              <a:cxnLst/>
              <a:rect r="r" b="b" t="t" l="l"/>
              <a:pathLst>
                <a:path h="3881190" w="2691278">
                  <a:moveTo>
                    <a:pt x="0" y="0"/>
                  </a:moveTo>
                  <a:lnTo>
                    <a:pt x="2691278" y="0"/>
                  </a:lnTo>
                  <a:lnTo>
                    <a:pt x="2691278" y="3881191"/>
                  </a:lnTo>
                  <a:lnTo>
                    <a:pt x="0" y="3881191"/>
                  </a:lnTo>
                  <a:lnTo>
                    <a:pt x="0" y="0"/>
                  </a:lnTo>
                  <a:close/>
                </a:path>
              </a:pathLst>
            </a:custGeom>
            <a:blipFill>
              <a:blip r:embed="rId5"/>
              <a:stretch>
                <a:fillRect l="0" t="0" r="0" b="0"/>
              </a:stretch>
            </a:blipFill>
          </p:spPr>
        </p:sp>
        <p:sp>
          <p:nvSpPr>
            <p:cNvPr name="Freeform 11" id="11"/>
            <p:cNvSpPr/>
            <p:nvPr/>
          </p:nvSpPr>
          <p:spPr>
            <a:xfrm flipH="false" flipV="false" rot="0">
              <a:off x="11507266" y="348103"/>
              <a:ext cx="2723721" cy="3631628"/>
            </a:xfrm>
            <a:custGeom>
              <a:avLst/>
              <a:gdLst/>
              <a:ahLst/>
              <a:cxnLst/>
              <a:rect r="r" b="b" t="t" l="l"/>
              <a:pathLst>
                <a:path h="3631628" w="2723721">
                  <a:moveTo>
                    <a:pt x="0" y="0"/>
                  </a:moveTo>
                  <a:lnTo>
                    <a:pt x="2723721" y="0"/>
                  </a:lnTo>
                  <a:lnTo>
                    <a:pt x="2723721" y="3631628"/>
                  </a:lnTo>
                  <a:lnTo>
                    <a:pt x="0" y="3631628"/>
                  </a:lnTo>
                  <a:lnTo>
                    <a:pt x="0" y="0"/>
                  </a:lnTo>
                  <a:close/>
                </a:path>
              </a:pathLst>
            </a:custGeom>
            <a:blipFill>
              <a:blip r:embed="rId7"/>
              <a:stretch>
                <a:fillRect l="0" t="0" r="0" b="0"/>
              </a:stretch>
            </a:blipFill>
            <a:ln cap="sq">
              <a:noFill/>
              <a:prstDash val="solid"/>
              <a:miter/>
            </a:ln>
          </p:spPr>
        </p:sp>
      </p:grpSp>
      <p:grpSp>
        <p:nvGrpSpPr>
          <p:cNvPr name="Group 12" id="12"/>
          <p:cNvGrpSpPr/>
          <p:nvPr/>
        </p:nvGrpSpPr>
        <p:grpSpPr>
          <a:xfrm rot="0">
            <a:off x="6437519" y="5203783"/>
            <a:ext cx="10821781" cy="3486491"/>
            <a:chOff x="0" y="0"/>
            <a:chExt cx="14429042" cy="4648655"/>
          </a:xfrm>
        </p:grpSpPr>
        <p:sp>
          <p:nvSpPr>
            <p:cNvPr name="Freeform 13" id="13"/>
            <p:cNvSpPr/>
            <p:nvPr/>
          </p:nvSpPr>
          <p:spPr>
            <a:xfrm flipH="false" flipV="false" rot="5400000">
              <a:off x="-718438" y="752923"/>
              <a:ext cx="4579685" cy="3142809"/>
            </a:xfrm>
            <a:custGeom>
              <a:avLst/>
              <a:gdLst/>
              <a:ahLst/>
              <a:cxnLst/>
              <a:rect r="r" b="b" t="t" l="l"/>
              <a:pathLst>
                <a:path h="3142809" w="4579685">
                  <a:moveTo>
                    <a:pt x="0" y="0"/>
                  </a:moveTo>
                  <a:lnTo>
                    <a:pt x="4579685" y="0"/>
                  </a:lnTo>
                  <a:lnTo>
                    <a:pt x="4579685" y="3142809"/>
                  </a:lnTo>
                  <a:lnTo>
                    <a:pt x="0" y="3142809"/>
                  </a:lnTo>
                  <a:lnTo>
                    <a:pt x="0" y="0"/>
                  </a:lnTo>
                  <a:close/>
                </a:path>
              </a:pathLst>
            </a:custGeom>
            <a:blipFill>
              <a:blip r:embed="rId2">
                <a:alphaModFix amt="36000"/>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180523" y="318106"/>
              <a:ext cx="2753820" cy="3880142"/>
            </a:xfrm>
            <a:custGeom>
              <a:avLst/>
              <a:gdLst/>
              <a:ahLst/>
              <a:cxnLst/>
              <a:rect r="r" b="b" t="t" l="l"/>
              <a:pathLst>
                <a:path h="3880142" w="2753820">
                  <a:moveTo>
                    <a:pt x="0" y="0"/>
                  </a:moveTo>
                  <a:lnTo>
                    <a:pt x="2753819" y="0"/>
                  </a:lnTo>
                  <a:lnTo>
                    <a:pt x="2753819" y="3880142"/>
                  </a:lnTo>
                  <a:lnTo>
                    <a:pt x="0" y="3880142"/>
                  </a:lnTo>
                  <a:lnTo>
                    <a:pt x="0" y="0"/>
                  </a:lnTo>
                  <a:close/>
                </a:path>
              </a:pathLst>
            </a:custGeom>
            <a:blipFill>
              <a:blip r:embed="rId8"/>
              <a:stretch>
                <a:fillRect l="0" t="0" r="0" b="-7389"/>
              </a:stretch>
            </a:blipFill>
          </p:spPr>
        </p:sp>
        <p:sp>
          <p:nvSpPr>
            <p:cNvPr name="Freeform 15" id="15"/>
            <p:cNvSpPr/>
            <p:nvPr/>
          </p:nvSpPr>
          <p:spPr>
            <a:xfrm flipH="false" flipV="false" rot="5400000">
              <a:off x="3042631" y="718438"/>
              <a:ext cx="4579685" cy="3142809"/>
            </a:xfrm>
            <a:custGeom>
              <a:avLst/>
              <a:gdLst/>
              <a:ahLst/>
              <a:cxnLst/>
              <a:rect r="r" b="b" t="t" l="l"/>
              <a:pathLst>
                <a:path h="3142809" w="4579685">
                  <a:moveTo>
                    <a:pt x="0" y="0"/>
                  </a:moveTo>
                  <a:lnTo>
                    <a:pt x="4579686" y="0"/>
                  </a:lnTo>
                  <a:lnTo>
                    <a:pt x="4579686" y="3142809"/>
                  </a:lnTo>
                  <a:lnTo>
                    <a:pt x="0" y="3142809"/>
                  </a:lnTo>
                  <a:lnTo>
                    <a:pt x="0" y="0"/>
                  </a:lnTo>
                  <a:close/>
                </a:path>
              </a:pathLst>
            </a:custGeom>
            <a:blipFill>
              <a:blip r:embed="rId2">
                <a:alphaModFix amt="36000"/>
                <a:extLst>
                  <a:ext uri="{96DAC541-7B7A-43D3-8B79-37D633B846F1}">
                    <asvg:svgBlip xmlns:asvg="http://schemas.microsoft.com/office/drawing/2016/SVG/main" r:embed="rId3"/>
                  </a:ext>
                </a:extLst>
              </a:blip>
              <a:stretch>
                <a:fillRect l="0" t="0" r="0" b="0"/>
              </a:stretch>
            </a:blipFill>
          </p:spPr>
        </p:sp>
        <p:sp>
          <p:nvSpPr>
            <p:cNvPr name="Freeform 16" id="16"/>
            <p:cNvSpPr/>
            <p:nvPr/>
          </p:nvSpPr>
          <p:spPr>
            <a:xfrm flipH="false" flipV="false" rot="0">
              <a:off x="3994778" y="348874"/>
              <a:ext cx="2678712" cy="3874167"/>
            </a:xfrm>
            <a:custGeom>
              <a:avLst/>
              <a:gdLst/>
              <a:ahLst/>
              <a:cxnLst/>
              <a:rect r="r" b="b" t="t" l="l"/>
              <a:pathLst>
                <a:path h="3874167" w="2678712">
                  <a:moveTo>
                    <a:pt x="0" y="0"/>
                  </a:moveTo>
                  <a:lnTo>
                    <a:pt x="2678712" y="0"/>
                  </a:lnTo>
                  <a:lnTo>
                    <a:pt x="2678712" y="3874167"/>
                  </a:lnTo>
                  <a:lnTo>
                    <a:pt x="0" y="3874167"/>
                  </a:lnTo>
                  <a:lnTo>
                    <a:pt x="0" y="0"/>
                  </a:lnTo>
                  <a:close/>
                </a:path>
              </a:pathLst>
            </a:custGeom>
            <a:blipFill>
              <a:blip r:embed="rId9"/>
              <a:stretch>
                <a:fillRect l="0" t="0" r="0" b="-5322"/>
              </a:stretch>
            </a:blipFill>
          </p:spPr>
        </p:sp>
        <p:sp>
          <p:nvSpPr>
            <p:cNvPr name="Freeform 17" id="17"/>
            <p:cNvSpPr/>
            <p:nvPr/>
          </p:nvSpPr>
          <p:spPr>
            <a:xfrm flipH="false" flipV="false" rot="5400000">
              <a:off x="6803701" y="787408"/>
              <a:ext cx="4579685" cy="3142809"/>
            </a:xfrm>
            <a:custGeom>
              <a:avLst/>
              <a:gdLst/>
              <a:ahLst/>
              <a:cxnLst/>
              <a:rect r="r" b="b" t="t" l="l"/>
              <a:pathLst>
                <a:path h="3142809" w="4579685">
                  <a:moveTo>
                    <a:pt x="0" y="0"/>
                  </a:moveTo>
                  <a:lnTo>
                    <a:pt x="4579685" y="0"/>
                  </a:lnTo>
                  <a:lnTo>
                    <a:pt x="4579685" y="3142809"/>
                  </a:lnTo>
                  <a:lnTo>
                    <a:pt x="0" y="3142809"/>
                  </a:lnTo>
                  <a:lnTo>
                    <a:pt x="0" y="0"/>
                  </a:lnTo>
                  <a:close/>
                </a:path>
              </a:pathLst>
            </a:custGeom>
            <a:blipFill>
              <a:blip r:embed="rId2">
                <a:alphaModFix amt="36000"/>
                <a:extLst>
                  <a:ext uri="{96DAC541-7B7A-43D3-8B79-37D633B846F1}">
                    <asvg:svgBlip xmlns:asvg="http://schemas.microsoft.com/office/drawing/2016/SVG/main" r:embed="rId3"/>
                  </a:ext>
                </a:extLst>
              </a:blip>
              <a:stretch>
                <a:fillRect l="0" t="0" r="0" b="0"/>
              </a:stretch>
            </a:blipFill>
          </p:spPr>
        </p:sp>
        <p:sp>
          <p:nvSpPr>
            <p:cNvPr name="Freeform 18" id="18"/>
            <p:cNvSpPr/>
            <p:nvPr/>
          </p:nvSpPr>
          <p:spPr>
            <a:xfrm flipH="false" flipV="false" rot="0">
              <a:off x="7721920" y="352025"/>
              <a:ext cx="2743248" cy="3875635"/>
            </a:xfrm>
            <a:custGeom>
              <a:avLst/>
              <a:gdLst/>
              <a:ahLst/>
              <a:cxnLst/>
              <a:rect r="r" b="b" t="t" l="l"/>
              <a:pathLst>
                <a:path h="3875635" w="2743248">
                  <a:moveTo>
                    <a:pt x="0" y="0"/>
                  </a:moveTo>
                  <a:lnTo>
                    <a:pt x="2743247" y="0"/>
                  </a:lnTo>
                  <a:lnTo>
                    <a:pt x="2743247" y="3875635"/>
                  </a:lnTo>
                  <a:lnTo>
                    <a:pt x="0" y="3875635"/>
                  </a:lnTo>
                  <a:lnTo>
                    <a:pt x="0" y="0"/>
                  </a:lnTo>
                  <a:close/>
                </a:path>
              </a:pathLst>
            </a:custGeom>
            <a:blipFill>
              <a:blip r:embed="rId10"/>
              <a:stretch>
                <a:fillRect l="0" t="0" r="0" b="0"/>
              </a:stretch>
            </a:blipFill>
          </p:spPr>
        </p:sp>
        <p:sp>
          <p:nvSpPr>
            <p:cNvPr name="Freeform 19" id="19"/>
            <p:cNvSpPr/>
            <p:nvPr/>
          </p:nvSpPr>
          <p:spPr>
            <a:xfrm flipH="false" flipV="false" rot="5400000">
              <a:off x="10567794" y="787408"/>
              <a:ext cx="4579685" cy="3142809"/>
            </a:xfrm>
            <a:custGeom>
              <a:avLst/>
              <a:gdLst/>
              <a:ahLst/>
              <a:cxnLst/>
              <a:rect r="r" b="b" t="t" l="l"/>
              <a:pathLst>
                <a:path h="3142809" w="4579685">
                  <a:moveTo>
                    <a:pt x="0" y="0"/>
                  </a:moveTo>
                  <a:lnTo>
                    <a:pt x="4579686" y="0"/>
                  </a:lnTo>
                  <a:lnTo>
                    <a:pt x="4579686" y="3142809"/>
                  </a:lnTo>
                  <a:lnTo>
                    <a:pt x="0" y="3142809"/>
                  </a:lnTo>
                  <a:lnTo>
                    <a:pt x="0" y="0"/>
                  </a:lnTo>
                  <a:close/>
                </a:path>
              </a:pathLst>
            </a:custGeom>
            <a:blipFill>
              <a:blip r:embed="rId2">
                <a:alphaModFix amt="36000"/>
                <a:extLst>
                  <a:ext uri="{96DAC541-7B7A-43D3-8B79-37D633B846F1}">
                    <asvg:svgBlip xmlns:asvg="http://schemas.microsoft.com/office/drawing/2016/SVG/main" r:embed="rId3"/>
                  </a:ext>
                </a:extLst>
              </a:blip>
              <a:stretch>
                <a:fillRect l="0" t="0" r="0" b="0"/>
              </a:stretch>
            </a:blipFill>
          </p:spPr>
        </p:sp>
        <p:sp>
          <p:nvSpPr>
            <p:cNvPr name="Freeform 20" id="20"/>
            <p:cNvSpPr/>
            <p:nvPr/>
          </p:nvSpPr>
          <p:spPr>
            <a:xfrm flipH="false" flipV="false" rot="0">
              <a:off x="11487992" y="347324"/>
              <a:ext cx="2739291" cy="3885038"/>
            </a:xfrm>
            <a:custGeom>
              <a:avLst/>
              <a:gdLst/>
              <a:ahLst/>
              <a:cxnLst/>
              <a:rect r="r" b="b" t="t" l="l"/>
              <a:pathLst>
                <a:path h="3885038" w="2739291">
                  <a:moveTo>
                    <a:pt x="0" y="0"/>
                  </a:moveTo>
                  <a:lnTo>
                    <a:pt x="2739291" y="0"/>
                  </a:lnTo>
                  <a:lnTo>
                    <a:pt x="2739291" y="3885037"/>
                  </a:lnTo>
                  <a:lnTo>
                    <a:pt x="0" y="3885037"/>
                  </a:lnTo>
                  <a:lnTo>
                    <a:pt x="0" y="0"/>
                  </a:lnTo>
                  <a:close/>
                </a:path>
              </a:pathLst>
            </a:custGeom>
            <a:blipFill>
              <a:blip r:embed="rId11"/>
              <a:stretch>
                <a:fillRect l="-679" t="0" r="0" b="0"/>
              </a:stretch>
            </a:blipFill>
          </p:spPr>
        </p:sp>
      </p:grpSp>
      <p:sp>
        <p:nvSpPr>
          <p:cNvPr name="TextBox 21" id="21"/>
          <p:cNvSpPr txBox="true"/>
          <p:nvPr/>
        </p:nvSpPr>
        <p:spPr>
          <a:xfrm rot="0">
            <a:off x="1028700" y="3708400"/>
            <a:ext cx="4855755" cy="2936875"/>
          </a:xfrm>
          <a:prstGeom prst="rect">
            <a:avLst/>
          </a:prstGeom>
        </p:spPr>
        <p:txBody>
          <a:bodyPr anchor="t" rtlCol="false" tIns="0" lIns="0" bIns="0" rIns="0">
            <a:spAutoFit/>
          </a:bodyPr>
          <a:lstStyle/>
          <a:p>
            <a:pPr algn="l">
              <a:lnSpc>
                <a:spcPts val="7699"/>
              </a:lnSpc>
            </a:pPr>
            <a:r>
              <a:rPr lang="en-US" sz="6999" spc="-419">
                <a:solidFill>
                  <a:srgbClr val="51748B">
                    <a:alpha val="60000"/>
                  </a:srgbClr>
                </a:solidFill>
                <a:latin typeface="Inter"/>
                <a:ea typeface="Inter"/>
                <a:cs typeface="Inter"/>
                <a:sym typeface="Inter"/>
              </a:rPr>
              <a:t>Perry University</a:t>
            </a:r>
            <a:r>
              <a:rPr lang="en-US" sz="6999" spc="-419">
                <a:solidFill>
                  <a:srgbClr val="303030">
                    <a:alpha val="60000"/>
                  </a:srgbClr>
                </a:solidFill>
                <a:latin typeface="Inter"/>
                <a:ea typeface="Inter"/>
                <a:cs typeface="Inter"/>
                <a:sym typeface="Inter"/>
              </a:rPr>
              <a:t> Resources</a:t>
            </a:r>
          </a:p>
        </p:txBody>
      </p:sp>
    </p:spTree>
  </p:cSld>
  <p:clrMapOvr>
    <a:masterClrMapping/>
  </p:clrMapOvr>
</p:sld>
</file>

<file path=ppt/slides/slide47.xml><?xml version="1.0" encoding="utf-8"?>
<p:sld xmlns:p="http://schemas.openxmlformats.org/presentationml/2006/main" xmlns:a="http://schemas.openxmlformats.org/drawingml/2006/main">
  <p:cSld>
    <p:bg>
      <p:bgPr>
        <a:solidFill>
          <a:srgbClr val="51748B"/>
        </a:solidFill>
      </p:bgPr>
    </p:bg>
    <p:spTree>
      <p:nvGrpSpPr>
        <p:cNvPr id="1" name=""/>
        <p:cNvGrpSpPr/>
        <p:nvPr/>
      </p:nvGrpSpPr>
      <p:grpSpPr>
        <a:xfrm>
          <a:off x="0" y="0"/>
          <a:ext cx="0" cy="0"/>
          <a:chOff x="0" y="0"/>
          <a:chExt cx="0" cy="0"/>
        </a:xfrm>
      </p:grpSpPr>
      <p:sp>
        <p:nvSpPr>
          <p:cNvPr name="TextBox 2" id="2"/>
          <p:cNvSpPr txBox="true"/>
          <p:nvPr/>
        </p:nvSpPr>
        <p:spPr>
          <a:xfrm rot="0">
            <a:off x="3472942" y="4266194"/>
            <a:ext cx="11342117" cy="2803437"/>
          </a:xfrm>
          <a:prstGeom prst="rect">
            <a:avLst/>
          </a:prstGeom>
        </p:spPr>
        <p:txBody>
          <a:bodyPr anchor="t" rtlCol="false" tIns="0" lIns="0" bIns="0" rIns="0">
            <a:spAutoFit/>
          </a:bodyPr>
          <a:lstStyle/>
          <a:p>
            <a:pPr algn="ctr" marL="0" indent="0" lvl="1">
              <a:lnSpc>
                <a:spcPts val="10999"/>
              </a:lnSpc>
              <a:spcBef>
                <a:spcPct val="0"/>
              </a:spcBef>
            </a:pPr>
            <a:r>
              <a:rPr lang="en-US" sz="9999" spc="-599" strike="noStrike" u="none">
                <a:solidFill>
                  <a:srgbClr val="FFFFFF">
                    <a:alpha val="73725"/>
                  </a:srgbClr>
                </a:solidFill>
                <a:latin typeface="Inter"/>
                <a:ea typeface="Inter"/>
                <a:cs typeface="Inter"/>
                <a:sym typeface="Inter"/>
              </a:rPr>
              <a:t>Introduction to Leadership Styles</a:t>
            </a:r>
          </a:p>
        </p:txBody>
      </p:sp>
      <p:sp>
        <p:nvSpPr>
          <p:cNvPr name="TextBox 3" id="3"/>
          <p:cNvSpPr txBox="true"/>
          <p:nvPr/>
        </p:nvSpPr>
        <p:spPr>
          <a:xfrm rot="0">
            <a:off x="6559309" y="3169657"/>
            <a:ext cx="5169382" cy="422275"/>
          </a:xfrm>
          <a:prstGeom prst="rect">
            <a:avLst/>
          </a:prstGeom>
        </p:spPr>
        <p:txBody>
          <a:bodyPr anchor="t" rtlCol="false" tIns="0" lIns="0" bIns="0" rIns="0">
            <a:spAutoFit/>
          </a:bodyPr>
          <a:lstStyle/>
          <a:p>
            <a:pPr algn="ctr" marL="0" indent="0" lvl="0">
              <a:lnSpc>
                <a:spcPts val="3499"/>
              </a:lnSpc>
              <a:spcBef>
                <a:spcPct val="0"/>
              </a:spcBef>
            </a:pPr>
            <a:r>
              <a:rPr lang="en-US" sz="2499" spc="454">
                <a:solidFill>
                  <a:srgbClr val="FFFFFF"/>
                </a:solidFill>
                <a:latin typeface="Helvetica Now Display"/>
                <a:ea typeface="Helvetica Now Display"/>
                <a:cs typeface="Helvetica Now Display"/>
                <a:sym typeface="Helvetica Now Display"/>
              </a:rPr>
              <a:t>SECTION VI</a:t>
            </a:r>
          </a:p>
        </p:txBody>
      </p:sp>
    </p:spTree>
  </p:cSld>
  <p:clrMapOvr>
    <a:masterClrMapping/>
  </p:clrMapOvr>
</p:sld>
</file>

<file path=ppt/slides/slide4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1095375"/>
            <a:ext cx="12484947" cy="993797"/>
          </a:xfrm>
          <a:prstGeom prst="rect">
            <a:avLst/>
          </a:prstGeom>
        </p:spPr>
        <p:txBody>
          <a:bodyPr anchor="t" rtlCol="false" tIns="0" lIns="0" bIns="0" rIns="0">
            <a:spAutoFit/>
          </a:bodyPr>
          <a:lstStyle/>
          <a:p>
            <a:pPr algn="l">
              <a:lnSpc>
                <a:spcPts val="7699"/>
              </a:lnSpc>
            </a:pPr>
            <a:r>
              <a:rPr lang="en-US" sz="6999" spc="-419">
                <a:solidFill>
                  <a:srgbClr val="51748B">
                    <a:alpha val="60000"/>
                  </a:srgbClr>
                </a:solidFill>
                <a:latin typeface="Inter"/>
                <a:ea typeface="Inter"/>
                <a:cs typeface="Inter"/>
                <a:sym typeface="Inter"/>
              </a:rPr>
              <a:t>The Six Primary </a:t>
            </a:r>
            <a:r>
              <a:rPr lang="en-US" sz="6999" spc="-419">
                <a:solidFill>
                  <a:srgbClr val="303030">
                    <a:alpha val="60000"/>
                  </a:srgbClr>
                </a:solidFill>
                <a:latin typeface="Inter"/>
                <a:ea typeface="Inter"/>
                <a:cs typeface="Inter"/>
                <a:sym typeface="Inter"/>
              </a:rPr>
              <a:t>Leadership Styles</a:t>
            </a:r>
          </a:p>
        </p:txBody>
      </p:sp>
      <p:sp>
        <p:nvSpPr>
          <p:cNvPr name="Freeform 3" id="3"/>
          <p:cNvSpPr/>
          <p:nvPr/>
        </p:nvSpPr>
        <p:spPr>
          <a:xfrm flipH="false" flipV="false" rot="0">
            <a:off x="553035" y="1393271"/>
            <a:ext cx="6196742" cy="6212273"/>
          </a:xfrm>
          <a:custGeom>
            <a:avLst/>
            <a:gdLst/>
            <a:ahLst/>
            <a:cxnLst/>
            <a:rect r="r" b="b" t="t" l="l"/>
            <a:pathLst>
              <a:path h="6212273" w="6196742">
                <a:moveTo>
                  <a:pt x="0" y="0"/>
                </a:moveTo>
                <a:lnTo>
                  <a:pt x="6196742" y="0"/>
                </a:lnTo>
                <a:lnTo>
                  <a:pt x="6196742" y="6212273"/>
                </a:lnTo>
                <a:lnTo>
                  <a:pt x="0" y="6212273"/>
                </a:lnTo>
                <a:lnTo>
                  <a:pt x="0" y="0"/>
                </a:lnTo>
                <a:close/>
              </a:path>
            </a:pathLst>
          </a:custGeom>
          <a:blipFill>
            <a:blip r:embed="rId3">
              <a:alphaModFix amt="46000"/>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1070958" y="3346200"/>
            <a:ext cx="5136361" cy="2035766"/>
            <a:chOff x="0" y="0"/>
            <a:chExt cx="2565379" cy="1016773"/>
          </a:xfrm>
        </p:grpSpPr>
        <p:sp>
          <p:nvSpPr>
            <p:cNvPr name="Freeform 5" id="5"/>
            <p:cNvSpPr/>
            <p:nvPr/>
          </p:nvSpPr>
          <p:spPr>
            <a:xfrm flipH="false" flipV="false" rot="0">
              <a:off x="0" y="0"/>
              <a:ext cx="2565379" cy="1016773"/>
            </a:xfrm>
            <a:custGeom>
              <a:avLst/>
              <a:gdLst/>
              <a:ahLst/>
              <a:cxnLst/>
              <a:rect r="r" b="b" t="t" l="l"/>
              <a:pathLst>
                <a:path h="1016773" w="2565379">
                  <a:moveTo>
                    <a:pt x="52755" y="0"/>
                  </a:moveTo>
                  <a:lnTo>
                    <a:pt x="2512625" y="0"/>
                  </a:lnTo>
                  <a:cubicBezTo>
                    <a:pt x="2541760" y="0"/>
                    <a:pt x="2565379" y="23619"/>
                    <a:pt x="2565379" y="52755"/>
                  </a:cubicBezTo>
                  <a:lnTo>
                    <a:pt x="2565379" y="964018"/>
                  </a:lnTo>
                  <a:cubicBezTo>
                    <a:pt x="2565379" y="993154"/>
                    <a:pt x="2541760" y="1016773"/>
                    <a:pt x="2512625" y="1016773"/>
                  </a:cubicBezTo>
                  <a:lnTo>
                    <a:pt x="52755" y="1016773"/>
                  </a:lnTo>
                  <a:cubicBezTo>
                    <a:pt x="23619" y="1016773"/>
                    <a:pt x="0" y="993154"/>
                    <a:pt x="0" y="964018"/>
                  </a:cubicBezTo>
                  <a:lnTo>
                    <a:pt x="0" y="52755"/>
                  </a:lnTo>
                  <a:cubicBezTo>
                    <a:pt x="0" y="23619"/>
                    <a:pt x="23619" y="0"/>
                    <a:pt x="52755" y="0"/>
                  </a:cubicBezTo>
                  <a:close/>
                </a:path>
              </a:pathLst>
            </a:custGeom>
            <a:solidFill>
              <a:srgbClr val="FFFFFF"/>
            </a:solidFill>
            <a:ln cap="rnd">
              <a:noFill/>
              <a:prstDash val="solid"/>
              <a:round/>
            </a:ln>
          </p:spPr>
        </p:sp>
        <p:sp>
          <p:nvSpPr>
            <p:cNvPr name="TextBox 6" id="6"/>
            <p:cNvSpPr txBox="true"/>
            <p:nvPr/>
          </p:nvSpPr>
          <p:spPr>
            <a:xfrm>
              <a:off x="0" y="-28575"/>
              <a:ext cx="2565379" cy="1045348"/>
            </a:xfrm>
            <a:prstGeom prst="rect">
              <a:avLst/>
            </a:prstGeom>
          </p:spPr>
          <p:txBody>
            <a:bodyPr anchor="ctr" rtlCol="false" tIns="26788" lIns="26788" bIns="26788" rIns="26788"/>
            <a:lstStyle/>
            <a:p>
              <a:pPr algn="ctr">
                <a:lnSpc>
                  <a:spcPts val="2493"/>
                </a:lnSpc>
              </a:pPr>
            </a:p>
          </p:txBody>
        </p:sp>
      </p:grpSp>
      <p:sp>
        <p:nvSpPr>
          <p:cNvPr name="Freeform 7" id="7"/>
          <p:cNvSpPr/>
          <p:nvPr/>
        </p:nvSpPr>
        <p:spPr>
          <a:xfrm flipH="false" flipV="false" rot="0">
            <a:off x="4858141" y="4176808"/>
            <a:ext cx="981392" cy="877119"/>
          </a:xfrm>
          <a:custGeom>
            <a:avLst/>
            <a:gdLst/>
            <a:ahLst/>
            <a:cxnLst/>
            <a:rect r="r" b="b" t="t" l="l"/>
            <a:pathLst>
              <a:path h="877119" w="981392">
                <a:moveTo>
                  <a:pt x="0" y="0"/>
                </a:moveTo>
                <a:lnTo>
                  <a:pt x="981392" y="0"/>
                </a:lnTo>
                <a:lnTo>
                  <a:pt x="981392" y="877119"/>
                </a:lnTo>
                <a:lnTo>
                  <a:pt x="0" y="87711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8" id="8"/>
          <p:cNvSpPr txBox="true"/>
          <p:nvPr/>
        </p:nvSpPr>
        <p:spPr>
          <a:xfrm rot="0">
            <a:off x="1463280" y="4116538"/>
            <a:ext cx="2467861" cy="860337"/>
          </a:xfrm>
          <a:prstGeom prst="rect">
            <a:avLst/>
          </a:prstGeom>
        </p:spPr>
        <p:txBody>
          <a:bodyPr anchor="t" rtlCol="false" tIns="0" lIns="0" bIns="0" rIns="0">
            <a:spAutoFit/>
          </a:bodyPr>
          <a:lstStyle/>
          <a:p>
            <a:pPr algn="l" marL="0" indent="0" lvl="0">
              <a:lnSpc>
                <a:spcPts val="3499"/>
              </a:lnSpc>
              <a:spcBef>
                <a:spcPct val="0"/>
              </a:spcBef>
            </a:pPr>
            <a:r>
              <a:rPr lang="en-US" sz="2499">
                <a:solidFill>
                  <a:srgbClr val="000000"/>
                </a:solidFill>
                <a:latin typeface="Helvetica Now Display"/>
                <a:ea typeface="Helvetica Now Display"/>
                <a:cs typeface="Helvetica Now Display"/>
                <a:sym typeface="Helvetica Now Display"/>
              </a:rPr>
              <a:t>Empowers change &amp; growth</a:t>
            </a:r>
          </a:p>
        </p:txBody>
      </p:sp>
      <p:sp>
        <p:nvSpPr>
          <p:cNvPr name="Freeform 9" id="9"/>
          <p:cNvSpPr/>
          <p:nvPr/>
        </p:nvSpPr>
        <p:spPr>
          <a:xfrm flipH="false" flipV="false" rot="0">
            <a:off x="11538223" y="1393271"/>
            <a:ext cx="6196742" cy="6212273"/>
          </a:xfrm>
          <a:custGeom>
            <a:avLst/>
            <a:gdLst/>
            <a:ahLst/>
            <a:cxnLst/>
            <a:rect r="r" b="b" t="t" l="l"/>
            <a:pathLst>
              <a:path h="6212273" w="6196742">
                <a:moveTo>
                  <a:pt x="0" y="0"/>
                </a:moveTo>
                <a:lnTo>
                  <a:pt x="6196742" y="0"/>
                </a:lnTo>
                <a:lnTo>
                  <a:pt x="6196742" y="6212273"/>
                </a:lnTo>
                <a:lnTo>
                  <a:pt x="0" y="6212273"/>
                </a:lnTo>
                <a:lnTo>
                  <a:pt x="0" y="0"/>
                </a:lnTo>
                <a:close/>
              </a:path>
            </a:pathLst>
          </a:custGeom>
          <a:blipFill>
            <a:blip r:embed="rId3">
              <a:alphaModFix amt="46000"/>
              <a:extLst>
                <a:ext uri="{96DAC541-7B7A-43D3-8B79-37D633B846F1}">
                  <asvg:svgBlip xmlns:asvg="http://schemas.microsoft.com/office/drawing/2016/SVG/main" r:embed="rId4"/>
                </a:ext>
              </a:extLst>
            </a:blip>
            <a:stretch>
              <a:fillRect l="0" t="0" r="0" b="0"/>
            </a:stretch>
          </a:blipFill>
        </p:spPr>
      </p:sp>
      <p:grpSp>
        <p:nvGrpSpPr>
          <p:cNvPr name="Group 10" id="10"/>
          <p:cNvGrpSpPr/>
          <p:nvPr/>
        </p:nvGrpSpPr>
        <p:grpSpPr>
          <a:xfrm rot="0">
            <a:off x="12056145" y="3346200"/>
            <a:ext cx="5136361" cy="2035766"/>
            <a:chOff x="0" y="0"/>
            <a:chExt cx="2565379" cy="1016773"/>
          </a:xfrm>
        </p:grpSpPr>
        <p:sp>
          <p:nvSpPr>
            <p:cNvPr name="Freeform 11" id="11"/>
            <p:cNvSpPr/>
            <p:nvPr/>
          </p:nvSpPr>
          <p:spPr>
            <a:xfrm flipH="false" flipV="false" rot="0">
              <a:off x="0" y="0"/>
              <a:ext cx="2565379" cy="1016773"/>
            </a:xfrm>
            <a:custGeom>
              <a:avLst/>
              <a:gdLst/>
              <a:ahLst/>
              <a:cxnLst/>
              <a:rect r="r" b="b" t="t" l="l"/>
              <a:pathLst>
                <a:path h="1016773" w="2565379">
                  <a:moveTo>
                    <a:pt x="52755" y="0"/>
                  </a:moveTo>
                  <a:lnTo>
                    <a:pt x="2512625" y="0"/>
                  </a:lnTo>
                  <a:cubicBezTo>
                    <a:pt x="2541760" y="0"/>
                    <a:pt x="2565379" y="23619"/>
                    <a:pt x="2565379" y="52755"/>
                  </a:cubicBezTo>
                  <a:lnTo>
                    <a:pt x="2565379" y="964018"/>
                  </a:lnTo>
                  <a:cubicBezTo>
                    <a:pt x="2565379" y="993154"/>
                    <a:pt x="2541760" y="1016773"/>
                    <a:pt x="2512625" y="1016773"/>
                  </a:cubicBezTo>
                  <a:lnTo>
                    <a:pt x="52755" y="1016773"/>
                  </a:lnTo>
                  <a:cubicBezTo>
                    <a:pt x="23619" y="1016773"/>
                    <a:pt x="0" y="993154"/>
                    <a:pt x="0" y="964018"/>
                  </a:cubicBezTo>
                  <a:lnTo>
                    <a:pt x="0" y="52755"/>
                  </a:lnTo>
                  <a:cubicBezTo>
                    <a:pt x="0" y="23619"/>
                    <a:pt x="23619" y="0"/>
                    <a:pt x="52755" y="0"/>
                  </a:cubicBezTo>
                  <a:close/>
                </a:path>
              </a:pathLst>
            </a:custGeom>
            <a:solidFill>
              <a:srgbClr val="FFFFFF"/>
            </a:solidFill>
            <a:ln cap="rnd">
              <a:noFill/>
              <a:prstDash val="solid"/>
              <a:round/>
            </a:ln>
          </p:spPr>
        </p:sp>
        <p:sp>
          <p:nvSpPr>
            <p:cNvPr name="TextBox 12" id="12"/>
            <p:cNvSpPr txBox="true"/>
            <p:nvPr/>
          </p:nvSpPr>
          <p:spPr>
            <a:xfrm>
              <a:off x="0" y="-28575"/>
              <a:ext cx="2565379" cy="1045348"/>
            </a:xfrm>
            <a:prstGeom prst="rect">
              <a:avLst/>
            </a:prstGeom>
          </p:spPr>
          <p:txBody>
            <a:bodyPr anchor="ctr" rtlCol="false" tIns="26788" lIns="26788" bIns="26788" rIns="26788"/>
            <a:lstStyle/>
            <a:p>
              <a:pPr algn="ctr">
                <a:lnSpc>
                  <a:spcPts val="2493"/>
                </a:lnSpc>
              </a:pPr>
            </a:p>
          </p:txBody>
        </p:sp>
      </p:grpSp>
      <p:sp>
        <p:nvSpPr>
          <p:cNvPr name="Freeform 13" id="13"/>
          <p:cNvSpPr/>
          <p:nvPr/>
        </p:nvSpPr>
        <p:spPr>
          <a:xfrm flipH="false" flipV="false" rot="0">
            <a:off x="16015578" y="4203222"/>
            <a:ext cx="809143" cy="877119"/>
          </a:xfrm>
          <a:custGeom>
            <a:avLst/>
            <a:gdLst/>
            <a:ahLst/>
            <a:cxnLst/>
            <a:rect r="r" b="b" t="t" l="l"/>
            <a:pathLst>
              <a:path h="877119" w="809143">
                <a:moveTo>
                  <a:pt x="0" y="0"/>
                </a:moveTo>
                <a:lnTo>
                  <a:pt x="809142" y="0"/>
                </a:lnTo>
                <a:lnTo>
                  <a:pt x="809142" y="877120"/>
                </a:lnTo>
                <a:lnTo>
                  <a:pt x="0" y="87712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4" id="14"/>
          <p:cNvSpPr txBox="true"/>
          <p:nvPr/>
        </p:nvSpPr>
        <p:spPr>
          <a:xfrm rot="0">
            <a:off x="12448467" y="4116538"/>
            <a:ext cx="2572431" cy="860337"/>
          </a:xfrm>
          <a:prstGeom prst="rect">
            <a:avLst/>
          </a:prstGeom>
        </p:spPr>
        <p:txBody>
          <a:bodyPr anchor="t" rtlCol="false" tIns="0" lIns="0" bIns="0" rIns="0">
            <a:spAutoFit/>
          </a:bodyPr>
          <a:lstStyle/>
          <a:p>
            <a:pPr algn="l" marL="0" indent="0" lvl="0">
              <a:lnSpc>
                <a:spcPts val="3499"/>
              </a:lnSpc>
              <a:spcBef>
                <a:spcPct val="0"/>
              </a:spcBef>
            </a:pPr>
            <a:r>
              <a:rPr lang="en-US" sz="2499">
                <a:solidFill>
                  <a:srgbClr val="000000"/>
                </a:solidFill>
                <a:latin typeface="Helvetica Now Display"/>
                <a:ea typeface="Helvetica Now Display"/>
                <a:cs typeface="Helvetica Now Display"/>
                <a:sym typeface="Helvetica Now Display"/>
              </a:rPr>
              <a:t>Hands-off guidance &amp; trust</a:t>
            </a:r>
          </a:p>
        </p:txBody>
      </p:sp>
      <p:sp>
        <p:nvSpPr>
          <p:cNvPr name="Freeform 15" id="15"/>
          <p:cNvSpPr/>
          <p:nvPr/>
        </p:nvSpPr>
        <p:spPr>
          <a:xfrm flipH="false" flipV="false" rot="0">
            <a:off x="6040564" y="1393271"/>
            <a:ext cx="6196742" cy="6212273"/>
          </a:xfrm>
          <a:custGeom>
            <a:avLst/>
            <a:gdLst/>
            <a:ahLst/>
            <a:cxnLst/>
            <a:rect r="r" b="b" t="t" l="l"/>
            <a:pathLst>
              <a:path h="6212273" w="6196742">
                <a:moveTo>
                  <a:pt x="0" y="0"/>
                </a:moveTo>
                <a:lnTo>
                  <a:pt x="6196742" y="0"/>
                </a:lnTo>
                <a:lnTo>
                  <a:pt x="6196742" y="6212273"/>
                </a:lnTo>
                <a:lnTo>
                  <a:pt x="0" y="6212273"/>
                </a:lnTo>
                <a:lnTo>
                  <a:pt x="0" y="0"/>
                </a:lnTo>
                <a:close/>
              </a:path>
            </a:pathLst>
          </a:custGeom>
          <a:blipFill>
            <a:blip r:embed="rId3">
              <a:alphaModFix amt="46000"/>
              <a:extLst>
                <a:ext uri="{96DAC541-7B7A-43D3-8B79-37D633B846F1}">
                  <asvg:svgBlip xmlns:asvg="http://schemas.microsoft.com/office/drawing/2016/SVG/main" r:embed="rId4"/>
                </a:ext>
              </a:extLst>
            </a:blip>
            <a:stretch>
              <a:fillRect l="0" t="0" r="0" b="0"/>
            </a:stretch>
          </a:blipFill>
        </p:spPr>
      </p:sp>
      <p:grpSp>
        <p:nvGrpSpPr>
          <p:cNvPr name="Group 16" id="16"/>
          <p:cNvGrpSpPr/>
          <p:nvPr/>
        </p:nvGrpSpPr>
        <p:grpSpPr>
          <a:xfrm rot="0">
            <a:off x="6558487" y="3346200"/>
            <a:ext cx="5136361" cy="2035766"/>
            <a:chOff x="0" y="0"/>
            <a:chExt cx="2565379" cy="1016773"/>
          </a:xfrm>
        </p:grpSpPr>
        <p:sp>
          <p:nvSpPr>
            <p:cNvPr name="Freeform 17" id="17"/>
            <p:cNvSpPr/>
            <p:nvPr/>
          </p:nvSpPr>
          <p:spPr>
            <a:xfrm flipH="false" flipV="false" rot="0">
              <a:off x="0" y="0"/>
              <a:ext cx="2565379" cy="1016773"/>
            </a:xfrm>
            <a:custGeom>
              <a:avLst/>
              <a:gdLst/>
              <a:ahLst/>
              <a:cxnLst/>
              <a:rect r="r" b="b" t="t" l="l"/>
              <a:pathLst>
                <a:path h="1016773" w="2565379">
                  <a:moveTo>
                    <a:pt x="52755" y="0"/>
                  </a:moveTo>
                  <a:lnTo>
                    <a:pt x="2512625" y="0"/>
                  </a:lnTo>
                  <a:cubicBezTo>
                    <a:pt x="2541760" y="0"/>
                    <a:pt x="2565379" y="23619"/>
                    <a:pt x="2565379" y="52755"/>
                  </a:cubicBezTo>
                  <a:lnTo>
                    <a:pt x="2565379" y="964018"/>
                  </a:lnTo>
                  <a:cubicBezTo>
                    <a:pt x="2565379" y="993154"/>
                    <a:pt x="2541760" y="1016773"/>
                    <a:pt x="2512625" y="1016773"/>
                  </a:cubicBezTo>
                  <a:lnTo>
                    <a:pt x="52755" y="1016773"/>
                  </a:lnTo>
                  <a:cubicBezTo>
                    <a:pt x="23619" y="1016773"/>
                    <a:pt x="0" y="993154"/>
                    <a:pt x="0" y="964018"/>
                  </a:cubicBezTo>
                  <a:lnTo>
                    <a:pt x="0" y="52755"/>
                  </a:lnTo>
                  <a:cubicBezTo>
                    <a:pt x="0" y="23619"/>
                    <a:pt x="23619" y="0"/>
                    <a:pt x="52755" y="0"/>
                  </a:cubicBezTo>
                  <a:close/>
                </a:path>
              </a:pathLst>
            </a:custGeom>
            <a:solidFill>
              <a:srgbClr val="FFFFFF"/>
            </a:solidFill>
            <a:ln cap="rnd">
              <a:noFill/>
              <a:prstDash val="solid"/>
              <a:round/>
            </a:ln>
          </p:spPr>
        </p:sp>
        <p:sp>
          <p:nvSpPr>
            <p:cNvPr name="TextBox 18" id="18"/>
            <p:cNvSpPr txBox="true"/>
            <p:nvPr/>
          </p:nvSpPr>
          <p:spPr>
            <a:xfrm>
              <a:off x="0" y="-28575"/>
              <a:ext cx="2565379" cy="1045348"/>
            </a:xfrm>
            <a:prstGeom prst="rect">
              <a:avLst/>
            </a:prstGeom>
          </p:spPr>
          <p:txBody>
            <a:bodyPr anchor="ctr" rtlCol="false" tIns="26788" lIns="26788" bIns="26788" rIns="26788"/>
            <a:lstStyle/>
            <a:p>
              <a:pPr algn="ctr">
                <a:lnSpc>
                  <a:spcPts val="2493"/>
                </a:lnSpc>
              </a:pPr>
            </a:p>
          </p:txBody>
        </p:sp>
      </p:grpSp>
      <p:sp>
        <p:nvSpPr>
          <p:cNvPr name="Freeform 19" id="19"/>
          <p:cNvSpPr/>
          <p:nvPr/>
        </p:nvSpPr>
        <p:spPr>
          <a:xfrm flipH="false" flipV="false" rot="0">
            <a:off x="10455007" y="4176808"/>
            <a:ext cx="877119" cy="877119"/>
          </a:xfrm>
          <a:custGeom>
            <a:avLst/>
            <a:gdLst/>
            <a:ahLst/>
            <a:cxnLst/>
            <a:rect r="r" b="b" t="t" l="l"/>
            <a:pathLst>
              <a:path h="877119" w="877119">
                <a:moveTo>
                  <a:pt x="0" y="0"/>
                </a:moveTo>
                <a:lnTo>
                  <a:pt x="877120" y="0"/>
                </a:lnTo>
                <a:lnTo>
                  <a:pt x="877120" y="877119"/>
                </a:lnTo>
                <a:lnTo>
                  <a:pt x="0" y="87711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0" id="20"/>
          <p:cNvSpPr txBox="true"/>
          <p:nvPr/>
        </p:nvSpPr>
        <p:spPr>
          <a:xfrm rot="0">
            <a:off x="6950809" y="4116538"/>
            <a:ext cx="2389773" cy="860337"/>
          </a:xfrm>
          <a:prstGeom prst="rect">
            <a:avLst/>
          </a:prstGeom>
        </p:spPr>
        <p:txBody>
          <a:bodyPr anchor="t" rtlCol="false" tIns="0" lIns="0" bIns="0" rIns="0">
            <a:spAutoFit/>
          </a:bodyPr>
          <a:lstStyle/>
          <a:p>
            <a:pPr algn="l" marL="0" indent="0" lvl="0">
              <a:lnSpc>
                <a:spcPts val="3499"/>
              </a:lnSpc>
              <a:spcBef>
                <a:spcPct val="0"/>
              </a:spcBef>
            </a:pPr>
            <a:r>
              <a:rPr lang="en-US" sz="2499">
                <a:solidFill>
                  <a:srgbClr val="000000"/>
                </a:solidFill>
                <a:latin typeface="Helvetica Now Display"/>
                <a:ea typeface="Helvetica Now Display"/>
                <a:cs typeface="Helvetica Now Display"/>
                <a:sym typeface="Helvetica Now Display"/>
              </a:rPr>
              <a:t>Confident vision &amp; direction</a:t>
            </a:r>
          </a:p>
        </p:txBody>
      </p:sp>
      <p:sp>
        <p:nvSpPr>
          <p:cNvPr name="Freeform 21" id="21"/>
          <p:cNvSpPr/>
          <p:nvPr/>
        </p:nvSpPr>
        <p:spPr>
          <a:xfrm flipH="false" flipV="false" rot="0">
            <a:off x="553035" y="4641782"/>
            <a:ext cx="6196742" cy="6212273"/>
          </a:xfrm>
          <a:custGeom>
            <a:avLst/>
            <a:gdLst/>
            <a:ahLst/>
            <a:cxnLst/>
            <a:rect r="r" b="b" t="t" l="l"/>
            <a:pathLst>
              <a:path h="6212273" w="6196742">
                <a:moveTo>
                  <a:pt x="0" y="0"/>
                </a:moveTo>
                <a:lnTo>
                  <a:pt x="6196742" y="0"/>
                </a:lnTo>
                <a:lnTo>
                  <a:pt x="6196742" y="6212273"/>
                </a:lnTo>
                <a:lnTo>
                  <a:pt x="0" y="6212273"/>
                </a:lnTo>
                <a:lnTo>
                  <a:pt x="0" y="0"/>
                </a:lnTo>
                <a:close/>
              </a:path>
            </a:pathLst>
          </a:custGeom>
          <a:blipFill>
            <a:blip r:embed="rId3">
              <a:alphaModFix amt="46000"/>
              <a:extLst>
                <a:ext uri="{96DAC541-7B7A-43D3-8B79-37D633B846F1}">
                  <asvg:svgBlip xmlns:asvg="http://schemas.microsoft.com/office/drawing/2016/SVG/main" r:embed="rId4"/>
                </a:ext>
              </a:extLst>
            </a:blip>
            <a:stretch>
              <a:fillRect l="0" t="0" r="0" b="0"/>
            </a:stretch>
          </a:blipFill>
        </p:spPr>
      </p:sp>
      <p:grpSp>
        <p:nvGrpSpPr>
          <p:cNvPr name="Group 22" id="22"/>
          <p:cNvGrpSpPr/>
          <p:nvPr/>
        </p:nvGrpSpPr>
        <p:grpSpPr>
          <a:xfrm rot="0">
            <a:off x="1070958" y="6594710"/>
            <a:ext cx="5136361" cy="2035766"/>
            <a:chOff x="0" y="0"/>
            <a:chExt cx="2565379" cy="1016773"/>
          </a:xfrm>
        </p:grpSpPr>
        <p:sp>
          <p:nvSpPr>
            <p:cNvPr name="Freeform 23" id="23"/>
            <p:cNvSpPr/>
            <p:nvPr/>
          </p:nvSpPr>
          <p:spPr>
            <a:xfrm flipH="false" flipV="false" rot="0">
              <a:off x="0" y="0"/>
              <a:ext cx="2565379" cy="1016773"/>
            </a:xfrm>
            <a:custGeom>
              <a:avLst/>
              <a:gdLst/>
              <a:ahLst/>
              <a:cxnLst/>
              <a:rect r="r" b="b" t="t" l="l"/>
              <a:pathLst>
                <a:path h="1016773" w="2565379">
                  <a:moveTo>
                    <a:pt x="52755" y="0"/>
                  </a:moveTo>
                  <a:lnTo>
                    <a:pt x="2512625" y="0"/>
                  </a:lnTo>
                  <a:cubicBezTo>
                    <a:pt x="2541760" y="0"/>
                    <a:pt x="2565379" y="23619"/>
                    <a:pt x="2565379" y="52755"/>
                  </a:cubicBezTo>
                  <a:lnTo>
                    <a:pt x="2565379" y="964018"/>
                  </a:lnTo>
                  <a:cubicBezTo>
                    <a:pt x="2565379" y="993154"/>
                    <a:pt x="2541760" y="1016773"/>
                    <a:pt x="2512625" y="1016773"/>
                  </a:cubicBezTo>
                  <a:lnTo>
                    <a:pt x="52755" y="1016773"/>
                  </a:lnTo>
                  <a:cubicBezTo>
                    <a:pt x="23619" y="1016773"/>
                    <a:pt x="0" y="993154"/>
                    <a:pt x="0" y="964018"/>
                  </a:cubicBezTo>
                  <a:lnTo>
                    <a:pt x="0" y="52755"/>
                  </a:lnTo>
                  <a:cubicBezTo>
                    <a:pt x="0" y="23619"/>
                    <a:pt x="23619" y="0"/>
                    <a:pt x="52755" y="0"/>
                  </a:cubicBezTo>
                  <a:close/>
                </a:path>
              </a:pathLst>
            </a:custGeom>
            <a:solidFill>
              <a:srgbClr val="FFFFFF"/>
            </a:solidFill>
            <a:ln cap="rnd">
              <a:noFill/>
              <a:prstDash val="solid"/>
              <a:round/>
            </a:ln>
          </p:spPr>
        </p:sp>
        <p:sp>
          <p:nvSpPr>
            <p:cNvPr name="TextBox 24" id="24"/>
            <p:cNvSpPr txBox="true"/>
            <p:nvPr/>
          </p:nvSpPr>
          <p:spPr>
            <a:xfrm>
              <a:off x="0" y="-28575"/>
              <a:ext cx="2565379" cy="1045348"/>
            </a:xfrm>
            <a:prstGeom prst="rect">
              <a:avLst/>
            </a:prstGeom>
          </p:spPr>
          <p:txBody>
            <a:bodyPr anchor="ctr" rtlCol="false" tIns="26788" lIns="26788" bIns="26788" rIns="26788"/>
            <a:lstStyle/>
            <a:p>
              <a:pPr algn="ctr">
                <a:lnSpc>
                  <a:spcPts val="2493"/>
                </a:lnSpc>
              </a:pPr>
            </a:p>
          </p:txBody>
        </p:sp>
      </p:grpSp>
      <p:sp>
        <p:nvSpPr>
          <p:cNvPr name="Freeform 25" id="25"/>
          <p:cNvSpPr/>
          <p:nvPr/>
        </p:nvSpPr>
        <p:spPr>
          <a:xfrm flipH="false" flipV="false" rot="0">
            <a:off x="5097816" y="7426333"/>
            <a:ext cx="741717" cy="966692"/>
          </a:xfrm>
          <a:custGeom>
            <a:avLst/>
            <a:gdLst/>
            <a:ahLst/>
            <a:cxnLst/>
            <a:rect r="r" b="b" t="t" l="l"/>
            <a:pathLst>
              <a:path h="966692" w="741717">
                <a:moveTo>
                  <a:pt x="0" y="0"/>
                </a:moveTo>
                <a:lnTo>
                  <a:pt x="741717" y="0"/>
                </a:lnTo>
                <a:lnTo>
                  <a:pt x="741717" y="966693"/>
                </a:lnTo>
                <a:lnTo>
                  <a:pt x="0" y="966693"/>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26" id="26"/>
          <p:cNvSpPr txBox="true"/>
          <p:nvPr/>
        </p:nvSpPr>
        <p:spPr>
          <a:xfrm rot="0">
            <a:off x="1463280" y="7345074"/>
            <a:ext cx="2297936" cy="860337"/>
          </a:xfrm>
          <a:prstGeom prst="rect">
            <a:avLst/>
          </a:prstGeom>
        </p:spPr>
        <p:txBody>
          <a:bodyPr anchor="t" rtlCol="false" tIns="0" lIns="0" bIns="0" rIns="0">
            <a:spAutoFit/>
          </a:bodyPr>
          <a:lstStyle/>
          <a:p>
            <a:pPr algn="l" marL="0" indent="0" lvl="0">
              <a:lnSpc>
                <a:spcPts val="3499"/>
              </a:lnSpc>
              <a:spcBef>
                <a:spcPct val="0"/>
              </a:spcBef>
            </a:pPr>
            <a:r>
              <a:rPr lang="en-US" sz="2499">
                <a:solidFill>
                  <a:srgbClr val="000000"/>
                </a:solidFill>
                <a:latin typeface="Helvetica Now Display"/>
                <a:ea typeface="Helvetica Now Display"/>
                <a:cs typeface="Helvetica Now Display"/>
                <a:sym typeface="Helvetica Now Display"/>
              </a:rPr>
              <a:t>Rewards-based results</a:t>
            </a:r>
          </a:p>
        </p:txBody>
      </p:sp>
      <p:sp>
        <p:nvSpPr>
          <p:cNvPr name="Freeform 27" id="27"/>
          <p:cNvSpPr/>
          <p:nvPr/>
        </p:nvSpPr>
        <p:spPr>
          <a:xfrm flipH="false" flipV="false" rot="0">
            <a:off x="11538223" y="4641782"/>
            <a:ext cx="6196742" cy="6212273"/>
          </a:xfrm>
          <a:custGeom>
            <a:avLst/>
            <a:gdLst/>
            <a:ahLst/>
            <a:cxnLst/>
            <a:rect r="r" b="b" t="t" l="l"/>
            <a:pathLst>
              <a:path h="6212273" w="6196742">
                <a:moveTo>
                  <a:pt x="0" y="0"/>
                </a:moveTo>
                <a:lnTo>
                  <a:pt x="6196742" y="0"/>
                </a:lnTo>
                <a:lnTo>
                  <a:pt x="6196742" y="6212273"/>
                </a:lnTo>
                <a:lnTo>
                  <a:pt x="0" y="6212273"/>
                </a:lnTo>
                <a:lnTo>
                  <a:pt x="0" y="0"/>
                </a:lnTo>
                <a:close/>
              </a:path>
            </a:pathLst>
          </a:custGeom>
          <a:blipFill>
            <a:blip r:embed="rId3">
              <a:alphaModFix amt="46000"/>
              <a:extLst>
                <a:ext uri="{96DAC541-7B7A-43D3-8B79-37D633B846F1}">
                  <asvg:svgBlip xmlns:asvg="http://schemas.microsoft.com/office/drawing/2016/SVG/main" r:embed="rId4"/>
                </a:ext>
              </a:extLst>
            </a:blip>
            <a:stretch>
              <a:fillRect l="0" t="0" r="0" b="0"/>
            </a:stretch>
          </a:blipFill>
        </p:spPr>
      </p:sp>
      <p:grpSp>
        <p:nvGrpSpPr>
          <p:cNvPr name="Group 28" id="28"/>
          <p:cNvGrpSpPr/>
          <p:nvPr/>
        </p:nvGrpSpPr>
        <p:grpSpPr>
          <a:xfrm rot="0">
            <a:off x="12056145" y="6594710"/>
            <a:ext cx="5136361" cy="2035766"/>
            <a:chOff x="0" y="0"/>
            <a:chExt cx="2565379" cy="1016773"/>
          </a:xfrm>
        </p:grpSpPr>
        <p:sp>
          <p:nvSpPr>
            <p:cNvPr name="Freeform 29" id="29"/>
            <p:cNvSpPr/>
            <p:nvPr/>
          </p:nvSpPr>
          <p:spPr>
            <a:xfrm flipH="false" flipV="false" rot="0">
              <a:off x="0" y="0"/>
              <a:ext cx="2565379" cy="1016773"/>
            </a:xfrm>
            <a:custGeom>
              <a:avLst/>
              <a:gdLst/>
              <a:ahLst/>
              <a:cxnLst/>
              <a:rect r="r" b="b" t="t" l="l"/>
              <a:pathLst>
                <a:path h="1016773" w="2565379">
                  <a:moveTo>
                    <a:pt x="52755" y="0"/>
                  </a:moveTo>
                  <a:lnTo>
                    <a:pt x="2512625" y="0"/>
                  </a:lnTo>
                  <a:cubicBezTo>
                    <a:pt x="2541760" y="0"/>
                    <a:pt x="2565379" y="23619"/>
                    <a:pt x="2565379" y="52755"/>
                  </a:cubicBezTo>
                  <a:lnTo>
                    <a:pt x="2565379" y="964018"/>
                  </a:lnTo>
                  <a:cubicBezTo>
                    <a:pt x="2565379" y="993154"/>
                    <a:pt x="2541760" y="1016773"/>
                    <a:pt x="2512625" y="1016773"/>
                  </a:cubicBezTo>
                  <a:lnTo>
                    <a:pt x="52755" y="1016773"/>
                  </a:lnTo>
                  <a:cubicBezTo>
                    <a:pt x="23619" y="1016773"/>
                    <a:pt x="0" y="993154"/>
                    <a:pt x="0" y="964018"/>
                  </a:cubicBezTo>
                  <a:lnTo>
                    <a:pt x="0" y="52755"/>
                  </a:lnTo>
                  <a:cubicBezTo>
                    <a:pt x="0" y="23619"/>
                    <a:pt x="23619" y="0"/>
                    <a:pt x="52755" y="0"/>
                  </a:cubicBezTo>
                  <a:close/>
                </a:path>
              </a:pathLst>
            </a:custGeom>
            <a:solidFill>
              <a:srgbClr val="FFFFFF"/>
            </a:solidFill>
            <a:ln cap="rnd">
              <a:noFill/>
              <a:prstDash val="solid"/>
              <a:round/>
            </a:ln>
          </p:spPr>
        </p:sp>
        <p:sp>
          <p:nvSpPr>
            <p:cNvPr name="TextBox 30" id="30"/>
            <p:cNvSpPr txBox="true"/>
            <p:nvPr/>
          </p:nvSpPr>
          <p:spPr>
            <a:xfrm>
              <a:off x="0" y="-28575"/>
              <a:ext cx="2565379" cy="1045348"/>
            </a:xfrm>
            <a:prstGeom prst="rect">
              <a:avLst/>
            </a:prstGeom>
          </p:spPr>
          <p:txBody>
            <a:bodyPr anchor="ctr" rtlCol="false" tIns="26788" lIns="26788" bIns="26788" rIns="26788"/>
            <a:lstStyle/>
            <a:p>
              <a:pPr algn="ctr">
                <a:lnSpc>
                  <a:spcPts val="2493"/>
                </a:lnSpc>
              </a:pPr>
            </a:p>
          </p:txBody>
        </p:sp>
      </p:grpSp>
      <p:sp>
        <p:nvSpPr>
          <p:cNvPr name="Freeform 31" id="31"/>
          <p:cNvSpPr/>
          <p:nvPr/>
        </p:nvSpPr>
        <p:spPr>
          <a:xfrm flipH="false" flipV="false" rot="0">
            <a:off x="15722653" y="7536101"/>
            <a:ext cx="1109981" cy="714550"/>
          </a:xfrm>
          <a:custGeom>
            <a:avLst/>
            <a:gdLst/>
            <a:ahLst/>
            <a:cxnLst/>
            <a:rect r="r" b="b" t="t" l="l"/>
            <a:pathLst>
              <a:path h="714550" w="1109981">
                <a:moveTo>
                  <a:pt x="0" y="0"/>
                </a:moveTo>
                <a:lnTo>
                  <a:pt x="1109981" y="0"/>
                </a:lnTo>
                <a:lnTo>
                  <a:pt x="1109981" y="714550"/>
                </a:lnTo>
                <a:lnTo>
                  <a:pt x="0" y="71455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32" id="32"/>
          <p:cNvSpPr txBox="true"/>
          <p:nvPr/>
        </p:nvSpPr>
        <p:spPr>
          <a:xfrm rot="0">
            <a:off x="12448467" y="7345074"/>
            <a:ext cx="2690071" cy="860337"/>
          </a:xfrm>
          <a:prstGeom prst="rect">
            <a:avLst/>
          </a:prstGeom>
        </p:spPr>
        <p:txBody>
          <a:bodyPr anchor="t" rtlCol="false" tIns="0" lIns="0" bIns="0" rIns="0">
            <a:spAutoFit/>
          </a:bodyPr>
          <a:lstStyle/>
          <a:p>
            <a:pPr algn="l" marL="0" indent="0" lvl="0">
              <a:lnSpc>
                <a:spcPts val="3499"/>
              </a:lnSpc>
              <a:spcBef>
                <a:spcPct val="0"/>
              </a:spcBef>
            </a:pPr>
            <a:r>
              <a:rPr lang="en-US" sz="2499">
                <a:solidFill>
                  <a:srgbClr val="000000"/>
                </a:solidFill>
                <a:latin typeface="Helvetica Now Display"/>
                <a:ea typeface="Helvetica Now Display"/>
                <a:cs typeface="Helvetica Now Display"/>
                <a:sym typeface="Helvetica Now Display"/>
              </a:rPr>
              <a:t>Developing &amp; supporting people</a:t>
            </a:r>
          </a:p>
        </p:txBody>
      </p:sp>
      <p:sp>
        <p:nvSpPr>
          <p:cNvPr name="Freeform 33" id="33"/>
          <p:cNvSpPr/>
          <p:nvPr/>
        </p:nvSpPr>
        <p:spPr>
          <a:xfrm flipH="false" flipV="false" rot="0">
            <a:off x="6040564" y="4641782"/>
            <a:ext cx="6196742" cy="6212273"/>
          </a:xfrm>
          <a:custGeom>
            <a:avLst/>
            <a:gdLst/>
            <a:ahLst/>
            <a:cxnLst/>
            <a:rect r="r" b="b" t="t" l="l"/>
            <a:pathLst>
              <a:path h="6212273" w="6196742">
                <a:moveTo>
                  <a:pt x="0" y="0"/>
                </a:moveTo>
                <a:lnTo>
                  <a:pt x="6196742" y="0"/>
                </a:lnTo>
                <a:lnTo>
                  <a:pt x="6196742" y="6212273"/>
                </a:lnTo>
                <a:lnTo>
                  <a:pt x="0" y="6212273"/>
                </a:lnTo>
                <a:lnTo>
                  <a:pt x="0" y="0"/>
                </a:lnTo>
                <a:close/>
              </a:path>
            </a:pathLst>
          </a:custGeom>
          <a:blipFill>
            <a:blip r:embed="rId3">
              <a:alphaModFix amt="46000"/>
              <a:extLst>
                <a:ext uri="{96DAC541-7B7A-43D3-8B79-37D633B846F1}">
                  <asvg:svgBlip xmlns:asvg="http://schemas.microsoft.com/office/drawing/2016/SVG/main" r:embed="rId4"/>
                </a:ext>
              </a:extLst>
            </a:blip>
            <a:stretch>
              <a:fillRect l="0" t="0" r="0" b="0"/>
            </a:stretch>
          </a:blipFill>
        </p:spPr>
      </p:sp>
      <p:grpSp>
        <p:nvGrpSpPr>
          <p:cNvPr name="Group 34" id="34"/>
          <p:cNvGrpSpPr/>
          <p:nvPr/>
        </p:nvGrpSpPr>
        <p:grpSpPr>
          <a:xfrm rot="0">
            <a:off x="6558487" y="6594710"/>
            <a:ext cx="5136361" cy="2035766"/>
            <a:chOff x="0" y="0"/>
            <a:chExt cx="2565379" cy="1016773"/>
          </a:xfrm>
        </p:grpSpPr>
        <p:sp>
          <p:nvSpPr>
            <p:cNvPr name="Freeform 35" id="35"/>
            <p:cNvSpPr/>
            <p:nvPr/>
          </p:nvSpPr>
          <p:spPr>
            <a:xfrm flipH="false" flipV="false" rot="0">
              <a:off x="0" y="0"/>
              <a:ext cx="2565379" cy="1016773"/>
            </a:xfrm>
            <a:custGeom>
              <a:avLst/>
              <a:gdLst/>
              <a:ahLst/>
              <a:cxnLst/>
              <a:rect r="r" b="b" t="t" l="l"/>
              <a:pathLst>
                <a:path h="1016773" w="2565379">
                  <a:moveTo>
                    <a:pt x="52755" y="0"/>
                  </a:moveTo>
                  <a:lnTo>
                    <a:pt x="2512625" y="0"/>
                  </a:lnTo>
                  <a:cubicBezTo>
                    <a:pt x="2541760" y="0"/>
                    <a:pt x="2565379" y="23619"/>
                    <a:pt x="2565379" y="52755"/>
                  </a:cubicBezTo>
                  <a:lnTo>
                    <a:pt x="2565379" y="964018"/>
                  </a:lnTo>
                  <a:cubicBezTo>
                    <a:pt x="2565379" y="993154"/>
                    <a:pt x="2541760" y="1016773"/>
                    <a:pt x="2512625" y="1016773"/>
                  </a:cubicBezTo>
                  <a:lnTo>
                    <a:pt x="52755" y="1016773"/>
                  </a:lnTo>
                  <a:cubicBezTo>
                    <a:pt x="23619" y="1016773"/>
                    <a:pt x="0" y="993154"/>
                    <a:pt x="0" y="964018"/>
                  </a:cubicBezTo>
                  <a:lnTo>
                    <a:pt x="0" y="52755"/>
                  </a:lnTo>
                  <a:cubicBezTo>
                    <a:pt x="0" y="23619"/>
                    <a:pt x="23619" y="0"/>
                    <a:pt x="52755" y="0"/>
                  </a:cubicBezTo>
                  <a:close/>
                </a:path>
              </a:pathLst>
            </a:custGeom>
            <a:solidFill>
              <a:srgbClr val="FFFFFF"/>
            </a:solidFill>
            <a:ln cap="rnd">
              <a:noFill/>
              <a:prstDash val="solid"/>
              <a:round/>
            </a:ln>
          </p:spPr>
        </p:sp>
        <p:sp>
          <p:nvSpPr>
            <p:cNvPr name="TextBox 36" id="36"/>
            <p:cNvSpPr txBox="true"/>
            <p:nvPr/>
          </p:nvSpPr>
          <p:spPr>
            <a:xfrm>
              <a:off x="0" y="-28575"/>
              <a:ext cx="2565379" cy="1045348"/>
            </a:xfrm>
            <a:prstGeom prst="rect">
              <a:avLst/>
            </a:prstGeom>
          </p:spPr>
          <p:txBody>
            <a:bodyPr anchor="ctr" rtlCol="false" tIns="26788" lIns="26788" bIns="26788" rIns="26788"/>
            <a:lstStyle/>
            <a:p>
              <a:pPr algn="ctr">
                <a:lnSpc>
                  <a:spcPts val="2493"/>
                </a:lnSpc>
              </a:pPr>
            </a:p>
          </p:txBody>
        </p:sp>
      </p:grpSp>
      <p:sp>
        <p:nvSpPr>
          <p:cNvPr name="Freeform 37" id="37"/>
          <p:cNvSpPr/>
          <p:nvPr/>
        </p:nvSpPr>
        <p:spPr>
          <a:xfrm flipH="false" flipV="false" rot="0">
            <a:off x="10455007" y="7283959"/>
            <a:ext cx="948567" cy="966692"/>
          </a:xfrm>
          <a:custGeom>
            <a:avLst/>
            <a:gdLst/>
            <a:ahLst/>
            <a:cxnLst/>
            <a:rect r="r" b="b" t="t" l="l"/>
            <a:pathLst>
              <a:path h="966692" w="948567">
                <a:moveTo>
                  <a:pt x="0" y="0"/>
                </a:moveTo>
                <a:lnTo>
                  <a:pt x="948567" y="0"/>
                </a:lnTo>
                <a:lnTo>
                  <a:pt x="948567" y="966692"/>
                </a:lnTo>
                <a:lnTo>
                  <a:pt x="0" y="96669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38" id="38"/>
          <p:cNvSpPr txBox="true"/>
          <p:nvPr/>
        </p:nvSpPr>
        <p:spPr>
          <a:xfrm rot="0">
            <a:off x="6950809" y="7345074"/>
            <a:ext cx="2389773" cy="860337"/>
          </a:xfrm>
          <a:prstGeom prst="rect">
            <a:avLst/>
          </a:prstGeom>
        </p:spPr>
        <p:txBody>
          <a:bodyPr anchor="t" rtlCol="false" tIns="0" lIns="0" bIns="0" rIns="0">
            <a:spAutoFit/>
          </a:bodyPr>
          <a:lstStyle/>
          <a:p>
            <a:pPr algn="l" marL="0" indent="0" lvl="0">
              <a:lnSpc>
                <a:spcPts val="3499"/>
              </a:lnSpc>
              <a:spcBef>
                <a:spcPct val="0"/>
              </a:spcBef>
            </a:pPr>
            <a:r>
              <a:rPr lang="en-US" sz="2499">
                <a:solidFill>
                  <a:srgbClr val="000000"/>
                </a:solidFill>
                <a:latin typeface="Helvetica Now Display"/>
                <a:ea typeface="Helvetica Now Display"/>
                <a:cs typeface="Helvetica Now Display"/>
                <a:sym typeface="Helvetica Now Display"/>
              </a:rPr>
              <a:t>Collaborative decision-making</a:t>
            </a:r>
          </a:p>
        </p:txBody>
      </p:sp>
      <p:grpSp>
        <p:nvGrpSpPr>
          <p:cNvPr name="Group 39" id="39"/>
          <p:cNvGrpSpPr/>
          <p:nvPr/>
        </p:nvGrpSpPr>
        <p:grpSpPr>
          <a:xfrm rot="0">
            <a:off x="12056145" y="3346200"/>
            <a:ext cx="5136361" cy="497865"/>
            <a:chOff x="0" y="0"/>
            <a:chExt cx="2565379" cy="248661"/>
          </a:xfrm>
        </p:grpSpPr>
        <p:sp>
          <p:nvSpPr>
            <p:cNvPr name="Freeform 40" id="40"/>
            <p:cNvSpPr/>
            <p:nvPr/>
          </p:nvSpPr>
          <p:spPr>
            <a:xfrm flipH="false" flipV="false" rot="0">
              <a:off x="0" y="0"/>
              <a:ext cx="2565379" cy="248661"/>
            </a:xfrm>
            <a:custGeom>
              <a:avLst/>
              <a:gdLst/>
              <a:ahLst/>
              <a:cxnLst/>
              <a:rect r="r" b="b" t="t" l="l"/>
              <a:pathLst>
                <a:path h="248661" w="2565379">
                  <a:moveTo>
                    <a:pt x="22609" y="0"/>
                  </a:moveTo>
                  <a:lnTo>
                    <a:pt x="2542770" y="0"/>
                  </a:lnTo>
                  <a:cubicBezTo>
                    <a:pt x="2555257" y="0"/>
                    <a:pt x="2565379" y="10122"/>
                    <a:pt x="2565379" y="22609"/>
                  </a:cubicBezTo>
                  <a:lnTo>
                    <a:pt x="2565379" y="226052"/>
                  </a:lnTo>
                  <a:cubicBezTo>
                    <a:pt x="2565379" y="238539"/>
                    <a:pt x="2555257" y="248661"/>
                    <a:pt x="2542770" y="248661"/>
                  </a:cubicBezTo>
                  <a:lnTo>
                    <a:pt x="22609" y="248661"/>
                  </a:lnTo>
                  <a:cubicBezTo>
                    <a:pt x="10122" y="248661"/>
                    <a:pt x="0" y="238539"/>
                    <a:pt x="0" y="226052"/>
                  </a:cubicBezTo>
                  <a:lnTo>
                    <a:pt x="0" y="22609"/>
                  </a:lnTo>
                  <a:cubicBezTo>
                    <a:pt x="0" y="10122"/>
                    <a:pt x="10122" y="0"/>
                    <a:pt x="22609" y="0"/>
                  </a:cubicBezTo>
                  <a:close/>
                </a:path>
              </a:pathLst>
            </a:custGeom>
            <a:solidFill>
              <a:srgbClr val="51748B">
                <a:alpha val="40000"/>
              </a:srgbClr>
            </a:solidFill>
            <a:ln cap="sq">
              <a:noFill/>
              <a:prstDash val="solid"/>
              <a:miter/>
            </a:ln>
          </p:spPr>
        </p:sp>
        <p:sp>
          <p:nvSpPr>
            <p:cNvPr name="TextBox 41" id="41"/>
            <p:cNvSpPr txBox="true"/>
            <p:nvPr/>
          </p:nvSpPr>
          <p:spPr>
            <a:xfrm>
              <a:off x="0" y="-28575"/>
              <a:ext cx="2565379" cy="277236"/>
            </a:xfrm>
            <a:prstGeom prst="rect">
              <a:avLst/>
            </a:prstGeom>
          </p:spPr>
          <p:txBody>
            <a:bodyPr anchor="ctr" rtlCol="false" tIns="26788" lIns="26788" bIns="26788" rIns="26788"/>
            <a:lstStyle/>
            <a:p>
              <a:pPr algn="ctr">
                <a:lnSpc>
                  <a:spcPts val="2493"/>
                </a:lnSpc>
              </a:pPr>
            </a:p>
          </p:txBody>
        </p:sp>
      </p:grpSp>
      <p:grpSp>
        <p:nvGrpSpPr>
          <p:cNvPr name="Group 42" id="42"/>
          <p:cNvGrpSpPr/>
          <p:nvPr/>
        </p:nvGrpSpPr>
        <p:grpSpPr>
          <a:xfrm rot="0">
            <a:off x="6558487" y="3346200"/>
            <a:ext cx="5136361" cy="497865"/>
            <a:chOff x="0" y="0"/>
            <a:chExt cx="2565379" cy="248661"/>
          </a:xfrm>
        </p:grpSpPr>
        <p:sp>
          <p:nvSpPr>
            <p:cNvPr name="Freeform 43" id="43"/>
            <p:cNvSpPr/>
            <p:nvPr/>
          </p:nvSpPr>
          <p:spPr>
            <a:xfrm flipH="false" flipV="false" rot="0">
              <a:off x="0" y="0"/>
              <a:ext cx="2565379" cy="248661"/>
            </a:xfrm>
            <a:custGeom>
              <a:avLst/>
              <a:gdLst/>
              <a:ahLst/>
              <a:cxnLst/>
              <a:rect r="r" b="b" t="t" l="l"/>
              <a:pathLst>
                <a:path h="248661" w="2565379">
                  <a:moveTo>
                    <a:pt x="22609" y="0"/>
                  </a:moveTo>
                  <a:lnTo>
                    <a:pt x="2542770" y="0"/>
                  </a:lnTo>
                  <a:cubicBezTo>
                    <a:pt x="2555257" y="0"/>
                    <a:pt x="2565379" y="10122"/>
                    <a:pt x="2565379" y="22609"/>
                  </a:cubicBezTo>
                  <a:lnTo>
                    <a:pt x="2565379" y="226052"/>
                  </a:lnTo>
                  <a:cubicBezTo>
                    <a:pt x="2565379" y="238539"/>
                    <a:pt x="2555257" y="248661"/>
                    <a:pt x="2542770" y="248661"/>
                  </a:cubicBezTo>
                  <a:lnTo>
                    <a:pt x="22609" y="248661"/>
                  </a:lnTo>
                  <a:cubicBezTo>
                    <a:pt x="10122" y="248661"/>
                    <a:pt x="0" y="238539"/>
                    <a:pt x="0" y="226052"/>
                  </a:cubicBezTo>
                  <a:lnTo>
                    <a:pt x="0" y="22609"/>
                  </a:lnTo>
                  <a:cubicBezTo>
                    <a:pt x="0" y="10122"/>
                    <a:pt x="10122" y="0"/>
                    <a:pt x="22609" y="0"/>
                  </a:cubicBezTo>
                  <a:close/>
                </a:path>
              </a:pathLst>
            </a:custGeom>
            <a:solidFill>
              <a:srgbClr val="51748B">
                <a:alpha val="40000"/>
              </a:srgbClr>
            </a:solidFill>
            <a:ln cap="sq">
              <a:noFill/>
              <a:prstDash val="solid"/>
              <a:miter/>
            </a:ln>
          </p:spPr>
        </p:sp>
        <p:sp>
          <p:nvSpPr>
            <p:cNvPr name="TextBox 44" id="44"/>
            <p:cNvSpPr txBox="true"/>
            <p:nvPr/>
          </p:nvSpPr>
          <p:spPr>
            <a:xfrm>
              <a:off x="0" y="-28575"/>
              <a:ext cx="2565379" cy="277236"/>
            </a:xfrm>
            <a:prstGeom prst="rect">
              <a:avLst/>
            </a:prstGeom>
          </p:spPr>
          <p:txBody>
            <a:bodyPr anchor="ctr" rtlCol="false" tIns="26788" lIns="26788" bIns="26788" rIns="26788"/>
            <a:lstStyle/>
            <a:p>
              <a:pPr algn="ctr">
                <a:lnSpc>
                  <a:spcPts val="2493"/>
                </a:lnSpc>
              </a:pPr>
            </a:p>
          </p:txBody>
        </p:sp>
      </p:grpSp>
      <p:grpSp>
        <p:nvGrpSpPr>
          <p:cNvPr name="Group 45" id="45"/>
          <p:cNvGrpSpPr/>
          <p:nvPr/>
        </p:nvGrpSpPr>
        <p:grpSpPr>
          <a:xfrm rot="0">
            <a:off x="1083226" y="3346200"/>
            <a:ext cx="5136361" cy="497865"/>
            <a:chOff x="0" y="0"/>
            <a:chExt cx="2565379" cy="248661"/>
          </a:xfrm>
        </p:grpSpPr>
        <p:sp>
          <p:nvSpPr>
            <p:cNvPr name="Freeform 46" id="46"/>
            <p:cNvSpPr/>
            <p:nvPr/>
          </p:nvSpPr>
          <p:spPr>
            <a:xfrm flipH="false" flipV="false" rot="0">
              <a:off x="0" y="0"/>
              <a:ext cx="2565379" cy="248661"/>
            </a:xfrm>
            <a:custGeom>
              <a:avLst/>
              <a:gdLst/>
              <a:ahLst/>
              <a:cxnLst/>
              <a:rect r="r" b="b" t="t" l="l"/>
              <a:pathLst>
                <a:path h="248661" w="2565379">
                  <a:moveTo>
                    <a:pt x="22609" y="0"/>
                  </a:moveTo>
                  <a:lnTo>
                    <a:pt x="2542770" y="0"/>
                  </a:lnTo>
                  <a:cubicBezTo>
                    <a:pt x="2555257" y="0"/>
                    <a:pt x="2565379" y="10122"/>
                    <a:pt x="2565379" y="22609"/>
                  </a:cubicBezTo>
                  <a:lnTo>
                    <a:pt x="2565379" y="226052"/>
                  </a:lnTo>
                  <a:cubicBezTo>
                    <a:pt x="2565379" y="238539"/>
                    <a:pt x="2555257" y="248661"/>
                    <a:pt x="2542770" y="248661"/>
                  </a:cubicBezTo>
                  <a:lnTo>
                    <a:pt x="22609" y="248661"/>
                  </a:lnTo>
                  <a:cubicBezTo>
                    <a:pt x="10122" y="248661"/>
                    <a:pt x="0" y="238539"/>
                    <a:pt x="0" y="226052"/>
                  </a:cubicBezTo>
                  <a:lnTo>
                    <a:pt x="0" y="22609"/>
                  </a:lnTo>
                  <a:cubicBezTo>
                    <a:pt x="0" y="10122"/>
                    <a:pt x="10122" y="0"/>
                    <a:pt x="22609" y="0"/>
                  </a:cubicBezTo>
                  <a:close/>
                </a:path>
              </a:pathLst>
            </a:custGeom>
            <a:solidFill>
              <a:srgbClr val="51748B">
                <a:alpha val="40000"/>
              </a:srgbClr>
            </a:solidFill>
            <a:ln cap="sq">
              <a:noFill/>
              <a:prstDash val="solid"/>
              <a:miter/>
            </a:ln>
          </p:spPr>
        </p:sp>
        <p:sp>
          <p:nvSpPr>
            <p:cNvPr name="TextBox 47" id="47"/>
            <p:cNvSpPr txBox="true"/>
            <p:nvPr/>
          </p:nvSpPr>
          <p:spPr>
            <a:xfrm>
              <a:off x="0" y="-28575"/>
              <a:ext cx="2565379" cy="277236"/>
            </a:xfrm>
            <a:prstGeom prst="rect">
              <a:avLst/>
            </a:prstGeom>
          </p:spPr>
          <p:txBody>
            <a:bodyPr anchor="ctr" rtlCol="false" tIns="26788" lIns="26788" bIns="26788" rIns="26788"/>
            <a:lstStyle/>
            <a:p>
              <a:pPr algn="ctr">
                <a:lnSpc>
                  <a:spcPts val="2493"/>
                </a:lnSpc>
              </a:pPr>
            </a:p>
          </p:txBody>
        </p:sp>
      </p:grpSp>
      <p:grpSp>
        <p:nvGrpSpPr>
          <p:cNvPr name="Group 48" id="48"/>
          <p:cNvGrpSpPr/>
          <p:nvPr/>
        </p:nvGrpSpPr>
        <p:grpSpPr>
          <a:xfrm rot="0">
            <a:off x="12062279" y="6594710"/>
            <a:ext cx="5136361" cy="497865"/>
            <a:chOff x="0" y="0"/>
            <a:chExt cx="2565379" cy="248661"/>
          </a:xfrm>
        </p:grpSpPr>
        <p:sp>
          <p:nvSpPr>
            <p:cNvPr name="Freeform 49" id="49"/>
            <p:cNvSpPr/>
            <p:nvPr/>
          </p:nvSpPr>
          <p:spPr>
            <a:xfrm flipH="false" flipV="false" rot="0">
              <a:off x="0" y="0"/>
              <a:ext cx="2565379" cy="248661"/>
            </a:xfrm>
            <a:custGeom>
              <a:avLst/>
              <a:gdLst/>
              <a:ahLst/>
              <a:cxnLst/>
              <a:rect r="r" b="b" t="t" l="l"/>
              <a:pathLst>
                <a:path h="248661" w="2565379">
                  <a:moveTo>
                    <a:pt x="22609" y="0"/>
                  </a:moveTo>
                  <a:lnTo>
                    <a:pt x="2542770" y="0"/>
                  </a:lnTo>
                  <a:cubicBezTo>
                    <a:pt x="2555257" y="0"/>
                    <a:pt x="2565379" y="10122"/>
                    <a:pt x="2565379" y="22609"/>
                  </a:cubicBezTo>
                  <a:lnTo>
                    <a:pt x="2565379" y="226052"/>
                  </a:lnTo>
                  <a:cubicBezTo>
                    <a:pt x="2565379" y="238539"/>
                    <a:pt x="2555257" y="248661"/>
                    <a:pt x="2542770" y="248661"/>
                  </a:cubicBezTo>
                  <a:lnTo>
                    <a:pt x="22609" y="248661"/>
                  </a:lnTo>
                  <a:cubicBezTo>
                    <a:pt x="10122" y="248661"/>
                    <a:pt x="0" y="238539"/>
                    <a:pt x="0" y="226052"/>
                  </a:cubicBezTo>
                  <a:lnTo>
                    <a:pt x="0" y="22609"/>
                  </a:lnTo>
                  <a:cubicBezTo>
                    <a:pt x="0" y="10122"/>
                    <a:pt x="10122" y="0"/>
                    <a:pt x="22609" y="0"/>
                  </a:cubicBezTo>
                  <a:close/>
                </a:path>
              </a:pathLst>
            </a:custGeom>
            <a:solidFill>
              <a:srgbClr val="51748B">
                <a:alpha val="40000"/>
              </a:srgbClr>
            </a:solidFill>
            <a:ln cap="sq">
              <a:noFill/>
              <a:prstDash val="solid"/>
              <a:miter/>
            </a:ln>
          </p:spPr>
        </p:sp>
        <p:sp>
          <p:nvSpPr>
            <p:cNvPr name="TextBox 50" id="50"/>
            <p:cNvSpPr txBox="true"/>
            <p:nvPr/>
          </p:nvSpPr>
          <p:spPr>
            <a:xfrm>
              <a:off x="0" y="-28575"/>
              <a:ext cx="2565379" cy="277236"/>
            </a:xfrm>
            <a:prstGeom prst="rect">
              <a:avLst/>
            </a:prstGeom>
          </p:spPr>
          <p:txBody>
            <a:bodyPr anchor="ctr" rtlCol="false" tIns="26788" lIns="26788" bIns="26788" rIns="26788"/>
            <a:lstStyle/>
            <a:p>
              <a:pPr algn="ctr">
                <a:lnSpc>
                  <a:spcPts val="2493"/>
                </a:lnSpc>
              </a:pPr>
            </a:p>
          </p:txBody>
        </p:sp>
      </p:grpSp>
      <p:grpSp>
        <p:nvGrpSpPr>
          <p:cNvPr name="Group 51" id="51"/>
          <p:cNvGrpSpPr/>
          <p:nvPr/>
        </p:nvGrpSpPr>
        <p:grpSpPr>
          <a:xfrm rot="0">
            <a:off x="6564621" y="6594710"/>
            <a:ext cx="5136361" cy="497865"/>
            <a:chOff x="0" y="0"/>
            <a:chExt cx="2565379" cy="248661"/>
          </a:xfrm>
        </p:grpSpPr>
        <p:sp>
          <p:nvSpPr>
            <p:cNvPr name="Freeform 52" id="52"/>
            <p:cNvSpPr/>
            <p:nvPr/>
          </p:nvSpPr>
          <p:spPr>
            <a:xfrm flipH="false" flipV="false" rot="0">
              <a:off x="0" y="0"/>
              <a:ext cx="2565379" cy="248661"/>
            </a:xfrm>
            <a:custGeom>
              <a:avLst/>
              <a:gdLst/>
              <a:ahLst/>
              <a:cxnLst/>
              <a:rect r="r" b="b" t="t" l="l"/>
              <a:pathLst>
                <a:path h="248661" w="2565379">
                  <a:moveTo>
                    <a:pt x="22609" y="0"/>
                  </a:moveTo>
                  <a:lnTo>
                    <a:pt x="2542770" y="0"/>
                  </a:lnTo>
                  <a:cubicBezTo>
                    <a:pt x="2555257" y="0"/>
                    <a:pt x="2565379" y="10122"/>
                    <a:pt x="2565379" y="22609"/>
                  </a:cubicBezTo>
                  <a:lnTo>
                    <a:pt x="2565379" y="226052"/>
                  </a:lnTo>
                  <a:cubicBezTo>
                    <a:pt x="2565379" y="238539"/>
                    <a:pt x="2555257" y="248661"/>
                    <a:pt x="2542770" y="248661"/>
                  </a:cubicBezTo>
                  <a:lnTo>
                    <a:pt x="22609" y="248661"/>
                  </a:lnTo>
                  <a:cubicBezTo>
                    <a:pt x="10122" y="248661"/>
                    <a:pt x="0" y="238539"/>
                    <a:pt x="0" y="226052"/>
                  </a:cubicBezTo>
                  <a:lnTo>
                    <a:pt x="0" y="22609"/>
                  </a:lnTo>
                  <a:cubicBezTo>
                    <a:pt x="0" y="10122"/>
                    <a:pt x="10122" y="0"/>
                    <a:pt x="22609" y="0"/>
                  </a:cubicBezTo>
                  <a:close/>
                </a:path>
              </a:pathLst>
            </a:custGeom>
            <a:solidFill>
              <a:srgbClr val="51748B">
                <a:alpha val="40000"/>
              </a:srgbClr>
            </a:solidFill>
            <a:ln cap="sq">
              <a:noFill/>
              <a:prstDash val="solid"/>
              <a:miter/>
            </a:ln>
          </p:spPr>
        </p:sp>
        <p:sp>
          <p:nvSpPr>
            <p:cNvPr name="TextBox 53" id="53"/>
            <p:cNvSpPr txBox="true"/>
            <p:nvPr/>
          </p:nvSpPr>
          <p:spPr>
            <a:xfrm>
              <a:off x="0" y="-28575"/>
              <a:ext cx="2565379" cy="277236"/>
            </a:xfrm>
            <a:prstGeom prst="rect">
              <a:avLst/>
            </a:prstGeom>
          </p:spPr>
          <p:txBody>
            <a:bodyPr anchor="ctr" rtlCol="false" tIns="26788" lIns="26788" bIns="26788" rIns="26788"/>
            <a:lstStyle/>
            <a:p>
              <a:pPr algn="ctr">
                <a:lnSpc>
                  <a:spcPts val="2493"/>
                </a:lnSpc>
              </a:pPr>
            </a:p>
          </p:txBody>
        </p:sp>
      </p:grpSp>
      <p:grpSp>
        <p:nvGrpSpPr>
          <p:cNvPr name="Group 54" id="54"/>
          <p:cNvGrpSpPr/>
          <p:nvPr/>
        </p:nvGrpSpPr>
        <p:grpSpPr>
          <a:xfrm rot="0">
            <a:off x="1089360" y="6594710"/>
            <a:ext cx="5136361" cy="497865"/>
            <a:chOff x="0" y="0"/>
            <a:chExt cx="2565379" cy="248661"/>
          </a:xfrm>
        </p:grpSpPr>
        <p:sp>
          <p:nvSpPr>
            <p:cNvPr name="Freeform 55" id="55"/>
            <p:cNvSpPr/>
            <p:nvPr/>
          </p:nvSpPr>
          <p:spPr>
            <a:xfrm flipH="false" flipV="false" rot="0">
              <a:off x="0" y="0"/>
              <a:ext cx="2565379" cy="248661"/>
            </a:xfrm>
            <a:custGeom>
              <a:avLst/>
              <a:gdLst/>
              <a:ahLst/>
              <a:cxnLst/>
              <a:rect r="r" b="b" t="t" l="l"/>
              <a:pathLst>
                <a:path h="248661" w="2565379">
                  <a:moveTo>
                    <a:pt x="22609" y="0"/>
                  </a:moveTo>
                  <a:lnTo>
                    <a:pt x="2542770" y="0"/>
                  </a:lnTo>
                  <a:cubicBezTo>
                    <a:pt x="2555257" y="0"/>
                    <a:pt x="2565379" y="10122"/>
                    <a:pt x="2565379" y="22609"/>
                  </a:cubicBezTo>
                  <a:lnTo>
                    <a:pt x="2565379" y="226052"/>
                  </a:lnTo>
                  <a:cubicBezTo>
                    <a:pt x="2565379" y="238539"/>
                    <a:pt x="2555257" y="248661"/>
                    <a:pt x="2542770" y="248661"/>
                  </a:cubicBezTo>
                  <a:lnTo>
                    <a:pt x="22609" y="248661"/>
                  </a:lnTo>
                  <a:cubicBezTo>
                    <a:pt x="10122" y="248661"/>
                    <a:pt x="0" y="238539"/>
                    <a:pt x="0" y="226052"/>
                  </a:cubicBezTo>
                  <a:lnTo>
                    <a:pt x="0" y="22609"/>
                  </a:lnTo>
                  <a:cubicBezTo>
                    <a:pt x="0" y="10122"/>
                    <a:pt x="10122" y="0"/>
                    <a:pt x="22609" y="0"/>
                  </a:cubicBezTo>
                  <a:close/>
                </a:path>
              </a:pathLst>
            </a:custGeom>
            <a:solidFill>
              <a:srgbClr val="51748B">
                <a:alpha val="40000"/>
              </a:srgbClr>
            </a:solidFill>
            <a:ln cap="sq">
              <a:noFill/>
              <a:prstDash val="solid"/>
              <a:miter/>
            </a:ln>
          </p:spPr>
        </p:sp>
        <p:sp>
          <p:nvSpPr>
            <p:cNvPr name="TextBox 56" id="56"/>
            <p:cNvSpPr txBox="true"/>
            <p:nvPr/>
          </p:nvSpPr>
          <p:spPr>
            <a:xfrm>
              <a:off x="0" y="-28575"/>
              <a:ext cx="2565379" cy="277236"/>
            </a:xfrm>
            <a:prstGeom prst="rect">
              <a:avLst/>
            </a:prstGeom>
          </p:spPr>
          <p:txBody>
            <a:bodyPr anchor="ctr" rtlCol="false" tIns="26788" lIns="26788" bIns="26788" rIns="26788"/>
            <a:lstStyle/>
            <a:p>
              <a:pPr algn="ctr">
                <a:lnSpc>
                  <a:spcPts val="2493"/>
                </a:lnSpc>
              </a:pPr>
            </a:p>
          </p:txBody>
        </p:sp>
      </p:grpSp>
      <p:sp>
        <p:nvSpPr>
          <p:cNvPr name="TextBox 57" id="57"/>
          <p:cNvSpPr txBox="true"/>
          <p:nvPr/>
        </p:nvSpPr>
        <p:spPr>
          <a:xfrm rot="0">
            <a:off x="1463280" y="3442743"/>
            <a:ext cx="4376253" cy="266678"/>
          </a:xfrm>
          <a:prstGeom prst="rect">
            <a:avLst/>
          </a:prstGeom>
        </p:spPr>
        <p:txBody>
          <a:bodyPr anchor="t" rtlCol="false" tIns="0" lIns="0" bIns="0" rIns="0">
            <a:spAutoFit/>
          </a:bodyPr>
          <a:lstStyle/>
          <a:p>
            <a:pPr algn="ctr" marL="0" indent="0" lvl="0">
              <a:lnSpc>
                <a:spcPts val="2100"/>
              </a:lnSpc>
              <a:spcBef>
                <a:spcPct val="0"/>
              </a:spcBef>
            </a:pPr>
            <a:r>
              <a:rPr lang="en-US" b="true" sz="1500">
                <a:solidFill>
                  <a:srgbClr val="000000"/>
                </a:solidFill>
                <a:latin typeface="Helvetica Now Display Bold"/>
                <a:ea typeface="Helvetica Now Display Bold"/>
                <a:cs typeface="Helvetica Now Display Bold"/>
                <a:sym typeface="Helvetica Now Display Bold"/>
              </a:rPr>
              <a:t>Transformational</a:t>
            </a:r>
          </a:p>
        </p:txBody>
      </p:sp>
      <p:sp>
        <p:nvSpPr>
          <p:cNvPr name="TextBox 58" id="58"/>
          <p:cNvSpPr txBox="true"/>
          <p:nvPr/>
        </p:nvSpPr>
        <p:spPr>
          <a:xfrm rot="0">
            <a:off x="12448467" y="3442743"/>
            <a:ext cx="4376253" cy="266678"/>
          </a:xfrm>
          <a:prstGeom prst="rect">
            <a:avLst/>
          </a:prstGeom>
        </p:spPr>
        <p:txBody>
          <a:bodyPr anchor="t" rtlCol="false" tIns="0" lIns="0" bIns="0" rIns="0">
            <a:spAutoFit/>
          </a:bodyPr>
          <a:lstStyle/>
          <a:p>
            <a:pPr algn="ctr" marL="0" indent="0" lvl="0">
              <a:lnSpc>
                <a:spcPts val="2100"/>
              </a:lnSpc>
              <a:spcBef>
                <a:spcPct val="0"/>
              </a:spcBef>
            </a:pPr>
            <a:r>
              <a:rPr lang="en-US" b="true" sz="1500">
                <a:solidFill>
                  <a:srgbClr val="000000"/>
                </a:solidFill>
                <a:latin typeface="Helvetica Now Display Bold"/>
                <a:ea typeface="Helvetica Now Display Bold"/>
                <a:cs typeface="Helvetica Now Display Bold"/>
                <a:sym typeface="Helvetica Now Display Bold"/>
              </a:rPr>
              <a:t>Delegative</a:t>
            </a:r>
          </a:p>
        </p:txBody>
      </p:sp>
      <p:sp>
        <p:nvSpPr>
          <p:cNvPr name="TextBox 59" id="59"/>
          <p:cNvSpPr txBox="true"/>
          <p:nvPr/>
        </p:nvSpPr>
        <p:spPr>
          <a:xfrm rot="0">
            <a:off x="6955873" y="3442743"/>
            <a:ext cx="4376253" cy="266678"/>
          </a:xfrm>
          <a:prstGeom prst="rect">
            <a:avLst/>
          </a:prstGeom>
        </p:spPr>
        <p:txBody>
          <a:bodyPr anchor="t" rtlCol="false" tIns="0" lIns="0" bIns="0" rIns="0">
            <a:spAutoFit/>
          </a:bodyPr>
          <a:lstStyle/>
          <a:p>
            <a:pPr algn="ctr" marL="0" indent="0" lvl="0">
              <a:lnSpc>
                <a:spcPts val="2100"/>
              </a:lnSpc>
              <a:spcBef>
                <a:spcPct val="0"/>
              </a:spcBef>
            </a:pPr>
            <a:r>
              <a:rPr lang="en-US" b="true" sz="1500">
                <a:solidFill>
                  <a:srgbClr val="000000"/>
                </a:solidFill>
                <a:latin typeface="Helvetica Now Display Bold"/>
                <a:ea typeface="Helvetica Now Display Bold"/>
                <a:cs typeface="Helvetica Now Display Bold"/>
                <a:sym typeface="Helvetica Now Display Bold"/>
              </a:rPr>
              <a:t>Authoritative</a:t>
            </a:r>
          </a:p>
        </p:txBody>
      </p:sp>
      <p:sp>
        <p:nvSpPr>
          <p:cNvPr name="TextBox 60" id="60"/>
          <p:cNvSpPr txBox="true"/>
          <p:nvPr/>
        </p:nvSpPr>
        <p:spPr>
          <a:xfrm rot="0">
            <a:off x="1463280" y="6691254"/>
            <a:ext cx="4376253" cy="266678"/>
          </a:xfrm>
          <a:prstGeom prst="rect">
            <a:avLst/>
          </a:prstGeom>
        </p:spPr>
        <p:txBody>
          <a:bodyPr anchor="t" rtlCol="false" tIns="0" lIns="0" bIns="0" rIns="0">
            <a:spAutoFit/>
          </a:bodyPr>
          <a:lstStyle/>
          <a:p>
            <a:pPr algn="ctr" marL="0" indent="0" lvl="0">
              <a:lnSpc>
                <a:spcPts val="2100"/>
              </a:lnSpc>
              <a:spcBef>
                <a:spcPct val="0"/>
              </a:spcBef>
            </a:pPr>
            <a:r>
              <a:rPr lang="en-US" b="true" sz="1500">
                <a:solidFill>
                  <a:srgbClr val="000000"/>
                </a:solidFill>
                <a:latin typeface="Helvetica Now Display Bold"/>
                <a:ea typeface="Helvetica Now Display Bold"/>
                <a:cs typeface="Helvetica Now Display Bold"/>
                <a:sym typeface="Helvetica Now Display Bold"/>
              </a:rPr>
              <a:t>Transactional</a:t>
            </a:r>
          </a:p>
        </p:txBody>
      </p:sp>
      <p:sp>
        <p:nvSpPr>
          <p:cNvPr name="TextBox 61" id="61"/>
          <p:cNvSpPr txBox="true"/>
          <p:nvPr/>
        </p:nvSpPr>
        <p:spPr>
          <a:xfrm rot="0">
            <a:off x="12456381" y="6691254"/>
            <a:ext cx="4376253" cy="266678"/>
          </a:xfrm>
          <a:prstGeom prst="rect">
            <a:avLst/>
          </a:prstGeom>
        </p:spPr>
        <p:txBody>
          <a:bodyPr anchor="t" rtlCol="false" tIns="0" lIns="0" bIns="0" rIns="0">
            <a:spAutoFit/>
          </a:bodyPr>
          <a:lstStyle/>
          <a:p>
            <a:pPr algn="ctr" marL="0" indent="0" lvl="0">
              <a:lnSpc>
                <a:spcPts val="2100"/>
              </a:lnSpc>
              <a:spcBef>
                <a:spcPct val="0"/>
              </a:spcBef>
            </a:pPr>
            <a:r>
              <a:rPr lang="en-US" b="true" sz="1500">
                <a:solidFill>
                  <a:srgbClr val="000000"/>
                </a:solidFill>
                <a:latin typeface="Helvetica Now Display Bold"/>
                <a:ea typeface="Helvetica Now Display Bold"/>
                <a:cs typeface="Helvetica Now Display Bold"/>
                <a:sym typeface="Helvetica Now Display Bold"/>
              </a:rPr>
              <a:t>Servant</a:t>
            </a:r>
          </a:p>
        </p:txBody>
      </p:sp>
      <p:sp>
        <p:nvSpPr>
          <p:cNvPr name="TextBox 62" id="62"/>
          <p:cNvSpPr txBox="true"/>
          <p:nvPr/>
        </p:nvSpPr>
        <p:spPr>
          <a:xfrm rot="0">
            <a:off x="6955873" y="6691254"/>
            <a:ext cx="4376253" cy="266678"/>
          </a:xfrm>
          <a:prstGeom prst="rect">
            <a:avLst/>
          </a:prstGeom>
        </p:spPr>
        <p:txBody>
          <a:bodyPr anchor="t" rtlCol="false" tIns="0" lIns="0" bIns="0" rIns="0">
            <a:spAutoFit/>
          </a:bodyPr>
          <a:lstStyle/>
          <a:p>
            <a:pPr algn="ctr" marL="0" indent="0" lvl="0">
              <a:lnSpc>
                <a:spcPts val="2100"/>
              </a:lnSpc>
              <a:spcBef>
                <a:spcPct val="0"/>
              </a:spcBef>
            </a:pPr>
            <a:r>
              <a:rPr lang="en-US" b="true" sz="1500">
                <a:solidFill>
                  <a:srgbClr val="000000"/>
                </a:solidFill>
                <a:latin typeface="Helvetica Now Display Bold"/>
                <a:ea typeface="Helvetica Now Display Bold"/>
                <a:cs typeface="Helvetica Now Display Bold"/>
                <a:sym typeface="Helvetica Now Display Bold"/>
              </a:rPr>
              <a:t>Participative</a:t>
            </a:r>
          </a:p>
        </p:txBody>
      </p:sp>
    </p:spTree>
  </p:cSld>
  <p:clrMapOvr>
    <a:masterClrMapping/>
  </p:clrMapOvr>
</p:sld>
</file>

<file path=ppt/slides/slide4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10170447" y="2190431"/>
            <a:ext cx="8606395" cy="5906138"/>
          </a:xfrm>
          <a:custGeom>
            <a:avLst/>
            <a:gdLst/>
            <a:ahLst/>
            <a:cxnLst/>
            <a:rect r="r" b="b" t="t" l="l"/>
            <a:pathLst>
              <a:path h="5906138" w="8606395">
                <a:moveTo>
                  <a:pt x="0" y="0"/>
                </a:moveTo>
                <a:lnTo>
                  <a:pt x="8606395" y="0"/>
                </a:lnTo>
                <a:lnTo>
                  <a:pt x="8606395" y="5906138"/>
                </a:lnTo>
                <a:lnTo>
                  <a:pt x="0" y="5906138"/>
                </a:lnTo>
                <a:lnTo>
                  <a:pt x="0" y="0"/>
                </a:lnTo>
                <a:close/>
              </a:path>
            </a:pathLst>
          </a:custGeom>
          <a:blipFill>
            <a:blip r:embed="rId2">
              <a:alphaModFix amt="36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1697515" y="1687785"/>
            <a:ext cx="5251684" cy="6956579"/>
          </a:xfrm>
          <a:custGeom>
            <a:avLst/>
            <a:gdLst/>
            <a:ahLst/>
            <a:cxnLst/>
            <a:rect r="r" b="b" t="t" l="l"/>
            <a:pathLst>
              <a:path h="6956579" w="5251684">
                <a:moveTo>
                  <a:pt x="0" y="0"/>
                </a:moveTo>
                <a:lnTo>
                  <a:pt x="5251684" y="0"/>
                </a:lnTo>
                <a:lnTo>
                  <a:pt x="5251684" y="6956579"/>
                </a:lnTo>
                <a:lnTo>
                  <a:pt x="0" y="6956579"/>
                </a:lnTo>
                <a:lnTo>
                  <a:pt x="0" y="0"/>
                </a:lnTo>
                <a:close/>
              </a:path>
            </a:pathLst>
          </a:custGeom>
          <a:blipFill>
            <a:blip r:embed="rId4"/>
            <a:stretch>
              <a:fillRect l="0" t="0" r="0" b="0"/>
            </a:stretch>
          </a:blipFill>
        </p:spPr>
      </p:sp>
      <p:sp>
        <p:nvSpPr>
          <p:cNvPr name="TextBox 4" id="4"/>
          <p:cNvSpPr txBox="true"/>
          <p:nvPr/>
        </p:nvSpPr>
        <p:spPr>
          <a:xfrm rot="0">
            <a:off x="1028700" y="2673191"/>
            <a:ext cx="6876583" cy="1412875"/>
          </a:xfrm>
          <a:prstGeom prst="rect">
            <a:avLst/>
          </a:prstGeom>
        </p:spPr>
        <p:txBody>
          <a:bodyPr anchor="t" rtlCol="false" tIns="0" lIns="0" bIns="0" rIns="0">
            <a:spAutoFit/>
          </a:bodyPr>
          <a:lstStyle/>
          <a:p>
            <a:pPr algn="l">
              <a:lnSpc>
                <a:spcPts val="10999"/>
              </a:lnSpc>
            </a:pPr>
            <a:r>
              <a:rPr lang="en-US" sz="9999" spc="-599">
                <a:solidFill>
                  <a:srgbClr val="51748B">
                    <a:alpha val="60000"/>
                  </a:srgbClr>
                </a:solidFill>
                <a:latin typeface="Inter"/>
                <a:ea typeface="Inter"/>
                <a:cs typeface="Inter"/>
                <a:sym typeface="Inter"/>
              </a:rPr>
              <a:t>Next Steps</a:t>
            </a:r>
          </a:p>
        </p:txBody>
      </p:sp>
      <p:grpSp>
        <p:nvGrpSpPr>
          <p:cNvPr name="Group 5" id="5"/>
          <p:cNvGrpSpPr/>
          <p:nvPr/>
        </p:nvGrpSpPr>
        <p:grpSpPr>
          <a:xfrm rot="0">
            <a:off x="406131" y="4426665"/>
            <a:ext cx="10793179" cy="3291920"/>
            <a:chOff x="0" y="0"/>
            <a:chExt cx="14390906" cy="4389226"/>
          </a:xfrm>
        </p:grpSpPr>
        <p:sp>
          <p:nvSpPr>
            <p:cNvPr name="Freeform 6" id="6"/>
            <p:cNvSpPr/>
            <p:nvPr/>
          </p:nvSpPr>
          <p:spPr>
            <a:xfrm flipH="false" flipV="false" rot="0">
              <a:off x="0" y="0"/>
              <a:ext cx="14390906" cy="4389226"/>
            </a:xfrm>
            <a:custGeom>
              <a:avLst/>
              <a:gdLst/>
              <a:ahLst/>
              <a:cxnLst/>
              <a:rect r="r" b="b" t="t" l="l"/>
              <a:pathLst>
                <a:path h="4389226" w="14390906">
                  <a:moveTo>
                    <a:pt x="0" y="0"/>
                  </a:moveTo>
                  <a:lnTo>
                    <a:pt x="14390906" y="0"/>
                  </a:lnTo>
                  <a:lnTo>
                    <a:pt x="14390906" y="4389226"/>
                  </a:lnTo>
                  <a:lnTo>
                    <a:pt x="0" y="4389226"/>
                  </a:lnTo>
                  <a:lnTo>
                    <a:pt x="0" y="0"/>
                  </a:lnTo>
                  <a:close/>
                </a:path>
              </a:pathLst>
            </a:custGeom>
            <a:blipFill>
              <a:blip r:embed="rId5">
                <a:alphaModFix amt="72000"/>
              </a:blip>
              <a:stretch>
                <a:fillRect l="0" t="0" r="0" b="0"/>
              </a:stretch>
            </a:blipFill>
          </p:spPr>
        </p:sp>
        <p:grpSp>
          <p:nvGrpSpPr>
            <p:cNvPr name="Group 7" id="7"/>
            <p:cNvGrpSpPr/>
            <p:nvPr/>
          </p:nvGrpSpPr>
          <p:grpSpPr>
            <a:xfrm rot="0">
              <a:off x="756342" y="427312"/>
              <a:ext cx="12878221" cy="3140703"/>
              <a:chOff x="0" y="0"/>
              <a:chExt cx="3332826" cy="812800"/>
            </a:xfrm>
          </p:grpSpPr>
          <p:sp>
            <p:nvSpPr>
              <p:cNvPr name="Freeform 8" id="8"/>
              <p:cNvSpPr/>
              <p:nvPr/>
            </p:nvSpPr>
            <p:spPr>
              <a:xfrm flipH="false" flipV="false" rot="0">
                <a:off x="0" y="0"/>
                <a:ext cx="3332826" cy="812800"/>
              </a:xfrm>
              <a:custGeom>
                <a:avLst/>
                <a:gdLst/>
                <a:ahLst/>
                <a:cxnLst/>
                <a:rect r="r" b="b" t="t" l="l"/>
                <a:pathLst>
                  <a:path h="812800" w="3332826">
                    <a:moveTo>
                      <a:pt x="28054" y="0"/>
                    </a:moveTo>
                    <a:lnTo>
                      <a:pt x="3304772" y="0"/>
                    </a:lnTo>
                    <a:cubicBezTo>
                      <a:pt x="3320266" y="0"/>
                      <a:pt x="3332826" y="12560"/>
                      <a:pt x="3332826" y="28054"/>
                    </a:cubicBezTo>
                    <a:lnTo>
                      <a:pt x="3332826" y="784746"/>
                    </a:lnTo>
                    <a:cubicBezTo>
                      <a:pt x="3332826" y="792186"/>
                      <a:pt x="3329870" y="799322"/>
                      <a:pt x="3324609" y="804583"/>
                    </a:cubicBezTo>
                    <a:cubicBezTo>
                      <a:pt x="3319348" y="809844"/>
                      <a:pt x="3312212" y="812800"/>
                      <a:pt x="3304772" y="812800"/>
                    </a:cubicBezTo>
                    <a:lnTo>
                      <a:pt x="28054" y="812800"/>
                    </a:lnTo>
                    <a:cubicBezTo>
                      <a:pt x="12560" y="812800"/>
                      <a:pt x="0" y="800240"/>
                      <a:pt x="0" y="784746"/>
                    </a:cubicBezTo>
                    <a:lnTo>
                      <a:pt x="0" y="28054"/>
                    </a:lnTo>
                    <a:cubicBezTo>
                      <a:pt x="0" y="12560"/>
                      <a:pt x="12560" y="0"/>
                      <a:pt x="28054" y="0"/>
                    </a:cubicBezTo>
                    <a:close/>
                  </a:path>
                </a:pathLst>
              </a:custGeom>
              <a:solidFill>
                <a:srgbClr val="FFFFFF"/>
              </a:solidFill>
              <a:ln cap="rnd">
                <a:noFill/>
                <a:prstDash val="solid"/>
                <a:round/>
              </a:ln>
            </p:spPr>
          </p:sp>
          <p:sp>
            <p:nvSpPr>
              <p:cNvPr name="TextBox 9" id="9"/>
              <p:cNvSpPr txBox="true"/>
              <p:nvPr/>
            </p:nvSpPr>
            <p:spPr>
              <a:xfrm>
                <a:off x="0" y="-28575"/>
                <a:ext cx="3332826" cy="841375"/>
              </a:xfrm>
              <a:prstGeom prst="rect">
                <a:avLst/>
              </a:prstGeom>
            </p:spPr>
            <p:txBody>
              <a:bodyPr anchor="ctr" rtlCol="false" tIns="38774" lIns="38774" bIns="38774" rIns="38774"/>
              <a:lstStyle/>
              <a:p>
                <a:pPr algn="ctr">
                  <a:lnSpc>
                    <a:spcPts val="2493"/>
                  </a:lnSpc>
                </a:pPr>
              </a:p>
            </p:txBody>
          </p:sp>
        </p:grpSp>
        <p:sp>
          <p:nvSpPr>
            <p:cNvPr name="TextBox 10" id="10"/>
            <p:cNvSpPr txBox="true"/>
            <p:nvPr/>
          </p:nvSpPr>
          <p:spPr>
            <a:xfrm rot="0">
              <a:off x="1532525" y="1270791"/>
              <a:ext cx="11325856" cy="1452615"/>
            </a:xfrm>
            <a:prstGeom prst="rect">
              <a:avLst/>
            </a:prstGeom>
          </p:spPr>
          <p:txBody>
            <a:bodyPr anchor="t" rtlCol="false" tIns="0" lIns="0" bIns="0" rIns="0">
              <a:spAutoFit/>
            </a:bodyPr>
            <a:lstStyle/>
            <a:p>
              <a:pPr algn="l">
                <a:lnSpc>
                  <a:spcPts val="2940"/>
                </a:lnSpc>
              </a:pPr>
              <a:r>
                <a:rPr lang="en-US" sz="2100" b="true">
                  <a:solidFill>
                    <a:srgbClr val="000000"/>
                  </a:solidFill>
                  <a:latin typeface="Helvetica Now Display Bold"/>
                  <a:ea typeface="Helvetica Now Display Bold"/>
                  <a:cs typeface="Helvetica Now Display Bold"/>
                  <a:sym typeface="Helvetica Now Display Bold"/>
                </a:rPr>
                <a:t>Complete the following course on Perry University before 3/12.</a:t>
              </a:r>
            </a:p>
            <a:p>
              <a:pPr algn="l" marL="0" indent="0" lvl="0">
                <a:lnSpc>
                  <a:spcPts val="2940"/>
                </a:lnSpc>
                <a:spcBef>
                  <a:spcPct val="0"/>
                </a:spcBef>
              </a:pPr>
              <a:r>
                <a:rPr lang="en-US" sz="2100">
                  <a:solidFill>
                    <a:srgbClr val="000000"/>
                  </a:solidFill>
                  <a:latin typeface="Helvetica Now Display"/>
                  <a:ea typeface="Helvetica Now Display"/>
                  <a:cs typeface="Helvetica Now Display"/>
                  <a:sym typeface="Helvetica Now Display"/>
                </a:rPr>
                <a:t>During this virtual session, participants will be guided through an engaging and meaningful discussion centered around the designated topic.</a:t>
              </a:r>
            </a:p>
          </p:txBody>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42756" y="4506190"/>
            <a:ext cx="3442760" cy="4752110"/>
            <a:chOff x="0" y="0"/>
            <a:chExt cx="4590347" cy="6336147"/>
          </a:xfrm>
        </p:grpSpPr>
        <p:sp>
          <p:nvSpPr>
            <p:cNvPr name="Freeform 3" id="3"/>
            <p:cNvSpPr/>
            <p:nvPr/>
          </p:nvSpPr>
          <p:spPr>
            <a:xfrm flipH="false" flipV="false" rot="0">
              <a:off x="0" y="593660"/>
              <a:ext cx="4590347" cy="5742487"/>
            </a:xfrm>
            <a:custGeom>
              <a:avLst/>
              <a:gdLst/>
              <a:ahLst/>
              <a:cxnLst/>
              <a:rect r="r" b="b" t="t" l="l"/>
              <a:pathLst>
                <a:path h="5742487" w="4590347">
                  <a:moveTo>
                    <a:pt x="0" y="0"/>
                  </a:moveTo>
                  <a:lnTo>
                    <a:pt x="4590347" y="0"/>
                  </a:lnTo>
                  <a:lnTo>
                    <a:pt x="4590347" y="5742487"/>
                  </a:lnTo>
                  <a:lnTo>
                    <a:pt x="0" y="5742487"/>
                  </a:lnTo>
                  <a:lnTo>
                    <a:pt x="0" y="0"/>
                  </a:lnTo>
                  <a:close/>
                </a:path>
              </a:pathLst>
            </a:custGeom>
            <a:blipFill>
              <a:blip r:embed="rId3">
                <a:alphaModFix amt="35000"/>
              </a:blip>
              <a:stretch>
                <a:fillRect l="0" t="-2331" r="0" b="-2331"/>
              </a:stretch>
            </a:blipFill>
          </p:spPr>
        </p:sp>
        <p:sp>
          <p:nvSpPr>
            <p:cNvPr name="Freeform 4" id="4"/>
            <p:cNvSpPr/>
            <p:nvPr/>
          </p:nvSpPr>
          <p:spPr>
            <a:xfrm flipH="false" flipV="false" rot="0">
              <a:off x="94902" y="0"/>
              <a:ext cx="3882373" cy="5859499"/>
            </a:xfrm>
            <a:custGeom>
              <a:avLst/>
              <a:gdLst/>
              <a:ahLst/>
              <a:cxnLst/>
              <a:rect r="r" b="b" t="t" l="l"/>
              <a:pathLst>
                <a:path h="5859499" w="3882373">
                  <a:moveTo>
                    <a:pt x="0" y="0"/>
                  </a:moveTo>
                  <a:lnTo>
                    <a:pt x="3882372" y="0"/>
                  </a:lnTo>
                  <a:lnTo>
                    <a:pt x="3882372" y="5859499"/>
                  </a:lnTo>
                  <a:lnTo>
                    <a:pt x="0" y="5859499"/>
                  </a:lnTo>
                  <a:lnTo>
                    <a:pt x="0" y="0"/>
                  </a:lnTo>
                  <a:close/>
                </a:path>
              </a:pathLst>
            </a:custGeom>
            <a:blipFill>
              <a:blip r:embed="rId4"/>
              <a:stretch>
                <a:fillRect l="-2444" t="-1583" r="-1305" b="-1335"/>
              </a:stretch>
            </a:blipFill>
          </p:spPr>
        </p:sp>
      </p:grpSp>
      <p:grpSp>
        <p:nvGrpSpPr>
          <p:cNvPr name="Group 5" id="5"/>
          <p:cNvGrpSpPr/>
          <p:nvPr/>
        </p:nvGrpSpPr>
        <p:grpSpPr>
          <a:xfrm rot="0">
            <a:off x="5388075" y="720937"/>
            <a:ext cx="12291810" cy="12322617"/>
            <a:chOff x="0" y="0"/>
            <a:chExt cx="16389080" cy="16430156"/>
          </a:xfrm>
        </p:grpSpPr>
        <p:sp>
          <p:nvSpPr>
            <p:cNvPr name="Freeform 6" id="6"/>
            <p:cNvSpPr/>
            <p:nvPr/>
          </p:nvSpPr>
          <p:spPr>
            <a:xfrm flipH="false" flipV="false" rot="0">
              <a:off x="0" y="0"/>
              <a:ext cx="16389080" cy="16430156"/>
            </a:xfrm>
            <a:custGeom>
              <a:avLst/>
              <a:gdLst/>
              <a:ahLst/>
              <a:cxnLst/>
              <a:rect r="r" b="b" t="t" l="l"/>
              <a:pathLst>
                <a:path h="16430156" w="16389080">
                  <a:moveTo>
                    <a:pt x="0" y="0"/>
                  </a:moveTo>
                  <a:lnTo>
                    <a:pt x="16389080" y="0"/>
                  </a:lnTo>
                  <a:lnTo>
                    <a:pt x="16389080" y="16430156"/>
                  </a:lnTo>
                  <a:lnTo>
                    <a:pt x="0" y="16430156"/>
                  </a:lnTo>
                  <a:lnTo>
                    <a:pt x="0" y="0"/>
                  </a:lnTo>
                  <a:close/>
                </a:path>
              </a:pathLst>
            </a:custGeom>
            <a:blipFill>
              <a:blip r:embed="rId5">
                <a:alphaModFix amt="29000"/>
                <a:extLst>
                  <a:ext uri="{96DAC541-7B7A-43D3-8B79-37D633B846F1}">
                    <asvg:svgBlip xmlns:asvg="http://schemas.microsoft.com/office/drawing/2016/SVG/main" r:embed="rId6"/>
                  </a:ext>
                </a:extLst>
              </a:blip>
              <a:stretch>
                <a:fillRect l="0" t="0" r="0" b="0"/>
              </a:stretch>
            </a:blipFill>
          </p:spPr>
        </p:sp>
        <p:grpSp>
          <p:nvGrpSpPr>
            <p:cNvPr name="Group 7" id="7"/>
            <p:cNvGrpSpPr/>
            <p:nvPr/>
          </p:nvGrpSpPr>
          <p:grpSpPr>
            <a:xfrm rot="0">
              <a:off x="1091008" y="5608952"/>
              <a:ext cx="14207065" cy="4551192"/>
              <a:chOff x="0" y="0"/>
              <a:chExt cx="2565379" cy="821812"/>
            </a:xfrm>
          </p:grpSpPr>
          <p:sp>
            <p:nvSpPr>
              <p:cNvPr name="Freeform 8" id="8"/>
              <p:cNvSpPr/>
              <p:nvPr/>
            </p:nvSpPr>
            <p:spPr>
              <a:xfrm flipH="false" flipV="false" rot="0">
                <a:off x="0" y="0"/>
                <a:ext cx="2565379" cy="821812"/>
              </a:xfrm>
              <a:custGeom>
                <a:avLst/>
                <a:gdLst/>
                <a:ahLst/>
                <a:cxnLst/>
                <a:rect r="r" b="b" t="t" l="l"/>
                <a:pathLst>
                  <a:path h="821812" w="2565379">
                    <a:moveTo>
                      <a:pt x="27819" y="0"/>
                    </a:moveTo>
                    <a:lnTo>
                      <a:pt x="2537561" y="0"/>
                    </a:lnTo>
                    <a:cubicBezTo>
                      <a:pt x="2552925" y="0"/>
                      <a:pt x="2565379" y="12455"/>
                      <a:pt x="2565379" y="27819"/>
                    </a:cubicBezTo>
                    <a:lnTo>
                      <a:pt x="2565379" y="793993"/>
                    </a:lnTo>
                    <a:cubicBezTo>
                      <a:pt x="2565379" y="801371"/>
                      <a:pt x="2562449" y="808447"/>
                      <a:pt x="2557232" y="813664"/>
                    </a:cubicBezTo>
                    <a:cubicBezTo>
                      <a:pt x="2552014" y="818881"/>
                      <a:pt x="2544939" y="821812"/>
                      <a:pt x="2537561" y="821812"/>
                    </a:cubicBezTo>
                    <a:lnTo>
                      <a:pt x="27819" y="821812"/>
                    </a:lnTo>
                    <a:cubicBezTo>
                      <a:pt x="12455" y="821812"/>
                      <a:pt x="0" y="809357"/>
                      <a:pt x="0" y="793993"/>
                    </a:cubicBezTo>
                    <a:lnTo>
                      <a:pt x="0" y="27819"/>
                    </a:lnTo>
                    <a:cubicBezTo>
                      <a:pt x="0" y="12455"/>
                      <a:pt x="12455" y="0"/>
                      <a:pt x="27819" y="0"/>
                    </a:cubicBezTo>
                    <a:close/>
                  </a:path>
                </a:pathLst>
              </a:custGeom>
              <a:solidFill>
                <a:srgbClr val="FFFFFF"/>
              </a:solidFill>
              <a:ln cap="rnd">
                <a:noFill/>
                <a:prstDash val="solid"/>
                <a:round/>
              </a:ln>
            </p:spPr>
          </p:sp>
          <p:sp>
            <p:nvSpPr>
              <p:cNvPr name="TextBox 9" id="9"/>
              <p:cNvSpPr txBox="true"/>
              <p:nvPr/>
            </p:nvSpPr>
            <p:spPr>
              <a:xfrm>
                <a:off x="0" y="-28575"/>
                <a:ext cx="2565379" cy="850387"/>
              </a:xfrm>
              <a:prstGeom prst="rect">
                <a:avLst/>
              </a:prstGeom>
            </p:spPr>
            <p:txBody>
              <a:bodyPr anchor="ctr" rtlCol="false" tIns="50800" lIns="50800" bIns="50800" rIns="50800"/>
              <a:lstStyle/>
              <a:p>
                <a:pPr algn="ctr">
                  <a:lnSpc>
                    <a:spcPts val="2493"/>
                  </a:lnSpc>
                </a:pPr>
              </a:p>
            </p:txBody>
          </p:sp>
        </p:grpSp>
        <p:sp>
          <p:nvSpPr>
            <p:cNvPr name="TextBox 10" id="10"/>
            <p:cNvSpPr txBox="true"/>
            <p:nvPr/>
          </p:nvSpPr>
          <p:spPr>
            <a:xfrm rot="0">
              <a:off x="1990253" y="6897383"/>
              <a:ext cx="12408574" cy="2031780"/>
            </a:xfrm>
            <a:prstGeom prst="rect">
              <a:avLst/>
            </a:prstGeom>
          </p:spPr>
          <p:txBody>
            <a:bodyPr anchor="t" rtlCol="false" tIns="0" lIns="0" bIns="0" rIns="0">
              <a:spAutoFit/>
            </a:bodyPr>
            <a:lstStyle/>
            <a:p>
              <a:pPr algn="l">
                <a:lnSpc>
                  <a:spcPts val="2400"/>
                </a:lnSpc>
              </a:pPr>
              <a:r>
                <a:rPr lang="en-US" sz="2000">
                  <a:solidFill>
                    <a:srgbClr val="303030"/>
                  </a:solidFill>
                  <a:latin typeface="Helvetica Now Display"/>
                  <a:ea typeface="Helvetica Now Display"/>
                  <a:cs typeface="Helvetica Now Display"/>
                  <a:sym typeface="Helvetica Now Display"/>
                </a:rPr>
                <a:t>In this course, we identified leadership at Perry Homes as having the opportunity to influence, impact, and ultimately lead the difference</a:t>
              </a:r>
              <a:r>
                <a:rPr lang="en-US" sz="2000" i="true">
                  <a:solidFill>
                    <a:srgbClr val="303030"/>
                  </a:solidFill>
                  <a:latin typeface="Helvetica Now Display Italics"/>
                  <a:ea typeface="Helvetica Now Display Italics"/>
                  <a:cs typeface="Helvetica Now Display Italics"/>
                  <a:sym typeface="Helvetica Now Display Italics"/>
                </a:rPr>
                <a:t> </a:t>
              </a:r>
              <a:r>
                <a:rPr lang="en-US" sz="2000">
                  <a:solidFill>
                    <a:srgbClr val="303030"/>
                  </a:solidFill>
                  <a:latin typeface="Helvetica Now Display"/>
                  <a:ea typeface="Helvetica Now Display"/>
                  <a:cs typeface="Helvetica Now Display"/>
                  <a:sym typeface="Helvetica Now Display"/>
                </a:rPr>
                <a:t>in alignment with our core values.</a:t>
              </a:r>
            </a:p>
            <a:p>
              <a:pPr algn="l">
                <a:lnSpc>
                  <a:spcPts val="2400"/>
                </a:lnSpc>
              </a:pPr>
            </a:p>
            <a:p>
              <a:pPr algn="l">
                <a:lnSpc>
                  <a:spcPts val="2400"/>
                </a:lnSpc>
              </a:pPr>
              <a:r>
                <a:rPr lang="en-US" b="true" sz="2000">
                  <a:solidFill>
                    <a:srgbClr val="303030"/>
                  </a:solidFill>
                  <a:latin typeface="Helvetica Now Display Bold"/>
                  <a:ea typeface="Helvetica Now Display Bold"/>
                  <a:cs typeface="Helvetica Now Display Bold"/>
                  <a:sym typeface="Helvetica Now Display Bold"/>
                </a:rPr>
                <a:t>But what does leadership mean to YOU? How do our core values play a role in YOUR leadership?</a:t>
              </a:r>
            </a:p>
          </p:txBody>
        </p:sp>
      </p:grpSp>
      <p:grpSp>
        <p:nvGrpSpPr>
          <p:cNvPr name="Group 11" id="11"/>
          <p:cNvGrpSpPr/>
          <p:nvPr/>
        </p:nvGrpSpPr>
        <p:grpSpPr>
          <a:xfrm rot="0">
            <a:off x="1396529" y="1420444"/>
            <a:ext cx="15862771" cy="2287496"/>
            <a:chOff x="0" y="0"/>
            <a:chExt cx="3797994" cy="547691"/>
          </a:xfrm>
        </p:grpSpPr>
        <p:sp>
          <p:nvSpPr>
            <p:cNvPr name="Freeform 12" id="12"/>
            <p:cNvSpPr/>
            <p:nvPr/>
          </p:nvSpPr>
          <p:spPr>
            <a:xfrm flipH="false" flipV="false" rot="0">
              <a:off x="0" y="0"/>
              <a:ext cx="3797994" cy="547691"/>
            </a:xfrm>
            <a:custGeom>
              <a:avLst/>
              <a:gdLst/>
              <a:ahLst/>
              <a:cxnLst/>
              <a:rect r="r" b="b" t="t" l="l"/>
              <a:pathLst>
                <a:path h="547691" w="3797994">
                  <a:moveTo>
                    <a:pt x="17082" y="0"/>
                  </a:moveTo>
                  <a:lnTo>
                    <a:pt x="3780912" y="0"/>
                  </a:lnTo>
                  <a:cubicBezTo>
                    <a:pt x="3790346" y="0"/>
                    <a:pt x="3797994" y="7648"/>
                    <a:pt x="3797994" y="17082"/>
                  </a:cubicBezTo>
                  <a:lnTo>
                    <a:pt x="3797994" y="530609"/>
                  </a:lnTo>
                  <a:cubicBezTo>
                    <a:pt x="3797994" y="535139"/>
                    <a:pt x="3796194" y="539484"/>
                    <a:pt x="3792991" y="542688"/>
                  </a:cubicBezTo>
                  <a:cubicBezTo>
                    <a:pt x="3789787" y="545891"/>
                    <a:pt x="3785442" y="547691"/>
                    <a:pt x="3780912" y="547691"/>
                  </a:cubicBezTo>
                  <a:lnTo>
                    <a:pt x="17082" y="547691"/>
                  </a:lnTo>
                  <a:cubicBezTo>
                    <a:pt x="12552" y="547691"/>
                    <a:pt x="8207" y="545891"/>
                    <a:pt x="5003" y="542688"/>
                  </a:cubicBezTo>
                  <a:cubicBezTo>
                    <a:pt x="1800" y="539484"/>
                    <a:pt x="0" y="535139"/>
                    <a:pt x="0" y="530609"/>
                  </a:cubicBezTo>
                  <a:lnTo>
                    <a:pt x="0" y="17082"/>
                  </a:lnTo>
                  <a:cubicBezTo>
                    <a:pt x="0" y="12552"/>
                    <a:pt x="1800" y="8207"/>
                    <a:pt x="5003" y="5003"/>
                  </a:cubicBezTo>
                  <a:cubicBezTo>
                    <a:pt x="8207" y="1800"/>
                    <a:pt x="12552" y="0"/>
                    <a:pt x="17082" y="0"/>
                  </a:cubicBezTo>
                  <a:close/>
                </a:path>
              </a:pathLst>
            </a:custGeom>
            <a:solidFill>
              <a:srgbClr val="51748B">
                <a:alpha val="21961"/>
              </a:srgbClr>
            </a:solidFill>
            <a:ln cap="rnd">
              <a:noFill/>
              <a:prstDash val="solid"/>
              <a:round/>
            </a:ln>
          </p:spPr>
        </p:sp>
        <p:sp>
          <p:nvSpPr>
            <p:cNvPr name="TextBox 13" id="13"/>
            <p:cNvSpPr txBox="true"/>
            <p:nvPr/>
          </p:nvSpPr>
          <p:spPr>
            <a:xfrm>
              <a:off x="0" y="-28575"/>
              <a:ext cx="3797994" cy="576266"/>
            </a:xfrm>
            <a:prstGeom prst="rect">
              <a:avLst/>
            </a:prstGeom>
          </p:spPr>
          <p:txBody>
            <a:bodyPr anchor="ctr" rtlCol="false" tIns="55881" lIns="55881" bIns="55881" rIns="55881"/>
            <a:lstStyle/>
            <a:p>
              <a:pPr algn="ctr">
                <a:lnSpc>
                  <a:spcPts val="2493"/>
                </a:lnSpc>
              </a:pPr>
            </a:p>
          </p:txBody>
        </p:sp>
      </p:grpSp>
      <p:grpSp>
        <p:nvGrpSpPr>
          <p:cNvPr name="Group 14" id="14"/>
          <p:cNvGrpSpPr/>
          <p:nvPr/>
        </p:nvGrpSpPr>
        <p:grpSpPr>
          <a:xfrm rot="0">
            <a:off x="1396529" y="1227072"/>
            <a:ext cx="1028693" cy="874794"/>
            <a:chOff x="0" y="0"/>
            <a:chExt cx="246298" cy="209450"/>
          </a:xfrm>
        </p:grpSpPr>
        <p:sp>
          <p:nvSpPr>
            <p:cNvPr name="Freeform 15" id="15"/>
            <p:cNvSpPr/>
            <p:nvPr/>
          </p:nvSpPr>
          <p:spPr>
            <a:xfrm flipH="false" flipV="false" rot="0">
              <a:off x="0" y="0"/>
              <a:ext cx="246298" cy="209450"/>
            </a:xfrm>
            <a:custGeom>
              <a:avLst/>
              <a:gdLst/>
              <a:ahLst/>
              <a:cxnLst/>
              <a:rect r="r" b="b" t="t" l="l"/>
              <a:pathLst>
                <a:path h="209450" w="246298">
                  <a:moveTo>
                    <a:pt x="0" y="0"/>
                  </a:moveTo>
                  <a:lnTo>
                    <a:pt x="246298" y="0"/>
                  </a:lnTo>
                  <a:lnTo>
                    <a:pt x="246298" y="209450"/>
                  </a:lnTo>
                  <a:lnTo>
                    <a:pt x="0" y="209450"/>
                  </a:lnTo>
                  <a:close/>
                </a:path>
              </a:pathLst>
            </a:custGeom>
            <a:solidFill>
              <a:srgbClr val="FFFFFF"/>
            </a:solidFill>
            <a:ln cap="sq">
              <a:noFill/>
              <a:prstDash val="solid"/>
              <a:miter/>
            </a:ln>
          </p:spPr>
        </p:sp>
        <p:sp>
          <p:nvSpPr>
            <p:cNvPr name="TextBox 16" id="16"/>
            <p:cNvSpPr txBox="true"/>
            <p:nvPr/>
          </p:nvSpPr>
          <p:spPr>
            <a:xfrm>
              <a:off x="0" y="-28575"/>
              <a:ext cx="246298" cy="238025"/>
            </a:xfrm>
            <a:prstGeom prst="rect">
              <a:avLst/>
            </a:prstGeom>
          </p:spPr>
          <p:txBody>
            <a:bodyPr anchor="ctr" rtlCol="false" tIns="55881" lIns="55881" bIns="55881" rIns="55881"/>
            <a:lstStyle/>
            <a:p>
              <a:pPr algn="ctr">
                <a:lnSpc>
                  <a:spcPts val="2493"/>
                </a:lnSpc>
              </a:pPr>
            </a:p>
          </p:txBody>
        </p:sp>
      </p:grpSp>
      <p:sp>
        <p:nvSpPr>
          <p:cNvPr name="Freeform 17" id="17"/>
          <p:cNvSpPr/>
          <p:nvPr/>
        </p:nvSpPr>
        <p:spPr>
          <a:xfrm flipH="false" flipV="false" rot="0">
            <a:off x="1028700" y="1028700"/>
            <a:ext cx="1505218" cy="1397972"/>
          </a:xfrm>
          <a:custGeom>
            <a:avLst/>
            <a:gdLst/>
            <a:ahLst/>
            <a:cxnLst/>
            <a:rect r="r" b="b" t="t" l="l"/>
            <a:pathLst>
              <a:path h="1397972" w="1505218">
                <a:moveTo>
                  <a:pt x="0" y="0"/>
                </a:moveTo>
                <a:lnTo>
                  <a:pt x="1505218" y="0"/>
                </a:lnTo>
                <a:lnTo>
                  <a:pt x="1505218" y="1397972"/>
                </a:lnTo>
                <a:lnTo>
                  <a:pt x="0" y="139797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8" id="18"/>
          <p:cNvSpPr txBox="true"/>
          <p:nvPr/>
        </p:nvSpPr>
        <p:spPr>
          <a:xfrm rot="0">
            <a:off x="2994059" y="2100340"/>
            <a:ext cx="13434523" cy="994378"/>
          </a:xfrm>
          <a:prstGeom prst="rect">
            <a:avLst/>
          </a:prstGeom>
        </p:spPr>
        <p:txBody>
          <a:bodyPr anchor="t" rtlCol="false" tIns="0" lIns="0" bIns="0" rIns="0">
            <a:spAutoFit/>
          </a:bodyPr>
          <a:lstStyle/>
          <a:p>
            <a:pPr algn="l">
              <a:lnSpc>
                <a:spcPts val="7696"/>
              </a:lnSpc>
            </a:pPr>
            <a:r>
              <a:rPr lang="en-US" sz="6997" spc="-419">
                <a:solidFill>
                  <a:srgbClr val="303030">
                    <a:alpha val="60000"/>
                  </a:srgbClr>
                </a:solidFill>
                <a:latin typeface="Inter"/>
                <a:ea typeface="Inter"/>
                <a:cs typeface="Inter"/>
                <a:sym typeface="Inter"/>
              </a:rPr>
              <a:t>What does l</a:t>
            </a:r>
            <a:r>
              <a:rPr lang="en-US" sz="6997" spc="-419">
                <a:solidFill>
                  <a:srgbClr val="303030">
                    <a:alpha val="60000"/>
                  </a:srgbClr>
                </a:solidFill>
                <a:latin typeface="Inter"/>
                <a:ea typeface="Inter"/>
                <a:cs typeface="Inter"/>
                <a:sym typeface="Inter"/>
              </a:rPr>
              <a:t>eadership mean </a:t>
            </a:r>
            <a:r>
              <a:rPr lang="en-US" sz="6997" spc="-419">
                <a:solidFill>
                  <a:srgbClr val="51748B">
                    <a:alpha val="60000"/>
                  </a:srgbClr>
                </a:solidFill>
                <a:latin typeface="Inter"/>
                <a:ea typeface="Inter"/>
                <a:cs typeface="Inter"/>
                <a:sym typeface="Inter"/>
              </a:rPr>
              <a:t>to you?</a:t>
            </a:r>
          </a:p>
        </p:txBody>
      </p:sp>
    </p:spTree>
  </p:cSld>
  <p:clrMapOvr>
    <a:masterClrMapping/>
  </p:clrMapOvr>
</p:sld>
</file>

<file path=ppt/slides/slide50.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694082" y="3708400"/>
            <a:ext cx="14899835" cy="2936776"/>
          </a:xfrm>
          <a:prstGeom prst="rect">
            <a:avLst/>
          </a:prstGeom>
        </p:spPr>
        <p:txBody>
          <a:bodyPr anchor="t" rtlCol="false" tIns="0" lIns="0" bIns="0" rIns="0">
            <a:spAutoFit/>
          </a:bodyPr>
          <a:lstStyle/>
          <a:p>
            <a:pPr algn="l" marL="0" indent="0" lvl="1">
              <a:lnSpc>
                <a:spcPts val="7699"/>
              </a:lnSpc>
              <a:spcBef>
                <a:spcPct val="0"/>
              </a:spcBef>
            </a:pPr>
            <a:r>
              <a:rPr lang="en-US" sz="6999" spc="-419" strike="noStrike" u="none">
                <a:solidFill>
                  <a:srgbClr val="303030">
                    <a:alpha val="60000"/>
                  </a:srgbClr>
                </a:solidFill>
                <a:latin typeface="Inter"/>
                <a:ea typeface="Inter"/>
                <a:cs typeface="Inter"/>
                <a:sym typeface="Inter"/>
              </a:rPr>
              <a:t>Leadership is about making others better as a result of your presence</a:t>
            </a:r>
            <a:r>
              <a:rPr lang="en-US" sz="6999" spc="-419" strike="noStrike" u="none">
                <a:solidFill>
                  <a:srgbClr val="51748B">
                    <a:alpha val="60000"/>
                  </a:srgbClr>
                </a:solidFill>
                <a:latin typeface="Inter"/>
                <a:ea typeface="Inter"/>
                <a:cs typeface="Inter"/>
                <a:sym typeface="Inter"/>
              </a:rPr>
              <a:t> and making sure that impact lasts in your absence.</a:t>
            </a:r>
          </a:p>
        </p:txBody>
      </p:sp>
    </p:spTree>
  </p:cSld>
  <p:clrMapOvr>
    <a:masterClrMapping/>
  </p:clrMapOvr>
</p:sld>
</file>

<file path=ppt/slides/slide5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940139"/>
            <a:chOff x="0" y="0"/>
            <a:chExt cx="13546667" cy="2177881"/>
          </a:xfrm>
        </p:grpSpPr>
        <p:sp>
          <p:nvSpPr>
            <p:cNvPr name="Freeform 3" id="3"/>
            <p:cNvSpPr/>
            <p:nvPr/>
          </p:nvSpPr>
          <p:spPr>
            <a:xfrm flipH="false" flipV="false" rot="0">
              <a:off x="0" y="0"/>
              <a:ext cx="13546666" cy="2177881"/>
            </a:xfrm>
            <a:custGeom>
              <a:avLst/>
              <a:gdLst/>
              <a:ahLst/>
              <a:cxnLst/>
              <a:rect r="r" b="b" t="t" l="l"/>
              <a:pathLst>
                <a:path h="2177881" w="13546666">
                  <a:moveTo>
                    <a:pt x="0" y="0"/>
                  </a:moveTo>
                  <a:lnTo>
                    <a:pt x="13546666" y="0"/>
                  </a:lnTo>
                  <a:lnTo>
                    <a:pt x="13546666" y="2177881"/>
                  </a:lnTo>
                  <a:lnTo>
                    <a:pt x="0" y="2177881"/>
                  </a:lnTo>
                  <a:close/>
                </a:path>
              </a:pathLst>
            </a:custGeom>
            <a:solidFill>
              <a:srgbClr val="51748B"/>
            </a:solidFill>
            <a:ln cap="sq">
              <a:noFill/>
              <a:prstDash val="solid"/>
              <a:miter/>
            </a:ln>
          </p:spPr>
        </p:sp>
        <p:sp>
          <p:nvSpPr>
            <p:cNvPr name="TextBox 4" id="4"/>
            <p:cNvSpPr txBox="true"/>
            <p:nvPr/>
          </p:nvSpPr>
          <p:spPr>
            <a:xfrm>
              <a:off x="0" y="-9525"/>
              <a:ext cx="13546667" cy="2187406"/>
            </a:xfrm>
            <a:prstGeom prst="rect">
              <a:avLst/>
            </a:prstGeom>
          </p:spPr>
          <p:txBody>
            <a:bodyPr anchor="ctr" rtlCol="false" tIns="50800" lIns="50800" bIns="50800" rIns="50800"/>
            <a:lstStyle/>
            <a:p>
              <a:pPr algn="ctr">
                <a:lnSpc>
                  <a:spcPts val="979"/>
                </a:lnSpc>
                <a:spcBef>
                  <a:spcPct val="0"/>
                </a:spcBef>
              </a:pPr>
            </a:p>
          </p:txBody>
        </p:sp>
      </p:grpSp>
      <p:grpSp>
        <p:nvGrpSpPr>
          <p:cNvPr name="Group 5" id="5"/>
          <p:cNvGrpSpPr/>
          <p:nvPr/>
        </p:nvGrpSpPr>
        <p:grpSpPr>
          <a:xfrm rot="0">
            <a:off x="874790" y="895708"/>
            <a:ext cx="6126170" cy="1148723"/>
            <a:chOff x="0" y="0"/>
            <a:chExt cx="8168227" cy="1531630"/>
          </a:xfrm>
        </p:grpSpPr>
        <p:sp>
          <p:nvSpPr>
            <p:cNvPr name="Freeform 6" id="6"/>
            <p:cNvSpPr/>
            <p:nvPr/>
          </p:nvSpPr>
          <p:spPr>
            <a:xfrm flipH="false" flipV="false" rot="0">
              <a:off x="0" y="388941"/>
              <a:ext cx="2196073" cy="973579"/>
            </a:xfrm>
            <a:custGeom>
              <a:avLst/>
              <a:gdLst/>
              <a:ahLst/>
              <a:cxnLst/>
              <a:rect r="r" b="b" t="t" l="l"/>
              <a:pathLst>
                <a:path h="973579" w="2196073">
                  <a:moveTo>
                    <a:pt x="0" y="0"/>
                  </a:moveTo>
                  <a:lnTo>
                    <a:pt x="2196073" y="0"/>
                  </a:lnTo>
                  <a:lnTo>
                    <a:pt x="2196073" y="973579"/>
                  </a:lnTo>
                  <a:lnTo>
                    <a:pt x="0" y="973579"/>
                  </a:lnTo>
                  <a:lnTo>
                    <a:pt x="0" y="0"/>
                  </a:lnTo>
                  <a:close/>
                </a:path>
              </a:pathLst>
            </a:custGeom>
            <a:blipFill>
              <a:blip r:embed="rId3"/>
              <a:stretch>
                <a:fillRect l="0" t="-22127" r="-9816" b="0"/>
              </a:stretch>
            </a:blipFill>
          </p:spPr>
        </p:sp>
        <p:sp>
          <p:nvSpPr>
            <p:cNvPr name="AutoShape 7" id="7"/>
            <p:cNvSpPr/>
            <p:nvPr/>
          </p:nvSpPr>
          <p:spPr>
            <a:xfrm flipV="true">
              <a:off x="2732552" y="0"/>
              <a:ext cx="0" cy="1531630"/>
            </a:xfrm>
            <a:prstGeom prst="line">
              <a:avLst/>
            </a:prstGeom>
            <a:ln cap="flat" w="25025">
              <a:solidFill>
                <a:srgbClr val="FFFFFF"/>
              </a:solidFill>
              <a:prstDash val="solid"/>
              <a:headEnd type="none" len="sm" w="sm"/>
              <a:tailEnd type="none" len="sm" w="sm"/>
            </a:ln>
          </p:spPr>
        </p:sp>
        <p:sp>
          <p:nvSpPr>
            <p:cNvPr name="TextBox 8" id="8"/>
            <p:cNvSpPr txBox="true"/>
            <p:nvPr/>
          </p:nvSpPr>
          <p:spPr>
            <a:xfrm rot="0">
              <a:off x="3409362" y="432182"/>
              <a:ext cx="4758865" cy="800196"/>
            </a:xfrm>
            <a:prstGeom prst="rect">
              <a:avLst/>
            </a:prstGeom>
          </p:spPr>
          <p:txBody>
            <a:bodyPr anchor="t" rtlCol="false" tIns="0" lIns="0" bIns="0" rIns="0">
              <a:spAutoFit/>
            </a:bodyPr>
            <a:lstStyle/>
            <a:p>
              <a:pPr algn="ctr">
                <a:lnSpc>
                  <a:spcPts val="5161"/>
                </a:lnSpc>
                <a:spcBef>
                  <a:spcPct val="0"/>
                </a:spcBef>
              </a:pPr>
              <a:r>
                <a:rPr lang="en-US" sz="3686" i="true">
                  <a:solidFill>
                    <a:srgbClr val="FFFFFF"/>
                  </a:solidFill>
                  <a:latin typeface="Playfair Display Italics"/>
                  <a:ea typeface="Playfair Display Italics"/>
                  <a:cs typeface="Playfair Display Italics"/>
                  <a:sym typeface="Playfair Display Italics"/>
                </a:rPr>
                <a:t>Emerging Leaders</a:t>
              </a:r>
            </a:p>
          </p:txBody>
        </p:sp>
        <p:sp>
          <p:nvSpPr>
            <p:cNvPr name="TextBox 9" id="9"/>
            <p:cNvSpPr txBox="true"/>
            <p:nvPr/>
          </p:nvSpPr>
          <p:spPr>
            <a:xfrm rot="0">
              <a:off x="3409362" y="250450"/>
              <a:ext cx="1923859" cy="248406"/>
            </a:xfrm>
            <a:prstGeom prst="rect">
              <a:avLst/>
            </a:prstGeom>
          </p:spPr>
          <p:txBody>
            <a:bodyPr anchor="t" rtlCol="false" tIns="0" lIns="0" bIns="0" rIns="0">
              <a:spAutoFit/>
            </a:bodyPr>
            <a:lstStyle/>
            <a:p>
              <a:pPr algn="ctr" marL="0" indent="0" lvl="0">
                <a:lnSpc>
                  <a:spcPts val="1603"/>
                </a:lnSpc>
                <a:spcBef>
                  <a:spcPct val="0"/>
                </a:spcBef>
              </a:pPr>
              <a:r>
                <a:rPr lang="en-US" sz="1145" spc="208">
                  <a:solidFill>
                    <a:srgbClr val="FFFFFF"/>
                  </a:solidFill>
                  <a:latin typeface="Helvetica Now Display"/>
                  <a:ea typeface="Helvetica Now Display"/>
                  <a:cs typeface="Helvetica Now Display"/>
                  <a:sym typeface="Helvetica Now Display"/>
                </a:rPr>
                <a:t>HEADQUARTERS</a:t>
              </a:r>
            </a:p>
          </p:txBody>
        </p:sp>
      </p:grpSp>
      <p:sp>
        <p:nvSpPr>
          <p:cNvPr name="TextBox 10" id="10"/>
          <p:cNvSpPr txBox="true"/>
          <p:nvPr/>
        </p:nvSpPr>
        <p:spPr>
          <a:xfrm rot="0">
            <a:off x="1028700" y="6381698"/>
            <a:ext cx="12252341" cy="2006600"/>
          </a:xfrm>
          <a:prstGeom prst="rect">
            <a:avLst/>
          </a:prstGeom>
        </p:spPr>
        <p:txBody>
          <a:bodyPr anchor="t" rtlCol="false" tIns="0" lIns="0" bIns="0" rIns="0">
            <a:spAutoFit/>
          </a:bodyPr>
          <a:lstStyle/>
          <a:p>
            <a:pPr algn="l" marL="0" indent="0" lvl="1">
              <a:lnSpc>
                <a:spcPts val="15400"/>
              </a:lnSpc>
              <a:spcBef>
                <a:spcPct val="0"/>
              </a:spcBef>
            </a:pPr>
            <a:r>
              <a:rPr lang="en-US" sz="14000" spc="-840">
                <a:solidFill>
                  <a:srgbClr val="000000">
                    <a:alpha val="60000"/>
                  </a:srgbClr>
                </a:solidFill>
                <a:latin typeface="Inter"/>
                <a:ea typeface="Inter"/>
                <a:cs typeface="Inter"/>
                <a:sym typeface="Inter"/>
              </a:rPr>
              <a:t>Thank you.</a:t>
            </a:r>
          </a:p>
        </p:txBody>
      </p:sp>
      <p:sp>
        <p:nvSpPr>
          <p:cNvPr name="TextBox 11" id="11"/>
          <p:cNvSpPr txBox="true"/>
          <p:nvPr/>
        </p:nvSpPr>
        <p:spPr>
          <a:xfrm rot="0">
            <a:off x="1182610" y="8642203"/>
            <a:ext cx="4857481" cy="616097"/>
          </a:xfrm>
          <a:prstGeom prst="rect">
            <a:avLst/>
          </a:prstGeom>
        </p:spPr>
        <p:txBody>
          <a:bodyPr anchor="t" rtlCol="false" tIns="0" lIns="0" bIns="0" rIns="0">
            <a:spAutoFit/>
          </a:bodyPr>
          <a:lstStyle/>
          <a:p>
            <a:pPr algn="ctr">
              <a:lnSpc>
                <a:spcPts val="5002"/>
              </a:lnSpc>
              <a:spcBef>
                <a:spcPct val="0"/>
              </a:spcBef>
            </a:pPr>
            <a:r>
              <a:rPr lang="en-US" sz="3572" spc="650">
                <a:solidFill>
                  <a:srgbClr val="000000"/>
                </a:solidFill>
                <a:latin typeface="Helvetica Now Display"/>
                <a:ea typeface="Helvetica Now Display"/>
                <a:cs typeface="Helvetica Now Display"/>
                <a:sym typeface="Helvetica Now Display"/>
              </a:rPr>
              <a:t>ANY QUESTIONS?</a:t>
            </a:r>
          </a:p>
        </p:txBody>
      </p:sp>
      <p:pic>
        <p:nvPicPr>
          <p:cNvPr name="Picture 12" id="12"/>
          <p:cNvPicPr>
            <a:picLocks noChangeAspect="true"/>
          </p:cNvPicPr>
          <p:nvPr/>
        </p:nvPicPr>
        <p:blipFill>
          <a:blip r:embed="rId4"/>
          <a:stretch>
            <a:fillRect/>
          </a:stretch>
        </p:blipFill>
        <p:spPr>
          <a:xfrm rot="0">
            <a:off x="12733020" y="4732020"/>
            <a:ext cx="4937760" cy="4937760"/>
          </a:xfrm>
          <a:prstGeom prst="rect">
            <a:avLst/>
          </a:prstGeom>
        </p:spPr>
      </p:pic>
    </p:spTree>
  </p:cSld>
  <p:clrMapOvr>
    <a:masterClrMapping/>
  </p:clrMapOvr>
</p:sld>
</file>

<file path=ppt/slides/slide5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tretch>
            <a:fillRect/>
          </a:stretch>
        </p:blipFill>
        <p:spPr>
          <a:xfrm rot="0">
            <a:off x="4341392" y="340892"/>
            <a:ext cx="9605215" cy="9605215"/>
          </a:xfrm>
          <a:prstGeom prst="rect">
            <a:avLst/>
          </a:prstGeom>
        </p:spPr>
      </p:pic>
      <p:sp>
        <p:nvSpPr>
          <p:cNvPr name="TextBox 3" id="3"/>
          <p:cNvSpPr txBox="true"/>
          <p:nvPr/>
        </p:nvSpPr>
        <p:spPr>
          <a:xfrm rot="0">
            <a:off x="1028700" y="962025"/>
            <a:ext cx="3152179" cy="620752"/>
          </a:xfrm>
          <a:prstGeom prst="rect">
            <a:avLst/>
          </a:prstGeom>
        </p:spPr>
        <p:txBody>
          <a:bodyPr anchor="t" rtlCol="false" tIns="0" lIns="0" bIns="0" rIns="0">
            <a:spAutoFit/>
          </a:bodyPr>
          <a:lstStyle/>
          <a:p>
            <a:pPr algn="ctr">
              <a:lnSpc>
                <a:spcPts val="5161"/>
              </a:lnSpc>
              <a:spcBef>
                <a:spcPct val="0"/>
              </a:spcBef>
            </a:pPr>
            <a:r>
              <a:rPr lang="en-US" sz="3686" i="true">
                <a:solidFill>
                  <a:srgbClr val="000000"/>
                </a:solidFill>
                <a:latin typeface="Helvetica Now Display Italics"/>
                <a:ea typeface="Helvetica Now Display Italics"/>
                <a:cs typeface="Helvetica Now Display Italics"/>
                <a:sym typeface="Helvetica Now Display Italics"/>
              </a:rPr>
              <a:t>2-Day QR Code</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542295" y="6181930"/>
            <a:ext cx="4088624" cy="4098871"/>
          </a:xfrm>
          <a:custGeom>
            <a:avLst/>
            <a:gdLst/>
            <a:ahLst/>
            <a:cxnLst/>
            <a:rect r="r" b="b" t="t" l="l"/>
            <a:pathLst>
              <a:path h="4098871" w="4088624">
                <a:moveTo>
                  <a:pt x="0" y="0"/>
                </a:moveTo>
                <a:lnTo>
                  <a:pt x="4088624" y="0"/>
                </a:lnTo>
                <a:lnTo>
                  <a:pt x="4088624" y="4098872"/>
                </a:lnTo>
                <a:lnTo>
                  <a:pt x="0" y="4098872"/>
                </a:lnTo>
                <a:lnTo>
                  <a:pt x="0" y="0"/>
                </a:lnTo>
                <a:close/>
              </a:path>
            </a:pathLst>
          </a:custGeom>
          <a:blipFill>
            <a:blip r:embed="rId2">
              <a:alphaModFix amt="46000"/>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884021" y="7470477"/>
            <a:ext cx="3388982" cy="1343203"/>
            <a:chOff x="0" y="0"/>
            <a:chExt cx="2565379" cy="1016773"/>
          </a:xfrm>
        </p:grpSpPr>
        <p:sp>
          <p:nvSpPr>
            <p:cNvPr name="Freeform 4" id="4"/>
            <p:cNvSpPr/>
            <p:nvPr/>
          </p:nvSpPr>
          <p:spPr>
            <a:xfrm flipH="false" flipV="false" rot="0">
              <a:off x="0" y="0"/>
              <a:ext cx="2565379" cy="1016773"/>
            </a:xfrm>
            <a:custGeom>
              <a:avLst/>
              <a:gdLst/>
              <a:ahLst/>
              <a:cxnLst/>
              <a:rect r="r" b="b" t="t" l="l"/>
              <a:pathLst>
                <a:path h="1016773" w="2565379">
                  <a:moveTo>
                    <a:pt x="79955" y="0"/>
                  </a:moveTo>
                  <a:lnTo>
                    <a:pt x="2485424" y="0"/>
                  </a:lnTo>
                  <a:cubicBezTo>
                    <a:pt x="2506630" y="0"/>
                    <a:pt x="2526966" y="8424"/>
                    <a:pt x="2541961" y="23418"/>
                  </a:cubicBezTo>
                  <a:cubicBezTo>
                    <a:pt x="2556956" y="38413"/>
                    <a:pt x="2565379" y="58750"/>
                    <a:pt x="2565379" y="79955"/>
                  </a:cubicBezTo>
                  <a:lnTo>
                    <a:pt x="2565379" y="936818"/>
                  </a:lnTo>
                  <a:cubicBezTo>
                    <a:pt x="2565379" y="958023"/>
                    <a:pt x="2556956" y="978360"/>
                    <a:pt x="2541961" y="993354"/>
                  </a:cubicBezTo>
                  <a:cubicBezTo>
                    <a:pt x="2526966" y="1008349"/>
                    <a:pt x="2506630" y="1016773"/>
                    <a:pt x="2485424" y="1016773"/>
                  </a:cubicBezTo>
                  <a:lnTo>
                    <a:pt x="79955" y="1016773"/>
                  </a:lnTo>
                  <a:cubicBezTo>
                    <a:pt x="58750" y="1016773"/>
                    <a:pt x="38413" y="1008349"/>
                    <a:pt x="23418" y="993354"/>
                  </a:cubicBezTo>
                  <a:cubicBezTo>
                    <a:pt x="8424" y="978360"/>
                    <a:pt x="0" y="958023"/>
                    <a:pt x="0" y="936818"/>
                  </a:cubicBezTo>
                  <a:lnTo>
                    <a:pt x="0" y="79955"/>
                  </a:lnTo>
                  <a:cubicBezTo>
                    <a:pt x="0" y="58750"/>
                    <a:pt x="8424" y="38413"/>
                    <a:pt x="23418" y="23418"/>
                  </a:cubicBezTo>
                  <a:cubicBezTo>
                    <a:pt x="38413" y="8424"/>
                    <a:pt x="58750" y="0"/>
                    <a:pt x="79955" y="0"/>
                  </a:cubicBezTo>
                  <a:close/>
                </a:path>
              </a:pathLst>
            </a:custGeom>
            <a:solidFill>
              <a:srgbClr val="FFFFFF"/>
            </a:solidFill>
            <a:ln cap="rnd">
              <a:noFill/>
              <a:prstDash val="solid"/>
              <a:round/>
            </a:ln>
          </p:spPr>
        </p:sp>
        <p:sp>
          <p:nvSpPr>
            <p:cNvPr name="TextBox 5" id="5"/>
            <p:cNvSpPr txBox="true"/>
            <p:nvPr/>
          </p:nvSpPr>
          <p:spPr>
            <a:xfrm>
              <a:off x="0" y="-28575"/>
              <a:ext cx="2565379" cy="1045348"/>
            </a:xfrm>
            <a:prstGeom prst="rect">
              <a:avLst/>
            </a:prstGeom>
          </p:spPr>
          <p:txBody>
            <a:bodyPr anchor="ctr" rtlCol="false" tIns="17675" lIns="17675" bIns="17675" rIns="17675"/>
            <a:lstStyle/>
            <a:p>
              <a:pPr algn="ctr">
                <a:lnSpc>
                  <a:spcPts val="2493"/>
                </a:lnSpc>
              </a:pPr>
            </a:p>
          </p:txBody>
        </p:sp>
      </p:grpSp>
      <p:grpSp>
        <p:nvGrpSpPr>
          <p:cNvPr name="Group 6" id="6"/>
          <p:cNvGrpSpPr/>
          <p:nvPr/>
        </p:nvGrpSpPr>
        <p:grpSpPr>
          <a:xfrm rot="0">
            <a:off x="3193773" y="6900748"/>
            <a:ext cx="713600" cy="713600"/>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8" id="8"/>
            <p:cNvSpPr txBox="true"/>
            <p:nvPr/>
          </p:nvSpPr>
          <p:spPr>
            <a:xfrm>
              <a:off x="76200" y="38100"/>
              <a:ext cx="660400" cy="698500"/>
            </a:xfrm>
            <a:prstGeom prst="rect">
              <a:avLst/>
            </a:prstGeom>
          </p:spPr>
          <p:txBody>
            <a:bodyPr anchor="ctr" rtlCol="false" tIns="45717" lIns="45717" bIns="45717" rIns="45717"/>
            <a:lstStyle/>
            <a:p>
              <a:pPr algn="ctr">
                <a:lnSpc>
                  <a:spcPts val="3079"/>
                </a:lnSpc>
              </a:pPr>
            </a:p>
          </p:txBody>
        </p:sp>
      </p:grpSp>
      <p:sp>
        <p:nvSpPr>
          <p:cNvPr name="Freeform 9" id="9"/>
          <p:cNvSpPr/>
          <p:nvPr/>
        </p:nvSpPr>
        <p:spPr>
          <a:xfrm flipH="false" flipV="false" rot="0">
            <a:off x="3163404" y="6870379"/>
            <a:ext cx="774338" cy="774338"/>
          </a:xfrm>
          <a:custGeom>
            <a:avLst/>
            <a:gdLst/>
            <a:ahLst/>
            <a:cxnLst/>
            <a:rect r="r" b="b" t="t" l="l"/>
            <a:pathLst>
              <a:path h="774338" w="774338">
                <a:moveTo>
                  <a:pt x="0" y="0"/>
                </a:moveTo>
                <a:lnTo>
                  <a:pt x="774338" y="0"/>
                </a:lnTo>
                <a:lnTo>
                  <a:pt x="774338" y="774338"/>
                </a:lnTo>
                <a:lnTo>
                  <a:pt x="0" y="77433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0" id="10"/>
          <p:cNvSpPr txBox="true"/>
          <p:nvPr/>
        </p:nvSpPr>
        <p:spPr>
          <a:xfrm rot="0">
            <a:off x="2317821" y="7934012"/>
            <a:ext cx="2553191" cy="389255"/>
          </a:xfrm>
          <a:prstGeom prst="rect">
            <a:avLst/>
          </a:prstGeom>
        </p:spPr>
        <p:txBody>
          <a:bodyPr anchor="t" rtlCol="false" tIns="0" lIns="0" bIns="0" rIns="0">
            <a:spAutoFit/>
          </a:bodyPr>
          <a:lstStyle/>
          <a:p>
            <a:pPr algn="ctr">
              <a:lnSpc>
                <a:spcPts val="3220"/>
              </a:lnSpc>
              <a:spcBef>
                <a:spcPct val="0"/>
              </a:spcBef>
            </a:pPr>
            <a:r>
              <a:rPr lang="en-US" sz="2300" spc="-138">
                <a:solidFill>
                  <a:srgbClr val="000000"/>
                </a:solidFill>
                <a:latin typeface="Helvetica Now Display"/>
                <a:ea typeface="Helvetica Now Display"/>
                <a:cs typeface="Helvetica Now Display"/>
                <a:sym typeface="Helvetica Now Display"/>
              </a:rPr>
              <a:t>Birkman Group Debrief</a:t>
            </a:r>
          </a:p>
        </p:txBody>
      </p:sp>
      <p:sp>
        <p:nvSpPr>
          <p:cNvPr name="Freeform 11" id="11"/>
          <p:cNvSpPr/>
          <p:nvPr/>
        </p:nvSpPr>
        <p:spPr>
          <a:xfrm flipH="false" flipV="false" rot="0">
            <a:off x="5240746" y="4390679"/>
            <a:ext cx="4088624" cy="4098871"/>
          </a:xfrm>
          <a:custGeom>
            <a:avLst/>
            <a:gdLst/>
            <a:ahLst/>
            <a:cxnLst/>
            <a:rect r="r" b="b" t="t" l="l"/>
            <a:pathLst>
              <a:path h="4098871" w="4088624">
                <a:moveTo>
                  <a:pt x="0" y="0"/>
                </a:moveTo>
                <a:lnTo>
                  <a:pt x="4088624" y="0"/>
                </a:lnTo>
                <a:lnTo>
                  <a:pt x="4088624" y="4098871"/>
                </a:lnTo>
                <a:lnTo>
                  <a:pt x="0" y="4098871"/>
                </a:lnTo>
                <a:lnTo>
                  <a:pt x="0" y="0"/>
                </a:lnTo>
                <a:close/>
              </a:path>
            </a:pathLst>
          </a:custGeom>
          <a:blipFill>
            <a:blip r:embed="rId2">
              <a:alphaModFix amt="46000"/>
              <a:extLst>
                <a:ext uri="{96DAC541-7B7A-43D3-8B79-37D633B846F1}">
                  <asvg:svgBlip xmlns:asvg="http://schemas.microsoft.com/office/drawing/2016/SVG/main" r:embed="rId3"/>
                </a:ext>
              </a:extLst>
            </a:blip>
            <a:stretch>
              <a:fillRect l="0" t="0" r="0" b="0"/>
            </a:stretch>
          </a:blipFill>
        </p:spPr>
      </p:sp>
      <p:grpSp>
        <p:nvGrpSpPr>
          <p:cNvPr name="Group 12" id="12"/>
          <p:cNvGrpSpPr/>
          <p:nvPr/>
        </p:nvGrpSpPr>
        <p:grpSpPr>
          <a:xfrm rot="0">
            <a:off x="5582473" y="5679225"/>
            <a:ext cx="3388982" cy="1343203"/>
            <a:chOff x="0" y="0"/>
            <a:chExt cx="2565379" cy="1016773"/>
          </a:xfrm>
        </p:grpSpPr>
        <p:sp>
          <p:nvSpPr>
            <p:cNvPr name="Freeform 13" id="13"/>
            <p:cNvSpPr/>
            <p:nvPr/>
          </p:nvSpPr>
          <p:spPr>
            <a:xfrm flipH="false" flipV="false" rot="0">
              <a:off x="0" y="0"/>
              <a:ext cx="2565379" cy="1016773"/>
            </a:xfrm>
            <a:custGeom>
              <a:avLst/>
              <a:gdLst/>
              <a:ahLst/>
              <a:cxnLst/>
              <a:rect r="r" b="b" t="t" l="l"/>
              <a:pathLst>
                <a:path h="1016773" w="2565379">
                  <a:moveTo>
                    <a:pt x="79955" y="0"/>
                  </a:moveTo>
                  <a:lnTo>
                    <a:pt x="2485424" y="0"/>
                  </a:lnTo>
                  <a:cubicBezTo>
                    <a:pt x="2506630" y="0"/>
                    <a:pt x="2526966" y="8424"/>
                    <a:pt x="2541961" y="23418"/>
                  </a:cubicBezTo>
                  <a:cubicBezTo>
                    <a:pt x="2556956" y="38413"/>
                    <a:pt x="2565379" y="58750"/>
                    <a:pt x="2565379" y="79955"/>
                  </a:cubicBezTo>
                  <a:lnTo>
                    <a:pt x="2565379" y="936818"/>
                  </a:lnTo>
                  <a:cubicBezTo>
                    <a:pt x="2565379" y="958023"/>
                    <a:pt x="2556956" y="978360"/>
                    <a:pt x="2541961" y="993354"/>
                  </a:cubicBezTo>
                  <a:cubicBezTo>
                    <a:pt x="2526966" y="1008349"/>
                    <a:pt x="2506630" y="1016773"/>
                    <a:pt x="2485424" y="1016773"/>
                  </a:cubicBezTo>
                  <a:lnTo>
                    <a:pt x="79955" y="1016773"/>
                  </a:lnTo>
                  <a:cubicBezTo>
                    <a:pt x="58750" y="1016773"/>
                    <a:pt x="38413" y="1008349"/>
                    <a:pt x="23418" y="993354"/>
                  </a:cubicBezTo>
                  <a:cubicBezTo>
                    <a:pt x="8424" y="978360"/>
                    <a:pt x="0" y="958023"/>
                    <a:pt x="0" y="936818"/>
                  </a:cubicBezTo>
                  <a:lnTo>
                    <a:pt x="0" y="79955"/>
                  </a:lnTo>
                  <a:cubicBezTo>
                    <a:pt x="0" y="58750"/>
                    <a:pt x="8424" y="38413"/>
                    <a:pt x="23418" y="23418"/>
                  </a:cubicBezTo>
                  <a:cubicBezTo>
                    <a:pt x="38413" y="8424"/>
                    <a:pt x="58750" y="0"/>
                    <a:pt x="79955" y="0"/>
                  </a:cubicBezTo>
                  <a:close/>
                </a:path>
              </a:pathLst>
            </a:custGeom>
            <a:solidFill>
              <a:srgbClr val="FFFFFF"/>
            </a:solidFill>
            <a:ln cap="rnd">
              <a:noFill/>
              <a:prstDash val="solid"/>
              <a:round/>
            </a:ln>
          </p:spPr>
        </p:sp>
        <p:sp>
          <p:nvSpPr>
            <p:cNvPr name="TextBox 14" id="14"/>
            <p:cNvSpPr txBox="true"/>
            <p:nvPr/>
          </p:nvSpPr>
          <p:spPr>
            <a:xfrm>
              <a:off x="0" y="-28575"/>
              <a:ext cx="2565379" cy="1045348"/>
            </a:xfrm>
            <a:prstGeom prst="rect">
              <a:avLst/>
            </a:prstGeom>
          </p:spPr>
          <p:txBody>
            <a:bodyPr anchor="ctr" rtlCol="false" tIns="17675" lIns="17675" bIns="17675" rIns="17675"/>
            <a:lstStyle/>
            <a:p>
              <a:pPr algn="ctr">
                <a:lnSpc>
                  <a:spcPts val="2493"/>
                </a:lnSpc>
              </a:pPr>
            </a:p>
          </p:txBody>
        </p:sp>
      </p:grpSp>
      <p:grpSp>
        <p:nvGrpSpPr>
          <p:cNvPr name="Group 15" id="15"/>
          <p:cNvGrpSpPr/>
          <p:nvPr/>
        </p:nvGrpSpPr>
        <p:grpSpPr>
          <a:xfrm rot="0">
            <a:off x="6887761" y="5109496"/>
            <a:ext cx="713600" cy="713600"/>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7" id="17"/>
            <p:cNvSpPr txBox="true"/>
            <p:nvPr/>
          </p:nvSpPr>
          <p:spPr>
            <a:xfrm>
              <a:off x="76200" y="38100"/>
              <a:ext cx="660400" cy="698500"/>
            </a:xfrm>
            <a:prstGeom prst="rect">
              <a:avLst/>
            </a:prstGeom>
          </p:spPr>
          <p:txBody>
            <a:bodyPr anchor="ctr" rtlCol="false" tIns="45717" lIns="45717" bIns="45717" rIns="45717"/>
            <a:lstStyle/>
            <a:p>
              <a:pPr algn="ctr">
                <a:lnSpc>
                  <a:spcPts val="3079"/>
                </a:lnSpc>
              </a:pPr>
            </a:p>
          </p:txBody>
        </p:sp>
      </p:grpSp>
      <p:sp>
        <p:nvSpPr>
          <p:cNvPr name="Freeform 18" id="18"/>
          <p:cNvSpPr/>
          <p:nvPr/>
        </p:nvSpPr>
        <p:spPr>
          <a:xfrm flipH="false" flipV="false" rot="0">
            <a:off x="6857392" y="5079127"/>
            <a:ext cx="774338" cy="774338"/>
          </a:xfrm>
          <a:custGeom>
            <a:avLst/>
            <a:gdLst/>
            <a:ahLst/>
            <a:cxnLst/>
            <a:rect r="r" b="b" t="t" l="l"/>
            <a:pathLst>
              <a:path h="774338" w="774338">
                <a:moveTo>
                  <a:pt x="0" y="0"/>
                </a:moveTo>
                <a:lnTo>
                  <a:pt x="774338" y="0"/>
                </a:lnTo>
                <a:lnTo>
                  <a:pt x="774338" y="774338"/>
                </a:lnTo>
                <a:lnTo>
                  <a:pt x="0" y="77433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9" id="19"/>
          <p:cNvSpPr txBox="true"/>
          <p:nvPr/>
        </p:nvSpPr>
        <p:spPr>
          <a:xfrm rot="0">
            <a:off x="6035531" y="6142761"/>
            <a:ext cx="2499054" cy="389255"/>
          </a:xfrm>
          <a:prstGeom prst="rect">
            <a:avLst/>
          </a:prstGeom>
        </p:spPr>
        <p:txBody>
          <a:bodyPr anchor="t" rtlCol="false" tIns="0" lIns="0" bIns="0" rIns="0">
            <a:spAutoFit/>
          </a:bodyPr>
          <a:lstStyle/>
          <a:p>
            <a:pPr algn="ctr">
              <a:lnSpc>
                <a:spcPts val="3220"/>
              </a:lnSpc>
              <a:spcBef>
                <a:spcPct val="0"/>
              </a:spcBef>
            </a:pPr>
            <a:r>
              <a:rPr lang="en-US" sz="2300" spc="-138">
                <a:solidFill>
                  <a:srgbClr val="000000"/>
                </a:solidFill>
                <a:latin typeface="Helvetica Now Display"/>
                <a:ea typeface="Helvetica Now Display"/>
                <a:cs typeface="Helvetica Now Display"/>
                <a:sym typeface="Helvetica Now Display"/>
              </a:rPr>
              <a:t>Emotional Intelligence</a:t>
            </a:r>
          </a:p>
        </p:txBody>
      </p:sp>
      <p:sp>
        <p:nvSpPr>
          <p:cNvPr name="Freeform 20" id="20"/>
          <p:cNvSpPr/>
          <p:nvPr/>
        </p:nvSpPr>
        <p:spPr>
          <a:xfrm flipH="false" flipV="false" rot="0">
            <a:off x="9163395" y="2763313"/>
            <a:ext cx="4088624" cy="4098871"/>
          </a:xfrm>
          <a:custGeom>
            <a:avLst/>
            <a:gdLst/>
            <a:ahLst/>
            <a:cxnLst/>
            <a:rect r="r" b="b" t="t" l="l"/>
            <a:pathLst>
              <a:path h="4098871" w="4088624">
                <a:moveTo>
                  <a:pt x="0" y="0"/>
                </a:moveTo>
                <a:lnTo>
                  <a:pt x="4088624" y="0"/>
                </a:lnTo>
                <a:lnTo>
                  <a:pt x="4088624" y="4098872"/>
                </a:lnTo>
                <a:lnTo>
                  <a:pt x="0" y="4098872"/>
                </a:lnTo>
                <a:lnTo>
                  <a:pt x="0" y="0"/>
                </a:lnTo>
                <a:close/>
              </a:path>
            </a:pathLst>
          </a:custGeom>
          <a:blipFill>
            <a:blip r:embed="rId2">
              <a:alphaModFix amt="46000"/>
              <a:extLst>
                <a:ext uri="{96DAC541-7B7A-43D3-8B79-37D633B846F1}">
                  <asvg:svgBlip xmlns:asvg="http://schemas.microsoft.com/office/drawing/2016/SVG/main" r:embed="rId3"/>
                </a:ext>
              </a:extLst>
            </a:blip>
            <a:stretch>
              <a:fillRect l="0" t="0" r="0" b="0"/>
            </a:stretch>
          </a:blipFill>
        </p:spPr>
      </p:sp>
      <p:grpSp>
        <p:nvGrpSpPr>
          <p:cNvPr name="Group 21" id="21"/>
          <p:cNvGrpSpPr/>
          <p:nvPr/>
        </p:nvGrpSpPr>
        <p:grpSpPr>
          <a:xfrm rot="0">
            <a:off x="9505121" y="4051860"/>
            <a:ext cx="3388982" cy="1343203"/>
            <a:chOff x="0" y="0"/>
            <a:chExt cx="2565379" cy="1016773"/>
          </a:xfrm>
        </p:grpSpPr>
        <p:sp>
          <p:nvSpPr>
            <p:cNvPr name="Freeform 22" id="22"/>
            <p:cNvSpPr/>
            <p:nvPr/>
          </p:nvSpPr>
          <p:spPr>
            <a:xfrm flipH="false" flipV="false" rot="0">
              <a:off x="0" y="0"/>
              <a:ext cx="2565379" cy="1016773"/>
            </a:xfrm>
            <a:custGeom>
              <a:avLst/>
              <a:gdLst/>
              <a:ahLst/>
              <a:cxnLst/>
              <a:rect r="r" b="b" t="t" l="l"/>
              <a:pathLst>
                <a:path h="1016773" w="2565379">
                  <a:moveTo>
                    <a:pt x="79955" y="0"/>
                  </a:moveTo>
                  <a:lnTo>
                    <a:pt x="2485424" y="0"/>
                  </a:lnTo>
                  <a:cubicBezTo>
                    <a:pt x="2506630" y="0"/>
                    <a:pt x="2526966" y="8424"/>
                    <a:pt x="2541961" y="23418"/>
                  </a:cubicBezTo>
                  <a:cubicBezTo>
                    <a:pt x="2556956" y="38413"/>
                    <a:pt x="2565379" y="58750"/>
                    <a:pt x="2565379" y="79955"/>
                  </a:cubicBezTo>
                  <a:lnTo>
                    <a:pt x="2565379" y="936818"/>
                  </a:lnTo>
                  <a:cubicBezTo>
                    <a:pt x="2565379" y="958023"/>
                    <a:pt x="2556956" y="978360"/>
                    <a:pt x="2541961" y="993354"/>
                  </a:cubicBezTo>
                  <a:cubicBezTo>
                    <a:pt x="2526966" y="1008349"/>
                    <a:pt x="2506630" y="1016773"/>
                    <a:pt x="2485424" y="1016773"/>
                  </a:cubicBezTo>
                  <a:lnTo>
                    <a:pt x="79955" y="1016773"/>
                  </a:lnTo>
                  <a:cubicBezTo>
                    <a:pt x="58750" y="1016773"/>
                    <a:pt x="38413" y="1008349"/>
                    <a:pt x="23418" y="993354"/>
                  </a:cubicBezTo>
                  <a:cubicBezTo>
                    <a:pt x="8424" y="978360"/>
                    <a:pt x="0" y="958023"/>
                    <a:pt x="0" y="936818"/>
                  </a:cubicBezTo>
                  <a:lnTo>
                    <a:pt x="0" y="79955"/>
                  </a:lnTo>
                  <a:cubicBezTo>
                    <a:pt x="0" y="58750"/>
                    <a:pt x="8424" y="38413"/>
                    <a:pt x="23418" y="23418"/>
                  </a:cubicBezTo>
                  <a:cubicBezTo>
                    <a:pt x="38413" y="8424"/>
                    <a:pt x="58750" y="0"/>
                    <a:pt x="79955" y="0"/>
                  </a:cubicBezTo>
                  <a:close/>
                </a:path>
              </a:pathLst>
            </a:custGeom>
            <a:solidFill>
              <a:srgbClr val="FFFFFF"/>
            </a:solidFill>
            <a:ln cap="rnd">
              <a:noFill/>
              <a:prstDash val="solid"/>
              <a:round/>
            </a:ln>
          </p:spPr>
        </p:sp>
        <p:sp>
          <p:nvSpPr>
            <p:cNvPr name="TextBox 23" id="23"/>
            <p:cNvSpPr txBox="true"/>
            <p:nvPr/>
          </p:nvSpPr>
          <p:spPr>
            <a:xfrm>
              <a:off x="0" y="-28575"/>
              <a:ext cx="2565379" cy="1045348"/>
            </a:xfrm>
            <a:prstGeom prst="rect">
              <a:avLst/>
            </a:prstGeom>
          </p:spPr>
          <p:txBody>
            <a:bodyPr anchor="ctr" rtlCol="false" tIns="17675" lIns="17675" bIns="17675" rIns="17675"/>
            <a:lstStyle/>
            <a:p>
              <a:pPr algn="ctr">
                <a:lnSpc>
                  <a:spcPts val="2493"/>
                </a:lnSpc>
              </a:pPr>
            </a:p>
          </p:txBody>
        </p:sp>
      </p:grpSp>
      <p:grpSp>
        <p:nvGrpSpPr>
          <p:cNvPr name="Group 24" id="24"/>
          <p:cNvGrpSpPr/>
          <p:nvPr/>
        </p:nvGrpSpPr>
        <p:grpSpPr>
          <a:xfrm rot="0">
            <a:off x="10805946" y="3482131"/>
            <a:ext cx="713600" cy="713600"/>
            <a:chOff x="0" y="0"/>
            <a:chExt cx="812800" cy="812800"/>
          </a:xfrm>
        </p:grpSpPr>
        <p:sp>
          <p:nvSpPr>
            <p:cNvPr name="Freeform 25" id="2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6" id="26"/>
            <p:cNvSpPr txBox="true"/>
            <p:nvPr/>
          </p:nvSpPr>
          <p:spPr>
            <a:xfrm>
              <a:off x="76200" y="38100"/>
              <a:ext cx="660400" cy="698500"/>
            </a:xfrm>
            <a:prstGeom prst="rect">
              <a:avLst/>
            </a:prstGeom>
          </p:spPr>
          <p:txBody>
            <a:bodyPr anchor="ctr" rtlCol="false" tIns="45717" lIns="45717" bIns="45717" rIns="45717"/>
            <a:lstStyle/>
            <a:p>
              <a:pPr algn="ctr">
                <a:lnSpc>
                  <a:spcPts val="3079"/>
                </a:lnSpc>
              </a:pPr>
            </a:p>
          </p:txBody>
        </p:sp>
      </p:grpSp>
      <p:sp>
        <p:nvSpPr>
          <p:cNvPr name="Freeform 27" id="27"/>
          <p:cNvSpPr/>
          <p:nvPr/>
        </p:nvSpPr>
        <p:spPr>
          <a:xfrm flipH="false" flipV="false" rot="0">
            <a:off x="10775577" y="3451762"/>
            <a:ext cx="774338" cy="774338"/>
          </a:xfrm>
          <a:custGeom>
            <a:avLst/>
            <a:gdLst/>
            <a:ahLst/>
            <a:cxnLst/>
            <a:rect r="r" b="b" t="t" l="l"/>
            <a:pathLst>
              <a:path h="774338" w="774338">
                <a:moveTo>
                  <a:pt x="0" y="0"/>
                </a:moveTo>
                <a:lnTo>
                  <a:pt x="774338" y="0"/>
                </a:lnTo>
                <a:lnTo>
                  <a:pt x="774338" y="774338"/>
                </a:lnTo>
                <a:lnTo>
                  <a:pt x="0" y="77433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28" id="28"/>
          <p:cNvSpPr txBox="true"/>
          <p:nvPr/>
        </p:nvSpPr>
        <p:spPr>
          <a:xfrm rot="0">
            <a:off x="10303609" y="4515395"/>
            <a:ext cx="1792007" cy="389255"/>
          </a:xfrm>
          <a:prstGeom prst="rect">
            <a:avLst/>
          </a:prstGeom>
        </p:spPr>
        <p:txBody>
          <a:bodyPr anchor="t" rtlCol="false" tIns="0" lIns="0" bIns="0" rIns="0">
            <a:spAutoFit/>
          </a:bodyPr>
          <a:lstStyle/>
          <a:p>
            <a:pPr algn="ctr">
              <a:lnSpc>
                <a:spcPts val="3220"/>
              </a:lnSpc>
              <a:spcBef>
                <a:spcPct val="0"/>
              </a:spcBef>
            </a:pPr>
            <a:r>
              <a:rPr lang="en-US" sz="2300" spc="-138">
                <a:solidFill>
                  <a:srgbClr val="000000"/>
                </a:solidFill>
                <a:latin typeface="Helvetica Now Display"/>
                <a:ea typeface="Helvetica Now Display"/>
                <a:cs typeface="Helvetica Now Display"/>
                <a:sym typeface="Helvetica Now Display"/>
              </a:rPr>
              <a:t>Communication</a:t>
            </a:r>
          </a:p>
        </p:txBody>
      </p:sp>
      <p:sp>
        <p:nvSpPr>
          <p:cNvPr name="Freeform 29" id="29"/>
          <p:cNvSpPr/>
          <p:nvPr/>
        </p:nvSpPr>
        <p:spPr>
          <a:xfrm flipH="false" flipV="false" rot="0">
            <a:off x="12658987" y="1028700"/>
            <a:ext cx="4088624" cy="4098871"/>
          </a:xfrm>
          <a:custGeom>
            <a:avLst/>
            <a:gdLst/>
            <a:ahLst/>
            <a:cxnLst/>
            <a:rect r="r" b="b" t="t" l="l"/>
            <a:pathLst>
              <a:path h="4098871" w="4088624">
                <a:moveTo>
                  <a:pt x="0" y="0"/>
                </a:moveTo>
                <a:lnTo>
                  <a:pt x="4088625" y="0"/>
                </a:lnTo>
                <a:lnTo>
                  <a:pt x="4088625" y="4098871"/>
                </a:lnTo>
                <a:lnTo>
                  <a:pt x="0" y="4098871"/>
                </a:lnTo>
                <a:lnTo>
                  <a:pt x="0" y="0"/>
                </a:lnTo>
                <a:close/>
              </a:path>
            </a:pathLst>
          </a:custGeom>
          <a:blipFill>
            <a:blip r:embed="rId2">
              <a:alphaModFix amt="46000"/>
              <a:extLst>
                <a:ext uri="{96DAC541-7B7A-43D3-8B79-37D633B846F1}">
                  <asvg:svgBlip xmlns:asvg="http://schemas.microsoft.com/office/drawing/2016/SVG/main" r:embed="rId3"/>
                </a:ext>
              </a:extLst>
            </a:blip>
            <a:stretch>
              <a:fillRect l="0" t="0" r="0" b="0"/>
            </a:stretch>
          </a:blipFill>
        </p:spPr>
      </p:sp>
      <p:grpSp>
        <p:nvGrpSpPr>
          <p:cNvPr name="Group 30" id="30"/>
          <p:cNvGrpSpPr/>
          <p:nvPr/>
        </p:nvGrpSpPr>
        <p:grpSpPr>
          <a:xfrm rot="0">
            <a:off x="13000714" y="2317246"/>
            <a:ext cx="3388982" cy="1343203"/>
            <a:chOff x="0" y="0"/>
            <a:chExt cx="2565379" cy="1016773"/>
          </a:xfrm>
        </p:grpSpPr>
        <p:sp>
          <p:nvSpPr>
            <p:cNvPr name="Freeform 31" id="31"/>
            <p:cNvSpPr/>
            <p:nvPr/>
          </p:nvSpPr>
          <p:spPr>
            <a:xfrm flipH="false" flipV="false" rot="0">
              <a:off x="0" y="0"/>
              <a:ext cx="2565379" cy="1016773"/>
            </a:xfrm>
            <a:custGeom>
              <a:avLst/>
              <a:gdLst/>
              <a:ahLst/>
              <a:cxnLst/>
              <a:rect r="r" b="b" t="t" l="l"/>
              <a:pathLst>
                <a:path h="1016773" w="2565379">
                  <a:moveTo>
                    <a:pt x="79955" y="0"/>
                  </a:moveTo>
                  <a:lnTo>
                    <a:pt x="2485424" y="0"/>
                  </a:lnTo>
                  <a:cubicBezTo>
                    <a:pt x="2506630" y="0"/>
                    <a:pt x="2526966" y="8424"/>
                    <a:pt x="2541961" y="23418"/>
                  </a:cubicBezTo>
                  <a:cubicBezTo>
                    <a:pt x="2556956" y="38413"/>
                    <a:pt x="2565379" y="58750"/>
                    <a:pt x="2565379" y="79955"/>
                  </a:cubicBezTo>
                  <a:lnTo>
                    <a:pt x="2565379" y="936818"/>
                  </a:lnTo>
                  <a:cubicBezTo>
                    <a:pt x="2565379" y="958023"/>
                    <a:pt x="2556956" y="978360"/>
                    <a:pt x="2541961" y="993354"/>
                  </a:cubicBezTo>
                  <a:cubicBezTo>
                    <a:pt x="2526966" y="1008349"/>
                    <a:pt x="2506630" y="1016773"/>
                    <a:pt x="2485424" y="1016773"/>
                  </a:cubicBezTo>
                  <a:lnTo>
                    <a:pt x="79955" y="1016773"/>
                  </a:lnTo>
                  <a:cubicBezTo>
                    <a:pt x="58750" y="1016773"/>
                    <a:pt x="38413" y="1008349"/>
                    <a:pt x="23418" y="993354"/>
                  </a:cubicBezTo>
                  <a:cubicBezTo>
                    <a:pt x="8424" y="978360"/>
                    <a:pt x="0" y="958023"/>
                    <a:pt x="0" y="936818"/>
                  </a:cubicBezTo>
                  <a:lnTo>
                    <a:pt x="0" y="79955"/>
                  </a:lnTo>
                  <a:cubicBezTo>
                    <a:pt x="0" y="58750"/>
                    <a:pt x="8424" y="38413"/>
                    <a:pt x="23418" y="23418"/>
                  </a:cubicBezTo>
                  <a:cubicBezTo>
                    <a:pt x="38413" y="8424"/>
                    <a:pt x="58750" y="0"/>
                    <a:pt x="79955" y="0"/>
                  </a:cubicBezTo>
                  <a:close/>
                </a:path>
              </a:pathLst>
            </a:custGeom>
            <a:solidFill>
              <a:srgbClr val="FFFFFF"/>
            </a:solidFill>
            <a:ln cap="rnd">
              <a:noFill/>
              <a:prstDash val="solid"/>
              <a:round/>
            </a:ln>
          </p:spPr>
        </p:sp>
        <p:sp>
          <p:nvSpPr>
            <p:cNvPr name="TextBox 32" id="32"/>
            <p:cNvSpPr txBox="true"/>
            <p:nvPr/>
          </p:nvSpPr>
          <p:spPr>
            <a:xfrm>
              <a:off x="0" y="-28575"/>
              <a:ext cx="2565379" cy="1045348"/>
            </a:xfrm>
            <a:prstGeom prst="rect">
              <a:avLst/>
            </a:prstGeom>
          </p:spPr>
          <p:txBody>
            <a:bodyPr anchor="ctr" rtlCol="false" tIns="17675" lIns="17675" bIns="17675" rIns="17675"/>
            <a:lstStyle/>
            <a:p>
              <a:pPr algn="ctr">
                <a:lnSpc>
                  <a:spcPts val="2493"/>
                </a:lnSpc>
              </a:pPr>
            </a:p>
          </p:txBody>
        </p:sp>
      </p:grpSp>
      <p:grpSp>
        <p:nvGrpSpPr>
          <p:cNvPr name="Group 33" id="33"/>
          <p:cNvGrpSpPr/>
          <p:nvPr/>
        </p:nvGrpSpPr>
        <p:grpSpPr>
          <a:xfrm rot="0">
            <a:off x="14300993" y="1747517"/>
            <a:ext cx="713600" cy="713600"/>
            <a:chOff x="0" y="0"/>
            <a:chExt cx="812800" cy="812800"/>
          </a:xfrm>
        </p:grpSpPr>
        <p:sp>
          <p:nvSpPr>
            <p:cNvPr name="Freeform 34" id="3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35" id="35"/>
            <p:cNvSpPr txBox="true"/>
            <p:nvPr/>
          </p:nvSpPr>
          <p:spPr>
            <a:xfrm>
              <a:off x="76200" y="38100"/>
              <a:ext cx="660400" cy="698500"/>
            </a:xfrm>
            <a:prstGeom prst="rect">
              <a:avLst/>
            </a:prstGeom>
          </p:spPr>
          <p:txBody>
            <a:bodyPr anchor="ctr" rtlCol="false" tIns="45717" lIns="45717" bIns="45717" rIns="45717"/>
            <a:lstStyle/>
            <a:p>
              <a:pPr algn="ctr">
                <a:lnSpc>
                  <a:spcPts val="3079"/>
                </a:lnSpc>
              </a:pPr>
            </a:p>
          </p:txBody>
        </p:sp>
      </p:grpSp>
      <p:sp>
        <p:nvSpPr>
          <p:cNvPr name="Freeform 36" id="36"/>
          <p:cNvSpPr/>
          <p:nvPr/>
        </p:nvSpPr>
        <p:spPr>
          <a:xfrm flipH="false" flipV="false" rot="0">
            <a:off x="14266705" y="1717148"/>
            <a:ext cx="774338" cy="774338"/>
          </a:xfrm>
          <a:custGeom>
            <a:avLst/>
            <a:gdLst/>
            <a:ahLst/>
            <a:cxnLst/>
            <a:rect r="r" b="b" t="t" l="l"/>
            <a:pathLst>
              <a:path h="774338" w="774338">
                <a:moveTo>
                  <a:pt x="0" y="0"/>
                </a:moveTo>
                <a:lnTo>
                  <a:pt x="774338" y="0"/>
                </a:lnTo>
                <a:lnTo>
                  <a:pt x="774338" y="774338"/>
                </a:lnTo>
                <a:lnTo>
                  <a:pt x="0" y="77433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37" id="37"/>
          <p:cNvSpPr txBox="true"/>
          <p:nvPr/>
        </p:nvSpPr>
        <p:spPr>
          <a:xfrm rot="0">
            <a:off x="13512361" y="2780782"/>
            <a:ext cx="2381877" cy="389255"/>
          </a:xfrm>
          <a:prstGeom prst="rect">
            <a:avLst/>
          </a:prstGeom>
        </p:spPr>
        <p:txBody>
          <a:bodyPr anchor="t" rtlCol="false" tIns="0" lIns="0" bIns="0" rIns="0">
            <a:spAutoFit/>
          </a:bodyPr>
          <a:lstStyle/>
          <a:p>
            <a:pPr algn="ctr">
              <a:lnSpc>
                <a:spcPts val="3220"/>
              </a:lnSpc>
              <a:spcBef>
                <a:spcPct val="0"/>
              </a:spcBef>
            </a:pPr>
            <a:r>
              <a:rPr lang="en-US" sz="2300" spc="-138">
                <a:solidFill>
                  <a:srgbClr val="000000"/>
                </a:solidFill>
                <a:latin typeface="Helvetica Now Display"/>
                <a:ea typeface="Helvetica Now Display"/>
                <a:cs typeface="Helvetica Now Display"/>
                <a:sym typeface="Helvetica Now Display"/>
              </a:rPr>
              <a:t>Executive Presence</a:t>
            </a:r>
          </a:p>
        </p:txBody>
      </p:sp>
      <p:sp>
        <p:nvSpPr>
          <p:cNvPr name="Freeform 38" id="38"/>
          <p:cNvSpPr/>
          <p:nvPr/>
        </p:nvSpPr>
        <p:spPr>
          <a:xfrm>
            <a:off x="1181107" y="1345891"/>
            <a:ext cx="15285566" cy="6885475"/>
          </a:xfrm>
          <a:custGeom>
            <a:avLst/>
            <a:gdLst/>
            <a:ahLst/>
            <a:cxnLst/>
            <a:rect r="r" b="b" t="t" l="l"/>
            <a:pathLst>
              <a:path h="6885475" w="15285566">
                <a:moveTo>
                  <a:pt x="361188" y="6885475"/>
                </a:moveTo>
                <a:lnTo>
                  <a:pt x="180594" y="6885475"/>
                </a:lnTo>
                <a:cubicBezTo>
                  <a:pt x="132697" y="6885475"/>
                  <a:pt x="86762" y="6866448"/>
                  <a:pt x="52895" y="6832580"/>
                </a:cubicBezTo>
                <a:cubicBezTo>
                  <a:pt x="19027" y="6798712"/>
                  <a:pt x="0" y="6752777"/>
                  <a:pt x="0" y="6704881"/>
                </a:cubicBezTo>
                <a:lnTo>
                  <a:pt x="0" y="5228709"/>
                </a:lnTo>
                <a:cubicBezTo>
                  <a:pt x="0" y="5112978"/>
                  <a:pt x="93818" y="5019159"/>
                  <a:pt x="209550" y="5019159"/>
                </a:cubicBezTo>
                <a:lnTo>
                  <a:pt x="3738792" y="5019159"/>
                </a:lnTo>
                <a:cubicBezTo>
                  <a:pt x="3854524" y="5019159"/>
                  <a:pt x="3948342" y="4925340"/>
                  <a:pt x="3948342" y="4809609"/>
                </a:cubicBezTo>
                <a:lnTo>
                  <a:pt x="3948342" y="3473549"/>
                </a:lnTo>
                <a:cubicBezTo>
                  <a:pt x="3948342" y="3417973"/>
                  <a:pt x="3970420" y="3364673"/>
                  <a:pt x="4009718" y="3325375"/>
                </a:cubicBezTo>
                <a:cubicBezTo>
                  <a:pt x="4049016" y="3286077"/>
                  <a:pt x="4102316" y="3263999"/>
                  <a:pt x="4157892" y="3263999"/>
                </a:cubicBezTo>
                <a:lnTo>
                  <a:pt x="7640754" y="3263999"/>
                </a:lnTo>
                <a:cubicBezTo>
                  <a:pt x="7696330" y="3263999"/>
                  <a:pt x="7749630" y="3241922"/>
                  <a:pt x="7788928" y="3202623"/>
                </a:cubicBezTo>
                <a:cubicBezTo>
                  <a:pt x="7828226" y="3163325"/>
                  <a:pt x="7850304" y="3110025"/>
                  <a:pt x="7850304" y="3054449"/>
                </a:cubicBezTo>
                <a:lnTo>
                  <a:pt x="7850304" y="1906002"/>
                </a:lnTo>
                <a:cubicBezTo>
                  <a:pt x="7850304" y="1790271"/>
                  <a:pt x="7944123" y="1696452"/>
                  <a:pt x="8059854" y="1696452"/>
                </a:cubicBezTo>
                <a:lnTo>
                  <a:pt x="11265611" y="1696452"/>
                </a:lnTo>
                <a:cubicBezTo>
                  <a:pt x="11381342" y="1696452"/>
                  <a:pt x="11475161" y="1602633"/>
                  <a:pt x="11475161" y="1486902"/>
                </a:cubicBezTo>
                <a:lnTo>
                  <a:pt x="11475161" y="209550"/>
                </a:lnTo>
                <a:cubicBezTo>
                  <a:pt x="11475161" y="93818"/>
                  <a:pt x="11568980" y="0"/>
                  <a:pt x="11684711" y="0"/>
                </a:cubicBezTo>
                <a:lnTo>
                  <a:pt x="15285565" y="0"/>
                </a:lnTo>
              </a:path>
            </a:pathLst>
          </a:custGeom>
          <a:ln cap="flat" w="66675">
            <a:solidFill>
              <a:srgbClr val="51748B">
                <a:alpha val="14902"/>
              </a:srgbClr>
            </a:solidFill>
            <a:prstDash val="solid"/>
            <a:headEnd type="none" len="sm" w="sm"/>
            <a:tailEnd type="arrow" len="sm" w="med"/>
          </a:ln>
        </p:spPr>
      </p:sp>
      <p:sp>
        <p:nvSpPr>
          <p:cNvPr name="TextBox 39" id="39"/>
          <p:cNvSpPr txBox="true"/>
          <p:nvPr/>
        </p:nvSpPr>
        <p:spPr>
          <a:xfrm rot="0">
            <a:off x="1028700" y="1106359"/>
            <a:ext cx="7242177" cy="1170945"/>
          </a:xfrm>
          <a:prstGeom prst="rect">
            <a:avLst/>
          </a:prstGeom>
        </p:spPr>
        <p:txBody>
          <a:bodyPr anchor="t" rtlCol="false" tIns="0" lIns="0" bIns="0" rIns="0">
            <a:spAutoFit/>
          </a:bodyPr>
          <a:lstStyle/>
          <a:p>
            <a:pPr algn="l">
              <a:lnSpc>
                <a:spcPts val="9020"/>
              </a:lnSpc>
            </a:pPr>
            <a:r>
              <a:rPr lang="en-US" sz="8200" spc="-492">
                <a:solidFill>
                  <a:srgbClr val="303030">
                    <a:alpha val="60000"/>
                  </a:srgbClr>
                </a:solidFill>
                <a:latin typeface="Inter"/>
                <a:ea typeface="Inter"/>
                <a:cs typeface="Inter"/>
                <a:sym typeface="Inter"/>
              </a:rPr>
              <a:t>Today’s </a:t>
            </a:r>
            <a:r>
              <a:rPr lang="en-US" sz="8200" spc="-492">
                <a:solidFill>
                  <a:srgbClr val="51748B">
                    <a:alpha val="60000"/>
                  </a:srgbClr>
                </a:solidFill>
                <a:latin typeface="Inter"/>
                <a:ea typeface="Inter"/>
                <a:cs typeface="Inter"/>
                <a:sym typeface="Inter"/>
              </a:rPr>
              <a:t>Agenda</a:t>
            </a:r>
          </a:p>
        </p:txBody>
      </p:sp>
      <p:grpSp>
        <p:nvGrpSpPr>
          <p:cNvPr name="Group 40" id="40"/>
          <p:cNvGrpSpPr/>
          <p:nvPr/>
        </p:nvGrpSpPr>
        <p:grpSpPr>
          <a:xfrm rot="0">
            <a:off x="10737338" y="7886169"/>
            <a:ext cx="6521962" cy="1372131"/>
            <a:chOff x="0" y="0"/>
            <a:chExt cx="1717718" cy="361384"/>
          </a:xfrm>
        </p:grpSpPr>
        <p:sp>
          <p:nvSpPr>
            <p:cNvPr name="Freeform 41" id="41"/>
            <p:cNvSpPr/>
            <p:nvPr/>
          </p:nvSpPr>
          <p:spPr>
            <a:xfrm flipH="false" flipV="false" rot="0">
              <a:off x="0" y="0"/>
              <a:ext cx="1717718" cy="361384"/>
            </a:xfrm>
            <a:custGeom>
              <a:avLst/>
              <a:gdLst/>
              <a:ahLst/>
              <a:cxnLst/>
              <a:rect r="r" b="b" t="t" l="l"/>
              <a:pathLst>
                <a:path h="361384" w="1717718">
                  <a:moveTo>
                    <a:pt x="41547" y="0"/>
                  </a:moveTo>
                  <a:lnTo>
                    <a:pt x="1676172" y="0"/>
                  </a:lnTo>
                  <a:cubicBezTo>
                    <a:pt x="1699117" y="0"/>
                    <a:pt x="1717718" y="18601"/>
                    <a:pt x="1717718" y="41547"/>
                  </a:cubicBezTo>
                  <a:lnTo>
                    <a:pt x="1717718" y="319837"/>
                  </a:lnTo>
                  <a:cubicBezTo>
                    <a:pt x="1717718" y="342783"/>
                    <a:pt x="1699117" y="361384"/>
                    <a:pt x="1676172" y="361384"/>
                  </a:cubicBezTo>
                  <a:lnTo>
                    <a:pt x="41547" y="361384"/>
                  </a:lnTo>
                  <a:cubicBezTo>
                    <a:pt x="18601" y="361384"/>
                    <a:pt x="0" y="342783"/>
                    <a:pt x="0" y="319837"/>
                  </a:cubicBezTo>
                  <a:lnTo>
                    <a:pt x="0" y="41547"/>
                  </a:lnTo>
                  <a:cubicBezTo>
                    <a:pt x="0" y="18601"/>
                    <a:pt x="18601" y="0"/>
                    <a:pt x="41547" y="0"/>
                  </a:cubicBezTo>
                  <a:close/>
                </a:path>
              </a:pathLst>
            </a:custGeom>
            <a:solidFill>
              <a:srgbClr val="51748B">
                <a:alpha val="21961"/>
              </a:srgbClr>
            </a:solidFill>
            <a:ln cap="rnd">
              <a:noFill/>
              <a:prstDash val="solid"/>
              <a:round/>
            </a:ln>
          </p:spPr>
        </p:sp>
        <p:sp>
          <p:nvSpPr>
            <p:cNvPr name="TextBox 42" id="42"/>
            <p:cNvSpPr txBox="true"/>
            <p:nvPr/>
          </p:nvSpPr>
          <p:spPr>
            <a:xfrm>
              <a:off x="0" y="-28575"/>
              <a:ext cx="1717718" cy="389959"/>
            </a:xfrm>
            <a:prstGeom prst="rect">
              <a:avLst/>
            </a:prstGeom>
          </p:spPr>
          <p:txBody>
            <a:bodyPr anchor="ctr" rtlCol="false" tIns="50800" lIns="50800" bIns="50800" rIns="50800"/>
            <a:lstStyle/>
            <a:p>
              <a:pPr algn="ctr">
                <a:lnSpc>
                  <a:spcPts val="2493"/>
                </a:lnSpc>
              </a:pPr>
            </a:p>
          </p:txBody>
        </p:sp>
      </p:grpSp>
      <p:sp>
        <p:nvSpPr>
          <p:cNvPr name="TextBox 43" id="43"/>
          <p:cNvSpPr txBox="true"/>
          <p:nvPr/>
        </p:nvSpPr>
        <p:spPr>
          <a:xfrm rot="0">
            <a:off x="11559001" y="8343682"/>
            <a:ext cx="5316791" cy="518795"/>
          </a:xfrm>
          <a:prstGeom prst="rect">
            <a:avLst/>
          </a:prstGeom>
        </p:spPr>
        <p:txBody>
          <a:bodyPr anchor="t" rtlCol="false" tIns="0" lIns="0" bIns="0" rIns="0">
            <a:spAutoFit/>
          </a:bodyPr>
          <a:lstStyle/>
          <a:p>
            <a:pPr algn="l">
              <a:lnSpc>
                <a:spcPts val="2035"/>
              </a:lnSpc>
              <a:spcBef>
                <a:spcPct val="0"/>
              </a:spcBef>
            </a:pPr>
            <a:r>
              <a:rPr lang="en-US" sz="1850" b="true">
                <a:solidFill>
                  <a:srgbClr val="000000"/>
                </a:solidFill>
                <a:latin typeface="Helvetica Now Display Bold"/>
                <a:ea typeface="Helvetica Now Display Bold"/>
                <a:cs typeface="Helvetica Now Display Bold"/>
                <a:sym typeface="Helvetica Now Display Bold"/>
              </a:rPr>
              <a:t>Each topic provides foundational information to build on progressively throughout the training. </a:t>
            </a:r>
          </a:p>
        </p:txBody>
      </p:sp>
      <p:grpSp>
        <p:nvGrpSpPr>
          <p:cNvPr name="Group 44" id="44"/>
          <p:cNvGrpSpPr/>
          <p:nvPr/>
        </p:nvGrpSpPr>
        <p:grpSpPr>
          <a:xfrm rot="0">
            <a:off x="10508789" y="7578378"/>
            <a:ext cx="793879" cy="793879"/>
            <a:chOff x="0" y="0"/>
            <a:chExt cx="812800" cy="812800"/>
          </a:xfrm>
        </p:grpSpPr>
        <p:sp>
          <p:nvSpPr>
            <p:cNvPr name="Freeform 45" id="4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46" id="46"/>
            <p:cNvSpPr txBox="true"/>
            <p:nvPr/>
          </p:nvSpPr>
          <p:spPr>
            <a:xfrm>
              <a:off x="76200" y="47625"/>
              <a:ext cx="660400" cy="688975"/>
            </a:xfrm>
            <a:prstGeom prst="rect">
              <a:avLst/>
            </a:prstGeom>
          </p:spPr>
          <p:txBody>
            <a:bodyPr anchor="ctr" rtlCol="false" tIns="45165" lIns="45165" bIns="45165" rIns="45165"/>
            <a:lstStyle/>
            <a:p>
              <a:pPr algn="ctr">
                <a:lnSpc>
                  <a:spcPts val="2493"/>
                </a:lnSpc>
              </a:pPr>
            </a:p>
          </p:txBody>
        </p:sp>
      </p:grpSp>
      <p:sp>
        <p:nvSpPr>
          <p:cNvPr name="Freeform 47" id="47"/>
          <p:cNvSpPr/>
          <p:nvPr/>
        </p:nvSpPr>
        <p:spPr>
          <a:xfrm flipH="false" flipV="false" rot="0">
            <a:off x="10508789" y="7578378"/>
            <a:ext cx="793879" cy="793879"/>
          </a:xfrm>
          <a:custGeom>
            <a:avLst/>
            <a:gdLst/>
            <a:ahLst/>
            <a:cxnLst/>
            <a:rect r="r" b="b" t="t" l="l"/>
            <a:pathLst>
              <a:path h="793879" w="793879">
                <a:moveTo>
                  <a:pt x="0" y="0"/>
                </a:moveTo>
                <a:lnTo>
                  <a:pt x="793879" y="0"/>
                </a:lnTo>
                <a:lnTo>
                  <a:pt x="793879" y="793879"/>
                </a:lnTo>
                <a:lnTo>
                  <a:pt x="0" y="79387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p:cSld>
    <p:bg>
      <p:bgPr>
        <a:solidFill>
          <a:srgbClr val="51748B"/>
        </a:solidFill>
      </p:bgPr>
    </p:bg>
    <p:spTree>
      <p:nvGrpSpPr>
        <p:cNvPr id="1" name=""/>
        <p:cNvGrpSpPr/>
        <p:nvPr/>
      </p:nvGrpSpPr>
      <p:grpSpPr>
        <a:xfrm>
          <a:off x="0" y="0"/>
          <a:ext cx="0" cy="0"/>
          <a:chOff x="0" y="0"/>
          <a:chExt cx="0" cy="0"/>
        </a:xfrm>
      </p:grpSpPr>
      <p:sp>
        <p:nvSpPr>
          <p:cNvPr name="TextBox 2" id="2"/>
          <p:cNvSpPr txBox="true"/>
          <p:nvPr/>
        </p:nvSpPr>
        <p:spPr>
          <a:xfrm rot="0">
            <a:off x="3472942" y="4266194"/>
            <a:ext cx="11342117" cy="2803525"/>
          </a:xfrm>
          <a:prstGeom prst="rect">
            <a:avLst/>
          </a:prstGeom>
        </p:spPr>
        <p:txBody>
          <a:bodyPr anchor="t" rtlCol="false" tIns="0" lIns="0" bIns="0" rIns="0">
            <a:spAutoFit/>
          </a:bodyPr>
          <a:lstStyle/>
          <a:p>
            <a:pPr algn="ctr" marL="0" indent="0" lvl="1">
              <a:lnSpc>
                <a:spcPts val="10999"/>
              </a:lnSpc>
              <a:spcBef>
                <a:spcPct val="0"/>
              </a:spcBef>
            </a:pPr>
            <a:r>
              <a:rPr lang="en-US" sz="9999" spc="-599">
                <a:solidFill>
                  <a:srgbClr val="FFFFFF">
                    <a:alpha val="80000"/>
                  </a:srgbClr>
                </a:solidFill>
                <a:latin typeface="Inter"/>
                <a:ea typeface="Inter"/>
                <a:cs typeface="Inter"/>
                <a:sym typeface="Inter"/>
              </a:rPr>
              <a:t>Birkman Group Debrief</a:t>
            </a:r>
          </a:p>
        </p:txBody>
      </p:sp>
      <p:sp>
        <p:nvSpPr>
          <p:cNvPr name="TextBox 3" id="3"/>
          <p:cNvSpPr txBox="true"/>
          <p:nvPr/>
        </p:nvSpPr>
        <p:spPr>
          <a:xfrm rot="0">
            <a:off x="6559309" y="3169657"/>
            <a:ext cx="5169382" cy="422275"/>
          </a:xfrm>
          <a:prstGeom prst="rect">
            <a:avLst/>
          </a:prstGeom>
        </p:spPr>
        <p:txBody>
          <a:bodyPr anchor="t" rtlCol="false" tIns="0" lIns="0" bIns="0" rIns="0">
            <a:spAutoFit/>
          </a:bodyPr>
          <a:lstStyle/>
          <a:p>
            <a:pPr algn="ctr" marL="0" indent="0" lvl="0">
              <a:lnSpc>
                <a:spcPts val="3499"/>
              </a:lnSpc>
              <a:spcBef>
                <a:spcPct val="0"/>
              </a:spcBef>
            </a:pPr>
            <a:r>
              <a:rPr lang="en-US" sz="2499" spc="454">
                <a:solidFill>
                  <a:srgbClr val="FFFFFF"/>
                </a:solidFill>
                <a:latin typeface="Helvetica Now Display"/>
                <a:ea typeface="Helvetica Now Display"/>
                <a:cs typeface="Helvetica Now Display"/>
                <a:sym typeface="Helvetica Now Display"/>
              </a:rPr>
              <a:t>SECTION II</a:t>
            </a:r>
          </a:p>
        </p:txBody>
      </p:sp>
    </p:spTree>
  </p:cSld>
  <p:clrMapOvr>
    <a:masterClrMapping/>
  </p:clrMapOvr>
</p:sld>
</file>

<file path=ppt/slides/slide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3472942" y="4715281"/>
            <a:ext cx="11342117" cy="1412875"/>
          </a:xfrm>
          <a:prstGeom prst="rect">
            <a:avLst/>
          </a:prstGeom>
        </p:spPr>
        <p:txBody>
          <a:bodyPr anchor="t" rtlCol="false" tIns="0" lIns="0" bIns="0" rIns="0">
            <a:spAutoFit/>
          </a:bodyPr>
          <a:lstStyle/>
          <a:p>
            <a:pPr algn="ctr" marL="0" indent="0" lvl="1">
              <a:lnSpc>
                <a:spcPts val="10999"/>
              </a:lnSpc>
              <a:spcBef>
                <a:spcPct val="0"/>
              </a:spcBef>
            </a:pPr>
            <a:r>
              <a:rPr lang="en-US" sz="9999" spc="-599">
                <a:solidFill>
                  <a:srgbClr val="51748B">
                    <a:alpha val="80000"/>
                  </a:srgbClr>
                </a:solidFill>
                <a:latin typeface="Inter"/>
                <a:ea typeface="Inter"/>
                <a:cs typeface="Inter"/>
                <a:sym typeface="Inter"/>
              </a:rPr>
              <a:t>Break</a:t>
            </a:r>
          </a:p>
        </p:txBody>
      </p:sp>
      <p:sp>
        <p:nvSpPr>
          <p:cNvPr name="TextBox 3" id="3"/>
          <p:cNvSpPr txBox="true"/>
          <p:nvPr/>
        </p:nvSpPr>
        <p:spPr>
          <a:xfrm rot="0">
            <a:off x="6559309" y="3618744"/>
            <a:ext cx="5169382" cy="422275"/>
          </a:xfrm>
          <a:prstGeom prst="rect">
            <a:avLst/>
          </a:prstGeom>
        </p:spPr>
        <p:txBody>
          <a:bodyPr anchor="t" rtlCol="false" tIns="0" lIns="0" bIns="0" rIns="0">
            <a:spAutoFit/>
          </a:bodyPr>
          <a:lstStyle/>
          <a:p>
            <a:pPr algn="ctr" marL="0" indent="0" lvl="0">
              <a:lnSpc>
                <a:spcPts val="3499"/>
              </a:lnSpc>
              <a:spcBef>
                <a:spcPct val="0"/>
              </a:spcBef>
            </a:pPr>
            <a:r>
              <a:rPr lang="en-US" sz="2499" spc="454">
                <a:solidFill>
                  <a:srgbClr val="000000"/>
                </a:solidFill>
                <a:latin typeface="Helvetica Now Display"/>
                <a:ea typeface="Helvetica Now Display"/>
                <a:cs typeface="Helvetica Now Display"/>
                <a:sym typeface="Helvetica Now Display"/>
              </a:rPr>
              <a:t>5 </a:t>
            </a:r>
            <a:r>
              <a:rPr lang="en-US" sz="2499" spc="454">
                <a:solidFill>
                  <a:srgbClr val="000000"/>
                </a:solidFill>
                <a:latin typeface="Helvetica Now Display"/>
                <a:ea typeface="Helvetica Now Display"/>
                <a:cs typeface="Helvetica Now Display"/>
                <a:sym typeface="Helvetica Now Display"/>
              </a:rPr>
              <a:t>MINUTE</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51748B"/>
        </a:solidFill>
      </p:bgPr>
    </p:bg>
    <p:spTree>
      <p:nvGrpSpPr>
        <p:cNvPr id="1" name=""/>
        <p:cNvGrpSpPr/>
        <p:nvPr/>
      </p:nvGrpSpPr>
      <p:grpSpPr>
        <a:xfrm>
          <a:off x="0" y="0"/>
          <a:ext cx="0" cy="0"/>
          <a:chOff x="0" y="0"/>
          <a:chExt cx="0" cy="0"/>
        </a:xfrm>
      </p:grpSpPr>
      <p:sp>
        <p:nvSpPr>
          <p:cNvPr name="TextBox 2" id="2"/>
          <p:cNvSpPr txBox="true"/>
          <p:nvPr/>
        </p:nvSpPr>
        <p:spPr>
          <a:xfrm rot="0">
            <a:off x="3584651" y="4266194"/>
            <a:ext cx="11118698" cy="2803437"/>
          </a:xfrm>
          <a:prstGeom prst="rect">
            <a:avLst/>
          </a:prstGeom>
        </p:spPr>
        <p:txBody>
          <a:bodyPr anchor="t" rtlCol="false" tIns="0" lIns="0" bIns="0" rIns="0">
            <a:spAutoFit/>
          </a:bodyPr>
          <a:lstStyle/>
          <a:p>
            <a:pPr algn="ctr" marL="0" indent="0" lvl="1">
              <a:lnSpc>
                <a:spcPts val="10999"/>
              </a:lnSpc>
              <a:spcBef>
                <a:spcPct val="0"/>
              </a:spcBef>
            </a:pPr>
            <a:r>
              <a:rPr lang="en-US" sz="9999" spc="-599" strike="noStrike" u="none">
                <a:solidFill>
                  <a:srgbClr val="FFFFFF">
                    <a:alpha val="80000"/>
                  </a:srgbClr>
                </a:solidFill>
                <a:latin typeface="Inter"/>
                <a:ea typeface="Inter"/>
                <a:cs typeface="Inter"/>
                <a:sym typeface="Inter"/>
              </a:rPr>
              <a:t>Emotional Intelligence</a:t>
            </a:r>
          </a:p>
        </p:txBody>
      </p:sp>
      <p:sp>
        <p:nvSpPr>
          <p:cNvPr name="TextBox 3" id="3"/>
          <p:cNvSpPr txBox="true"/>
          <p:nvPr/>
        </p:nvSpPr>
        <p:spPr>
          <a:xfrm rot="0">
            <a:off x="6559309" y="3169657"/>
            <a:ext cx="5169382" cy="422275"/>
          </a:xfrm>
          <a:prstGeom prst="rect">
            <a:avLst/>
          </a:prstGeom>
        </p:spPr>
        <p:txBody>
          <a:bodyPr anchor="t" rtlCol="false" tIns="0" lIns="0" bIns="0" rIns="0">
            <a:spAutoFit/>
          </a:bodyPr>
          <a:lstStyle/>
          <a:p>
            <a:pPr algn="ctr" marL="0" indent="0" lvl="0">
              <a:lnSpc>
                <a:spcPts val="3499"/>
              </a:lnSpc>
              <a:spcBef>
                <a:spcPct val="0"/>
              </a:spcBef>
            </a:pPr>
            <a:r>
              <a:rPr lang="en-US" sz="2499" spc="454">
                <a:solidFill>
                  <a:srgbClr val="FFFFFF"/>
                </a:solidFill>
                <a:latin typeface="Helvetica Now Display"/>
                <a:ea typeface="Helvetica Now Display"/>
                <a:cs typeface="Helvetica Now Display"/>
                <a:sym typeface="Helvetica Now Display"/>
              </a:rPr>
              <a:t>SECTION III</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DAG-Z5opXiQ</dc:identifier>
  <dcterms:modified xsi:type="dcterms:W3CDTF">2011-08-01T06:04:30Z</dcterms:modified>
  <cp:revision>1</cp:revision>
  <dc:title>HQ Emerging Leaders Workshop 1 - Leading Self - Slide Deck</dc:title>
</cp:coreProperties>
</file>